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12192000"/>
  <p:embeddedFontLst>
    <p:embeddedFont>
      <p:font typeface="Calibri" panose="020F0502020204030204" pitchFamily="34" charset="0"/>
      <p:regular r:id="rId48"/>
      <p:bold r:id="rId49"/>
      <p:italic r:id="rId50"/>
      <p:boldItalic r:id="rId51"/>
    </p:embeddedFont>
    <p:embeddedFont>
      <p:font typeface="Georgia" panose="02040502050405020303" pitchFamily="18" charset="0"/>
      <p:regular r:id="rId52"/>
      <p:bold r:id="rId53"/>
      <p:italic r:id="rId54"/>
      <p:boldItalic r:id="rId55"/>
    </p:embeddedFont>
    <p:embeddedFont>
      <p:font typeface="Montserrat" pitchFamily="2" charset="77"/>
      <p:regular r:id="rId56"/>
      <p:bold r:id="rId57"/>
      <p:italic r:id="rId58"/>
      <p:boldItalic r:id="rId59"/>
    </p:embeddedFont>
    <p:embeddedFont>
      <p:font typeface="Source Sans Pro SemiBold" panose="020F050202020403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FL5MSyJsouUU1Pozz/VNw==" hashData="DA8adU6Qfz5Zwp19+1jbDCo1bc7l3dRIe4r0gFGMWSoNx+dAJ+4y4KJqjbc0Emy6QZxg1FXQGLs2o9tNUF1YE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8D4B1-818E-46C9-BF95-62DE9FBEEA99}" v="52" dt="2020-12-08T14:54:55.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782" autoAdjust="0"/>
  </p:normalViewPr>
  <p:slideViewPr>
    <p:cSldViewPr snapToGrid="0">
      <p:cViewPr varScale="1">
        <p:scale>
          <a:sx n="95" d="100"/>
          <a:sy n="95" d="100"/>
        </p:scale>
        <p:origin x="1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77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a:t>
            </a:r>
          </a:p>
          <a:p>
            <a:endParaRPr lang="en-US" dirty="0"/>
          </a:p>
          <a:p>
            <a:r>
              <a:rPr lang="en-US" sz="1200" b="0" i="0" kern="1200" dirty="0">
                <a:solidFill>
                  <a:schemeClr val="tx1"/>
                </a:solidFill>
                <a:effectLst/>
                <a:latin typeface="+mn-lt"/>
                <a:ea typeface="+mn-ea"/>
                <a:cs typeface="+mn-cs"/>
              </a:rPr>
              <a:t>A.  A public officer or employee shall not sell, offer to sell, coerce the sale of or be a party to a transaction to sell goods, services, construction or items of tangible personal property directly or indirectly through the public officer's or employee's family or a business in which the public officer or employee has a substantial interest, to an employee supervised by the public officer or employee. A public officer or employee shall not receive a commission or shall not profit from the sale or a transaction to sell goods, services, construction or items of tangible personal property to an employee supervised by the public officer or employee. The provisions of this subsection shall not apply if the supervised employee initiates the sale.</a:t>
            </a:r>
            <a:r>
              <a:rPr lang="en-US" sz="1200" b="0" i="0" kern="1200" dirty="0">
                <a:solidFill>
                  <a:schemeClr val="tx1"/>
                </a:solidFill>
                <a:effectLst/>
                <a:highlight>
                  <a:srgbClr val="FFFF00"/>
                </a:highlight>
                <a:latin typeface="+mn-lt"/>
                <a:ea typeface="+mn-ea"/>
                <a:cs typeface="+mn-cs"/>
              </a:rPr>
              <a:t> </a:t>
            </a:r>
            <a:r>
              <a:rPr lang="en-US" sz="1200" b="0" i="0" kern="1200" dirty="0">
                <a:solidFill>
                  <a:schemeClr val="tx1"/>
                </a:solidFill>
                <a:effectLst/>
                <a:highlight>
                  <a:srgbClr val="00FFFF"/>
                </a:highlight>
                <a:latin typeface="+mn-lt"/>
                <a:ea typeface="+mn-ea"/>
                <a:cs typeface="+mn-cs"/>
              </a:rPr>
              <a:t>It is not a violation of this subsection if a public officer or employee, in good faith, is not aware that the employee to whom the goods, services, construction or items of tangible personal property are being sold is under the supervision of the public officer or employee.</a:t>
            </a:r>
            <a:endParaRPr lang="en-US" dirty="0">
              <a:highlight>
                <a:srgbClr val="00FFFF"/>
              </a:highlight>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a:p>
            <a:endParaRPr lang="en-US"/>
          </a:p>
          <a:p>
            <a:r>
              <a:rPr lang="en-US"/>
              <a:t>What are some facts that are missing? Is there an “understanding” between D and C?</a:t>
            </a:r>
          </a:p>
          <a:p>
            <a:endParaRPr lang="en-US"/>
          </a:p>
          <a:p>
            <a:r>
              <a:rPr lang="en-US"/>
              <a:t>Let’s talk about the date of closing.  If closing happens the day before the meeting, does that eliminate any conflict of interest?</a:t>
            </a:r>
          </a:p>
          <a:p>
            <a:endParaRPr lang="en-US"/>
          </a:p>
          <a:p>
            <a:r>
              <a:rPr lang="en-US"/>
              <a:t>Does anything change if the closing date is moved to after the meeting?</a:t>
            </a:r>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https:/www.nmag.gov/uploads/files/Publications/ComplianceGuides/Governmental%20Conduct%20Act%20Compliance%20Guide%202015.pdf"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https:/www.sec.state.nm.us/" TargetMode="External"/><Relationship Id="rId7" Type="http://schemas.openxmlformats.org/officeDocument/2006/relationships/hyperlink" Target="http://https:/twitter.com/NMETHICS"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 y="47613"/>
            <a:ext cx="12093726" cy="6761059"/>
          </a:xfrm>
          <a:prstGeom prst="rect">
            <a:avLst/>
          </a:prstGeom>
          <a:noFill/>
          <a:ln w="127000">
            <a:solidFill>
              <a:srgbClr val="64C3FF"/>
            </a:solidFill>
            <a:prstDash val="solid"/>
            <a:miter lim="800000"/>
          </a:ln>
        </p:spPr>
      </p:sp>
      <p:sp>
        <p:nvSpPr>
          <p:cNvPr id="3" name="Object 2"/>
          <p:cNvSpPr/>
          <p:nvPr/>
        </p:nvSpPr>
        <p:spPr>
          <a:xfrm>
            <a:off x="190452" y="1525523"/>
            <a:ext cx="11808047" cy="2308283"/>
          </a:xfrm>
          <a:prstGeom prst="rect">
            <a:avLst/>
          </a:prstGeom>
          <a:noFill/>
        </p:spPr>
        <p:txBody>
          <a:bodyPr wrap="square" lIns="0" tIns="0" rIns="0" bIns="0" rtlCol="0" anchor="t"/>
          <a:lstStyle/>
          <a:p>
            <a:pPr algn="ctr">
              <a:lnSpc>
                <a:spcPts val="6615"/>
              </a:lnSpc>
              <a:spcAft>
                <a:spcPts val="600"/>
              </a:spcAft>
              <a:buNone/>
            </a:pPr>
            <a:r>
              <a:rPr lang="en-US" sz="6800" b="1" kern="0" spc="431">
                <a:solidFill>
                  <a:srgbClr val="004256"/>
                </a:solidFill>
                <a:latin typeface="Montserrat" pitchFamily="34" charset="0"/>
                <a:ea typeface="Montserrat" pitchFamily="34" charset="-122"/>
                <a:cs typeface="Montserrat" pitchFamily="34" charset="-120"/>
              </a:rPr>
              <a:t>ETHICS LAW</a:t>
            </a:r>
            <a:br>
              <a:rPr lang="en-US" sz="6800" b="1" kern="0" spc="431">
                <a:solidFill>
                  <a:srgbClr val="004256"/>
                </a:solidFill>
                <a:latin typeface="Montserrat" pitchFamily="34" charset="0"/>
                <a:ea typeface="Montserrat" pitchFamily="34" charset="-122"/>
                <a:cs typeface="Montserrat" pitchFamily="34" charset="-120"/>
              </a:rPr>
            </a:br>
            <a:r>
              <a:rPr lang="en-US" sz="6800" b="1" kern="0" spc="431">
                <a:solidFill>
                  <a:srgbClr val="004256"/>
                </a:solidFill>
                <a:latin typeface="Montserrat" pitchFamily="34" charset="0"/>
                <a:ea typeface="Montserrat" pitchFamily="34" charset="-122"/>
                <a:cs typeface="Montserrat" pitchFamily="34" charset="-120"/>
              </a:rPr>
              <a:t>FOR COUNTY</a:t>
            </a:r>
            <a:br>
              <a:rPr lang="en-US" sz="6800" b="1" kern="0" spc="431">
                <a:solidFill>
                  <a:srgbClr val="004256"/>
                </a:solidFill>
                <a:latin typeface="Montserrat" pitchFamily="34" charset="0"/>
                <a:ea typeface="Montserrat" pitchFamily="34" charset="-122"/>
                <a:cs typeface="Montserrat" pitchFamily="34" charset="-120"/>
              </a:rPr>
            </a:br>
            <a:r>
              <a:rPr lang="en-US" sz="6800" b="1" kern="0" spc="431">
                <a:solidFill>
                  <a:srgbClr val="004256"/>
                </a:solidFill>
                <a:latin typeface="Montserrat" pitchFamily="34" charset="0"/>
                <a:ea typeface="Montserrat" pitchFamily="34" charset="-122"/>
                <a:cs typeface="Montserrat" pitchFamily="34" charset="-120"/>
              </a:rPr>
              <a:t>COMMISSIONERS</a:t>
            </a:r>
            <a:endParaRPr lang="en-US"/>
          </a:p>
        </p:txBody>
      </p:sp>
      <p:sp>
        <p:nvSpPr>
          <p:cNvPr id="4" name="Object 3"/>
          <p:cNvSpPr/>
          <p:nvPr/>
        </p:nvSpPr>
        <p:spPr>
          <a:xfrm>
            <a:off x="238065" y="4195252"/>
            <a:ext cx="11760434" cy="208545"/>
          </a:xfrm>
          <a:prstGeom prst="rect">
            <a:avLst/>
          </a:prstGeom>
          <a:noFill/>
        </p:spPr>
        <p:txBody>
          <a:bodyPr wrap="square" lIns="0" tIns="0" rIns="0" bIns="0" rtlCol="0" anchor="t"/>
          <a:lstStyle/>
          <a:p>
            <a:pPr algn="ctr">
              <a:lnSpc>
                <a:spcPts val="2551"/>
              </a:lnSpc>
              <a:spcAft>
                <a:spcPts val="600"/>
              </a:spcAft>
              <a:buNone/>
            </a:pPr>
            <a:r>
              <a:rPr lang="en-US" sz="2000">
                <a:solidFill>
                  <a:srgbClr val="444444">
                    <a:alpha val="80000"/>
                  </a:srgbClr>
                </a:solidFill>
                <a:latin typeface="Montserrat" pitchFamily="34" charset="0"/>
                <a:ea typeface="Montserrat" pitchFamily="34" charset="-122"/>
                <a:cs typeface="Montserrat" pitchFamily="34" charset="-120"/>
              </a:rPr>
              <a:t>NM Association of Counties | December 8, 2020</a:t>
            </a:r>
            <a:endParaRPr lang="en-US"/>
          </a:p>
        </p:txBody>
      </p:sp>
      <p:pic>
        <p:nvPicPr>
          <p:cNvPr id="6" name="Picture 5" descr="A picture containing rug, drawing&#10;&#10;Description automatically generated">
            <a:extLst>
              <a:ext uri="{FF2B5EF4-FFF2-40B4-BE49-F238E27FC236}">
                <a16:creationId xmlns:a16="http://schemas.microsoft.com/office/drawing/2014/main" id="{749E0059-9732-4445-89E1-0C6443C09541}"/>
              </a:ext>
            </a:extLst>
          </p:cNvPr>
          <p:cNvPicPr>
            <a:picLocks noChangeAspect="1"/>
          </p:cNvPicPr>
          <p:nvPr/>
        </p:nvPicPr>
        <p:blipFill>
          <a:blip r:embed="rId3"/>
          <a:stretch>
            <a:fillRect/>
          </a:stretch>
        </p:blipFill>
        <p:spPr>
          <a:xfrm>
            <a:off x="5431126" y="4765243"/>
            <a:ext cx="1326697" cy="1238250"/>
          </a:xfrm>
          <a:prstGeom prst="rect">
            <a:avLst/>
          </a:prstGeom>
        </p:spPr>
      </p:pic>
      <p:sp>
        <p:nvSpPr>
          <p:cNvPr id="7" name="TextBox 6">
            <a:extLst>
              <a:ext uri="{FF2B5EF4-FFF2-40B4-BE49-F238E27FC236}">
                <a16:creationId xmlns:a16="http://schemas.microsoft.com/office/drawing/2014/main" id="{D6098686-6051-48D7-827B-165DDEACF64A}"/>
              </a:ext>
            </a:extLst>
          </p:cNvPr>
          <p:cNvSpPr txBox="1"/>
          <p:nvPr/>
        </p:nvSpPr>
        <p:spPr>
          <a:xfrm>
            <a:off x="4395182" y="5995607"/>
            <a:ext cx="3446200" cy="369332"/>
          </a:xfrm>
          <a:prstGeom prst="rect">
            <a:avLst/>
          </a:prstGeom>
          <a:noFill/>
        </p:spPr>
        <p:txBody>
          <a:bodyPr wrap="none" rtlCol="0">
            <a:spAutoFit/>
          </a:bodyPr>
          <a:lstStyle/>
          <a:p>
            <a:pPr algn="ctr"/>
            <a:r>
              <a:rPr lang="en-US">
                <a:latin typeface="Georgia" panose="02040502050405020303" pitchFamily="18" charset="0"/>
              </a:rPr>
              <a:t>STATE ETHICS COMMISSION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TWO ORGANIZING IDEAS</a:t>
            </a:r>
            <a:endParaRPr lang="en-US"/>
          </a:p>
        </p:txBody>
      </p:sp>
      <p:sp>
        <p:nvSpPr>
          <p:cNvPr id="4" name="Object 3"/>
          <p:cNvSpPr/>
          <p:nvPr/>
        </p:nvSpPr>
        <p:spPr>
          <a:xfrm>
            <a:off x="761810" y="2187812"/>
            <a:ext cx="11046238" cy="292821"/>
          </a:xfrm>
          <a:prstGeom prst="rect">
            <a:avLst/>
          </a:prstGeom>
          <a:noFill/>
        </p:spPr>
        <p:txBody>
          <a:bodyPr wrap="square" lIns="0" tIns="0" rIns="0" bIns="0" rtlCol="0" anchor="t"/>
          <a:lstStyle/>
          <a:p>
            <a:pPr algn="l">
              <a:lnSpc>
                <a:spcPts val="2904"/>
              </a:lnSpc>
              <a:spcAft>
                <a:spcPts val="600"/>
              </a:spcAft>
              <a:buNone/>
            </a:pPr>
            <a:r>
              <a:rPr lang="en-US" sz="2800">
                <a:solidFill>
                  <a:srgbClr val="004256"/>
                </a:solidFill>
                <a:latin typeface="Source Sans Pro SemiBold" pitchFamily="34" charset="0"/>
                <a:ea typeface="Source Sans Pro SemiBold" pitchFamily="34" charset="-122"/>
                <a:cs typeface="Source Sans Pro SemiBold" pitchFamily="34" charset="-120"/>
              </a:rPr>
              <a:t>Government Belongs to the Public</a:t>
            </a:r>
            <a:endParaRPr lang="en-US"/>
          </a:p>
        </p:txBody>
      </p:sp>
      <p:sp>
        <p:nvSpPr>
          <p:cNvPr id="5" name="Object 4"/>
          <p:cNvSpPr/>
          <p:nvPr/>
        </p:nvSpPr>
        <p:spPr>
          <a:xfrm>
            <a:off x="761810" y="2737743"/>
            <a:ext cx="11046238" cy="568500"/>
          </a:xfrm>
          <a:prstGeom prst="rect">
            <a:avLst/>
          </a:prstGeom>
          <a:noFill/>
        </p:spPr>
        <p:txBody>
          <a:bodyPr wrap="square" lIns="0" tIns="0" rIns="0" bIns="0" rtlCol="0" anchor="t"/>
          <a:lstStyle/>
          <a:p>
            <a:pPr algn="l">
              <a:lnSpc>
                <a:spcPts val="2835"/>
              </a:lnSpc>
              <a:spcAft>
                <a:spcPts val="600"/>
              </a:spcAft>
              <a:buNone/>
            </a:pPr>
            <a:r>
              <a:rPr lang="en-US" sz="2000">
                <a:solidFill>
                  <a:srgbClr val="444444">
                    <a:alpha val="80000"/>
                  </a:srgbClr>
                </a:solidFill>
                <a:latin typeface="Montserrat" pitchFamily="34" charset="0"/>
                <a:ea typeface="Montserrat" pitchFamily="34" charset="-122"/>
                <a:cs typeface="Montserrat" pitchFamily="34" charset="-120"/>
              </a:rPr>
              <a:t>The property, powers, and prerogatives of government office </a:t>
            </a:r>
            <a:r>
              <a:rPr lang="en-US" sz="2000" b="1">
                <a:solidFill>
                  <a:srgbClr val="004256"/>
                </a:solidFill>
                <a:latin typeface="Montserrat" pitchFamily="34" charset="0"/>
                <a:ea typeface="Montserrat" pitchFamily="34" charset="-122"/>
                <a:cs typeface="Montserrat" pitchFamily="34" charset="-120"/>
              </a:rPr>
              <a:t>belong to</a:t>
            </a:r>
            <a:r>
              <a:rPr lang="en-US" sz="2000">
                <a:solidFill>
                  <a:srgbClr val="444444">
                    <a:alpha val="80000"/>
                  </a:srgbClr>
                </a:solidFill>
                <a:latin typeface="Montserrat" pitchFamily="34" charset="0"/>
                <a:ea typeface="Montserrat" pitchFamily="34" charset="-122"/>
                <a:cs typeface="Montserrat" pitchFamily="34" charset="-120"/>
              </a:rPr>
              <a:t> and are</a:t>
            </a:r>
            <a:br>
              <a:rPr lang="en-US" sz="2000">
                <a:solidFill>
                  <a:srgbClr val="444444">
                    <a:alpha val="80000"/>
                  </a:srgbClr>
                </a:solidFill>
                <a:latin typeface="Montserrat" pitchFamily="34" charset="0"/>
                <a:ea typeface="Montserrat" pitchFamily="34" charset="-122"/>
                <a:cs typeface="Montserrat" pitchFamily="34" charset="-120"/>
              </a:rPr>
            </a:br>
            <a:r>
              <a:rPr lang="en-US" sz="2000">
                <a:solidFill>
                  <a:srgbClr val="444444">
                    <a:alpha val="80000"/>
                  </a:srgbClr>
                </a:solidFill>
                <a:latin typeface="Montserrat" pitchFamily="34" charset="0"/>
                <a:ea typeface="Montserrat" pitchFamily="34" charset="-122"/>
                <a:cs typeface="Montserrat" pitchFamily="34" charset="-120"/>
              </a:rPr>
              <a:t>for the </a:t>
            </a:r>
            <a:r>
              <a:rPr lang="en-US" sz="2000" b="1">
                <a:solidFill>
                  <a:srgbClr val="004256"/>
                </a:solidFill>
                <a:latin typeface="Montserrat" pitchFamily="34" charset="0"/>
                <a:ea typeface="Montserrat" pitchFamily="34" charset="-122"/>
                <a:cs typeface="Montserrat" pitchFamily="34" charset="-120"/>
              </a:rPr>
              <a:t>benefit of the public</a:t>
            </a:r>
            <a:r>
              <a:rPr lang="en-US" sz="2000">
                <a:solidFill>
                  <a:srgbClr val="444444">
                    <a:alpha val="80000"/>
                  </a:srgbClr>
                </a:solidFill>
                <a:latin typeface="Montserrat" pitchFamily="34" charset="0"/>
                <a:ea typeface="Montserrat" pitchFamily="34" charset="-122"/>
                <a:cs typeface="Montserrat" pitchFamily="34" charset="-120"/>
              </a:rPr>
              <a:t>, not the officials.</a:t>
            </a:r>
            <a:endParaRPr lang="en-US"/>
          </a:p>
        </p:txBody>
      </p:sp>
      <p:sp>
        <p:nvSpPr>
          <p:cNvPr id="6" name="Object 5"/>
          <p:cNvSpPr/>
          <p:nvPr/>
        </p:nvSpPr>
        <p:spPr>
          <a:xfrm>
            <a:off x="476131" y="1964526"/>
            <a:ext cx="11236690" cy="1627396"/>
          </a:xfrm>
          <a:prstGeom prst="rect">
            <a:avLst/>
          </a:prstGeom>
          <a:noFill/>
          <a:ln w="50800">
            <a:solidFill>
              <a:srgbClr val="64C3FF"/>
            </a:solidFill>
            <a:prstDash val="solid"/>
            <a:miter lim="800000"/>
          </a:ln>
        </p:spPr>
      </p:sp>
      <p:sp>
        <p:nvSpPr>
          <p:cNvPr id="7" name="Object 6"/>
          <p:cNvSpPr/>
          <p:nvPr/>
        </p:nvSpPr>
        <p:spPr>
          <a:xfrm>
            <a:off x="761810" y="4658932"/>
            <a:ext cx="11046238" cy="292821"/>
          </a:xfrm>
          <a:prstGeom prst="rect">
            <a:avLst/>
          </a:prstGeom>
          <a:noFill/>
        </p:spPr>
        <p:txBody>
          <a:bodyPr wrap="square" lIns="0" tIns="0" rIns="0" bIns="0" rtlCol="0" anchor="t"/>
          <a:lstStyle/>
          <a:p>
            <a:pPr algn="l">
              <a:lnSpc>
                <a:spcPts val="2904"/>
              </a:lnSpc>
              <a:spcAft>
                <a:spcPts val="600"/>
              </a:spcAft>
              <a:buNone/>
            </a:pPr>
            <a:r>
              <a:rPr lang="en-US" sz="2800">
                <a:solidFill>
                  <a:srgbClr val="004256"/>
                </a:solidFill>
                <a:latin typeface="Source Sans Pro SemiBold" pitchFamily="34" charset="0"/>
                <a:ea typeface="Source Sans Pro SemiBold" pitchFamily="34" charset="-122"/>
                <a:cs typeface="Source Sans Pro SemiBold" pitchFamily="34" charset="-120"/>
              </a:rPr>
              <a:t>Disclosure Protects Representative Government</a:t>
            </a:r>
            <a:endParaRPr lang="en-US"/>
          </a:p>
        </p:txBody>
      </p:sp>
      <p:sp>
        <p:nvSpPr>
          <p:cNvPr id="8" name="Object 7"/>
          <p:cNvSpPr/>
          <p:nvPr/>
        </p:nvSpPr>
        <p:spPr>
          <a:xfrm>
            <a:off x="761810" y="5208863"/>
            <a:ext cx="11046238" cy="568500"/>
          </a:xfrm>
          <a:prstGeom prst="rect">
            <a:avLst/>
          </a:prstGeom>
          <a:noFill/>
        </p:spPr>
        <p:txBody>
          <a:bodyPr wrap="square" lIns="0" tIns="0" rIns="0" bIns="0" rtlCol="0" anchor="t"/>
          <a:lstStyle/>
          <a:p>
            <a:pPr algn="l">
              <a:lnSpc>
                <a:spcPts val="2835"/>
              </a:lnSpc>
              <a:spcAft>
                <a:spcPts val="600"/>
              </a:spcAft>
              <a:buNone/>
            </a:pPr>
            <a:r>
              <a:rPr lang="en-US" sz="2000">
                <a:solidFill>
                  <a:srgbClr val="444444">
                    <a:alpha val="80000"/>
                  </a:srgbClr>
                </a:solidFill>
                <a:latin typeface="Montserrat" pitchFamily="34" charset="0"/>
                <a:ea typeface="Montserrat" pitchFamily="34" charset="-122"/>
                <a:cs typeface="Montserrat" pitchFamily="34" charset="-120"/>
              </a:rPr>
              <a:t>Disclosure of who and what might </a:t>
            </a:r>
            <a:r>
              <a:rPr lang="en-US" sz="2000" b="1">
                <a:solidFill>
                  <a:srgbClr val="004256"/>
                </a:solidFill>
                <a:latin typeface="Montserrat" pitchFamily="34" charset="0"/>
                <a:ea typeface="Montserrat" pitchFamily="34" charset="-122"/>
                <a:cs typeface="Montserrat" pitchFamily="34" charset="-120"/>
              </a:rPr>
              <a:t>influence</a:t>
            </a:r>
            <a:r>
              <a:rPr lang="en-US" sz="2000">
                <a:solidFill>
                  <a:srgbClr val="444444">
                    <a:alpha val="80000"/>
                  </a:srgbClr>
                </a:solidFill>
                <a:latin typeface="Montserrat" pitchFamily="34" charset="0"/>
                <a:ea typeface="Montserrat" pitchFamily="34" charset="-122"/>
                <a:cs typeface="Montserrat" pitchFamily="34" charset="-120"/>
              </a:rPr>
              <a:t> an official allows constituents to</a:t>
            </a:r>
            <a:br>
              <a:rPr lang="en-US" sz="2000">
                <a:solidFill>
                  <a:srgbClr val="444444">
                    <a:alpha val="80000"/>
                  </a:srgbClr>
                </a:solidFill>
                <a:latin typeface="Montserrat" pitchFamily="34" charset="0"/>
                <a:ea typeface="Montserrat" pitchFamily="34" charset="-122"/>
                <a:cs typeface="Montserrat" pitchFamily="34" charset="-120"/>
              </a:rPr>
            </a:br>
            <a:r>
              <a:rPr lang="en-US" sz="2000">
                <a:solidFill>
                  <a:srgbClr val="444444">
                    <a:alpha val="80000"/>
                  </a:srgbClr>
                </a:solidFill>
                <a:latin typeface="Montserrat" pitchFamily="34" charset="0"/>
                <a:ea typeface="Montserrat" pitchFamily="34" charset="-122"/>
                <a:cs typeface="Montserrat" pitchFamily="34" charset="-120"/>
              </a:rPr>
              <a:t>check that officials use the powers of their office </a:t>
            </a:r>
            <a:r>
              <a:rPr lang="en-US" sz="2000" b="1">
                <a:solidFill>
                  <a:srgbClr val="004256"/>
                </a:solidFill>
                <a:latin typeface="Montserrat" pitchFamily="34" charset="0"/>
                <a:ea typeface="Montserrat" pitchFamily="34" charset="-122"/>
                <a:cs typeface="Montserrat" pitchFamily="34" charset="-120"/>
              </a:rPr>
              <a:t>for the benefit of the public.</a:t>
            </a:r>
            <a:endParaRPr lang="en-US"/>
          </a:p>
        </p:txBody>
      </p:sp>
      <p:sp>
        <p:nvSpPr>
          <p:cNvPr id="9" name="Object 8"/>
          <p:cNvSpPr/>
          <p:nvPr/>
        </p:nvSpPr>
        <p:spPr>
          <a:xfrm>
            <a:off x="476131" y="4435645"/>
            <a:ext cx="11236690" cy="1627396"/>
          </a:xfrm>
          <a:prstGeom prst="rect">
            <a:avLst/>
          </a:prstGeom>
          <a:noFill/>
          <a:ln w="50800">
            <a:solidFill>
              <a:srgbClr val="64C3FF"/>
            </a:solidFill>
            <a:prstDash val="solid"/>
            <a:miter lim="800000"/>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95226" y="95226"/>
            <a:ext cx="11998500" cy="3094851"/>
          </a:xfrm>
          <a:prstGeom prst="rect">
            <a:avLst/>
          </a:prstGeom>
          <a:solidFill>
            <a:srgbClr val="FFFFFF"/>
          </a:solidFill>
        </p:spPr>
      </p:sp>
      <p:sp>
        <p:nvSpPr>
          <p:cNvPr id="3" name="Object 2"/>
          <p:cNvSpPr/>
          <p:nvPr/>
        </p:nvSpPr>
        <p:spPr>
          <a:xfrm>
            <a:off x="95226" y="3285303"/>
            <a:ext cx="5951637" cy="3094851"/>
          </a:xfrm>
          <a:prstGeom prst="rect">
            <a:avLst/>
          </a:prstGeom>
          <a:solidFill>
            <a:srgbClr val="FFFFFF"/>
          </a:solidFill>
        </p:spPr>
      </p:sp>
      <p:pic>
        <p:nvPicPr>
          <p:cNvPr id="4" name="Object 3" descr="preencoded.png"/>
          <p:cNvPicPr>
            <a:picLocks noChangeAspect="1"/>
          </p:cNvPicPr>
          <p:nvPr/>
        </p:nvPicPr>
        <p:blipFill>
          <a:blip r:embed="rId3"/>
          <a:srcRect l="-1755" t="-8488" r="-1755" b="-8488"/>
          <a:stretch/>
        </p:blipFill>
        <p:spPr>
          <a:xfrm>
            <a:off x="142839" y="2996086"/>
            <a:ext cx="5951637" cy="3094851"/>
          </a:xfrm>
          <a:prstGeom prst="rect">
            <a:avLst/>
          </a:prstGeom>
        </p:spPr>
      </p:pic>
      <p:sp>
        <p:nvSpPr>
          <p:cNvPr id="5" name="Object 4"/>
          <p:cNvSpPr/>
          <p:nvPr/>
        </p:nvSpPr>
        <p:spPr>
          <a:xfrm>
            <a:off x="6142089" y="3285303"/>
            <a:ext cx="5951637" cy="3094851"/>
          </a:xfrm>
          <a:prstGeom prst="rect">
            <a:avLst/>
          </a:prstGeom>
          <a:solidFill>
            <a:srgbClr val="FFFFFF"/>
          </a:solidFill>
        </p:spPr>
      </p:sp>
      <p:pic>
        <p:nvPicPr>
          <p:cNvPr id="6" name="Object 5" descr="preencoded.png"/>
          <p:cNvPicPr>
            <a:picLocks noChangeAspect="1"/>
          </p:cNvPicPr>
          <p:nvPr/>
        </p:nvPicPr>
        <p:blipFill>
          <a:blip r:embed="rId4"/>
          <a:srcRect l="-231" t="-2648" r="-231" b="-2648"/>
          <a:stretch/>
        </p:blipFill>
        <p:spPr>
          <a:xfrm>
            <a:off x="5962274" y="3070839"/>
            <a:ext cx="5951637" cy="3094851"/>
          </a:xfrm>
          <a:prstGeom prst="rect">
            <a:avLst/>
          </a:prstGeom>
        </p:spPr>
      </p:pic>
      <p:sp>
        <p:nvSpPr>
          <p:cNvPr id="7" name="Object 6"/>
          <p:cNvSpPr/>
          <p:nvPr/>
        </p:nvSpPr>
        <p:spPr>
          <a:xfrm>
            <a:off x="11493839" y="6529660"/>
            <a:ext cx="504661" cy="148553"/>
          </a:xfrm>
          <a:prstGeom prst="rect">
            <a:avLst/>
          </a:prstGeom>
          <a:noFill/>
        </p:spPr>
        <p:txBody>
          <a:bodyPr wrap="square" lIns="0" tIns="0" rIns="0" bIns="0" rtlCol="0" anchor="ctr"/>
          <a:lstStyle/>
          <a:p>
            <a:pPr algn="r">
              <a:spcAft>
                <a:spcPts val="600"/>
              </a:spcAft>
              <a:buNone/>
            </a:pPr>
            <a:r>
              <a:rPr lang="en-US" sz="1400">
                <a:solidFill>
                  <a:srgbClr val="444444">
                    <a:alpha val="80000"/>
                  </a:srgbClr>
                </a:solidFill>
                <a:latin typeface="Montserrat" pitchFamily="34" charset="0"/>
                <a:ea typeface="Montserrat" pitchFamily="34" charset="-122"/>
                <a:cs typeface="Montserrat" pitchFamily="34" charset="-120"/>
              </a:rPr>
              <a:t>11</a:t>
            </a:r>
            <a:endParaRPr lang="en-US"/>
          </a:p>
        </p:txBody>
      </p:sp>
      <p:sp>
        <p:nvSpPr>
          <p:cNvPr id="8" name="Object 7"/>
          <p:cNvSpPr/>
          <p:nvPr/>
        </p:nvSpPr>
        <p:spPr>
          <a:xfrm>
            <a:off x="1642651" y="1545656"/>
            <a:ext cx="8903649" cy="428518"/>
          </a:xfrm>
          <a:prstGeom prst="rect">
            <a:avLst/>
          </a:prstGeom>
          <a:noFill/>
        </p:spPr>
        <p:txBody>
          <a:bodyPr wrap="square" lIns="0" tIns="0" rIns="0" bIns="0" rtlCol="0" anchor="t"/>
          <a:lstStyle/>
          <a:p>
            <a:pPr algn="ctr">
              <a:lnSpc>
                <a:spcPts val="4410"/>
              </a:lnSpc>
              <a:spcAft>
                <a:spcPts val="600"/>
              </a:spcAft>
              <a:buNone/>
            </a:pPr>
            <a:r>
              <a:rPr lang="en-US" sz="4500" b="1" kern="0" spc="287">
                <a:solidFill>
                  <a:srgbClr val="004256"/>
                </a:solidFill>
                <a:latin typeface="Montserrat" pitchFamily="34" charset="0"/>
                <a:ea typeface="Montserrat" pitchFamily="34" charset="-122"/>
                <a:cs typeface="Montserrat" pitchFamily="34" charset="-120"/>
              </a:rPr>
              <a:t>TWO ORGANIZING IDEAS</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2242934" y="2546824"/>
            <a:ext cx="7703084" cy="1228418"/>
          </a:xfrm>
          <a:prstGeom prst="rect">
            <a:avLst/>
          </a:prstGeom>
          <a:noFill/>
        </p:spPr>
        <p:txBody>
          <a:bodyPr wrap="square" lIns="0" tIns="0" rIns="0" bIns="0" rtlCol="0" anchor="t"/>
          <a:lstStyle/>
          <a:p>
            <a:pPr algn="ctr">
              <a:lnSpc>
                <a:spcPts val="5513"/>
              </a:lnSpc>
              <a:spcAft>
                <a:spcPts val="600"/>
              </a:spcAft>
              <a:buNone/>
            </a:pPr>
            <a:r>
              <a:rPr lang="en-US" sz="5600" b="1" kern="0" spc="364">
                <a:solidFill>
                  <a:srgbClr val="004256"/>
                </a:solidFill>
                <a:latin typeface="Montserrat" pitchFamily="34" charset="0"/>
                <a:ea typeface="Montserrat" pitchFamily="34" charset="-122"/>
                <a:cs typeface="Montserrat" pitchFamily="34" charset="-120"/>
              </a:rPr>
              <a:t>GOVERNMENT</a:t>
            </a:r>
            <a:br>
              <a:rPr lang="en-US" sz="5600" b="1" kern="0" spc="364">
                <a:solidFill>
                  <a:srgbClr val="004256"/>
                </a:solidFill>
                <a:latin typeface="Montserrat" pitchFamily="34" charset="0"/>
                <a:ea typeface="Montserrat" pitchFamily="34" charset="-122"/>
                <a:cs typeface="Montserrat" pitchFamily="34" charset="-120"/>
              </a:rPr>
            </a:br>
            <a:r>
              <a:rPr lang="en-US" sz="5600" b="1" kern="0" spc="364">
                <a:solidFill>
                  <a:srgbClr val="004256"/>
                </a:solidFill>
                <a:latin typeface="Montserrat" pitchFamily="34" charset="0"/>
                <a:ea typeface="Montserrat" pitchFamily="34" charset="-122"/>
                <a:cs typeface="Montserrat" pitchFamily="34" charset="-120"/>
              </a:rPr>
              <a:t>CONDUCT RULES</a:t>
            </a:r>
            <a:endParaRPr lang="en-US"/>
          </a:p>
        </p:txBody>
      </p:sp>
      <p:sp>
        <p:nvSpPr>
          <p:cNvPr id="3" name="Object 2"/>
          <p:cNvSpPr/>
          <p:nvPr/>
        </p:nvSpPr>
        <p:spPr>
          <a:xfrm>
            <a:off x="638020" y="4032353"/>
            <a:ext cx="10912912" cy="248540"/>
          </a:xfrm>
          <a:prstGeom prst="rect">
            <a:avLst/>
          </a:prstGeom>
          <a:noFill/>
        </p:spPr>
        <p:txBody>
          <a:bodyPr wrap="square" lIns="0" tIns="0" rIns="0" bIns="0" rtlCol="0" anchor="t"/>
          <a:lstStyle/>
          <a:p>
            <a:pPr algn="ctr">
              <a:lnSpc>
                <a:spcPts val="3119"/>
              </a:lnSpc>
              <a:spcAft>
                <a:spcPts val="600"/>
              </a:spcAft>
              <a:buNone/>
            </a:pPr>
            <a:r>
              <a:rPr lang="en-US" sz="2500" b="1">
                <a:solidFill>
                  <a:srgbClr val="004256"/>
                </a:solidFill>
                <a:latin typeface="Montserrat" pitchFamily="34" charset="0"/>
                <a:ea typeface="Montserrat" pitchFamily="34" charset="-122"/>
                <a:cs typeface="Montserrat" pitchFamily="34" charset="-120"/>
              </a:rPr>
              <a:t>Sources of law and provisions relevant to county government​</a:t>
            </a:r>
            <a:endParaRPr lang="en-US"/>
          </a:p>
        </p:txBody>
      </p:sp>
      <p:pic>
        <p:nvPicPr>
          <p:cNvPr id="4" name="Object 3" descr="preencoded.png"/>
          <p:cNvPicPr>
            <a:picLocks noChangeAspect="1"/>
          </p:cNvPicPr>
          <p:nvPr/>
        </p:nvPicPr>
        <p:blipFill>
          <a:blip r:embed="rId3"/>
          <a:stretch>
            <a:fillRect/>
          </a:stretch>
        </p:blipFill>
        <p:spPr>
          <a:xfrm>
            <a:off x="5391231" y="3908654"/>
            <a:ext cx="1148332" cy="490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FFFFFF"/>
                </a:solidFill>
                <a:latin typeface="Montserrat" pitchFamily="34" charset="0"/>
                <a:ea typeface="Montserrat" pitchFamily="34" charset="-122"/>
                <a:cs typeface="Montserrat" pitchFamily="34" charset="-120"/>
              </a:rPr>
              <a:t>SOURCES OF RULES</a:t>
            </a:r>
            <a:endParaRPr lang="en-US"/>
          </a:p>
        </p:txBody>
      </p:sp>
      <p:sp>
        <p:nvSpPr>
          <p:cNvPr id="4" name="Object 3"/>
          <p:cNvSpPr/>
          <p:nvPr/>
        </p:nvSpPr>
        <p:spPr>
          <a:xfrm>
            <a:off x="2237815" y="2899114"/>
            <a:ext cx="133317" cy="133317"/>
          </a:xfrm>
          <a:prstGeom prst="ellipse">
            <a:avLst/>
          </a:prstGeom>
          <a:solidFill>
            <a:srgbClr val="FFFFFF"/>
          </a:solidFill>
        </p:spPr>
      </p:sp>
      <p:sp>
        <p:nvSpPr>
          <p:cNvPr id="5" name="Object 4"/>
          <p:cNvSpPr/>
          <p:nvPr/>
        </p:nvSpPr>
        <p:spPr>
          <a:xfrm>
            <a:off x="2513971" y="2795146"/>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Governmental Conduct Act</a:t>
            </a:r>
            <a:endParaRPr lang="en-US"/>
          </a:p>
        </p:txBody>
      </p:sp>
      <p:sp>
        <p:nvSpPr>
          <p:cNvPr id="6" name="Object 5"/>
          <p:cNvSpPr/>
          <p:nvPr/>
        </p:nvSpPr>
        <p:spPr>
          <a:xfrm>
            <a:off x="2237815" y="3594265"/>
            <a:ext cx="133317" cy="133317"/>
          </a:xfrm>
          <a:prstGeom prst="ellipse">
            <a:avLst/>
          </a:prstGeom>
          <a:solidFill>
            <a:srgbClr val="FFFFFF"/>
          </a:solidFill>
        </p:spPr>
      </p:sp>
      <p:sp>
        <p:nvSpPr>
          <p:cNvPr id="7" name="Object 6"/>
          <p:cNvSpPr/>
          <p:nvPr/>
        </p:nvSpPr>
        <p:spPr>
          <a:xfrm>
            <a:off x="2513971" y="3489249"/>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County Ordinances</a:t>
            </a:r>
            <a:endParaRPr lang="en-US"/>
          </a:p>
        </p:txBody>
      </p:sp>
      <p:sp>
        <p:nvSpPr>
          <p:cNvPr id="8" name="Object 7"/>
          <p:cNvSpPr/>
          <p:nvPr/>
        </p:nvSpPr>
        <p:spPr>
          <a:xfrm>
            <a:off x="2237815" y="4289416"/>
            <a:ext cx="133317" cy="133317"/>
          </a:xfrm>
          <a:prstGeom prst="ellipse">
            <a:avLst/>
          </a:prstGeom>
          <a:solidFill>
            <a:srgbClr val="FFFFFF"/>
          </a:solidFill>
        </p:spPr>
      </p:sp>
      <p:sp>
        <p:nvSpPr>
          <p:cNvPr id="9" name="Object 8"/>
          <p:cNvSpPr/>
          <p:nvPr/>
        </p:nvSpPr>
        <p:spPr>
          <a:xfrm>
            <a:off x="2513971" y="4183353"/>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Criminal Code</a:t>
            </a:r>
            <a:endParaRPr lang="en-US"/>
          </a:p>
        </p:txBody>
      </p:sp>
      <p:sp>
        <p:nvSpPr>
          <p:cNvPr id="10" name="Object 9"/>
          <p:cNvSpPr/>
          <p:nvPr/>
        </p:nvSpPr>
        <p:spPr>
          <a:xfrm>
            <a:off x="2513971" y="4671387"/>
            <a:ext cx="7818070" cy="188548"/>
          </a:xfrm>
          <a:prstGeom prst="rect">
            <a:avLst/>
          </a:prstGeom>
          <a:noFill/>
        </p:spPr>
        <p:txBody>
          <a:bodyPr wrap="square" lIns="0" tIns="0" rIns="0" bIns="0" rtlCol="0" anchor="t"/>
          <a:lstStyle/>
          <a:p>
            <a:pPr algn="l">
              <a:lnSpc>
                <a:spcPts val="2268"/>
              </a:lnSpc>
              <a:spcAft>
                <a:spcPts val="600"/>
              </a:spcAft>
              <a:buNone/>
            </a:pPr>
            <a:r>
              <a:rPr lang="en-US" sz="1800" b="1">
                <a:solidFill>
                  <a:srgbClr val="FFFFFF"/>
                </a:solidFill>
                <a:latin typeface="Montserrat" pitchFamily="34" charset="0"/>
                <a:ea typeface="Montserrat" pitchFamily="34" charset="-122"/>
                <a:cs typeface="Montserrat" pitchFamily="34" charset="-120"/>
              </a:rPr>
              <a:t>Bribery and Kickback Provisions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1" y="1633129"/>
            <a:ext cx="4485153" cy="4756548"/>
          </a:xfrm>
          <a:prstGeom prst="rect">
            <a:avLst/>
          </a:prstGeom>
          <a:solidFill>
            <a:srgbClr val="09789E"/>
          </a:solidFill>
        </p:spPr>
      </p:sp>
      <p:sp>
        <p:nvSpPr>
          <p:cNvPr id="3" name="Object 2"/>
          <p:cNvSpPr/>
          <p:nvPr/>
        </p:nvSpPr>
        <p:spPr>
          <a:xfrm>
            <a:off x="902535" y="2969629"/>
            <a:ext cx="4013251" cy="2054981"/>
          </a:xfrm>
          <a:prstGeom prst="rect">
            <a:avLst/>
          </a:prstGeom>
          <a:noFill/>
        </p:spPr>
        <p:txBody>
          <a:bodyPr wrap="square" lIns="0" tIns="0" rIns="0" bIns="0" rtlCol="0" anchor="t"/>
          <a:lstStyle/>
          <a:p>
            <a:pPr algn="l">
              <a:lnSpc>
                <a:spcPts val="2793"/>
              </a:lnSpc>
              <a:spcAft>
                <a:spcPts val="600"/>
              </a:spcAft>
              <a:buNone/>
            </a:pPr>
            <a:r>
              <a:rPr lang="en-US" sz="2900" b="1" kern="0" spc="182">
                <a:solidFill>
                  <a:srgbClr val="FFFFFF"/>
                </a:solidFill>
                <a:latin typeface="Montserrat" pitchFamily="34" charset="0"/>
                <a:ea typeface="Montserrat" pitchFamily="34" charset="-122"/>
                <a:cs typeface="Montserrat" pitchFamily="34" charset="-120"/>
              </a:rPr>
              <a:t>SELECTED</a:t>
            </a:r>
            <a:br>
              <a:rPr lang="en-US" sz="2900" b="1" kern="0" spc="182">
                <a:solidFill>
                  <a:srgbClr val="FFFFFF"/>
                </a:solidFill>
                <a:latin typeface="Montserrat" pitchFamily="34" charset="0"/>
                <a:ea typeface="Montserrat" pitchFamily="34" charset="-122"/>
                <a:cs typeface="Montserrat" pitchFamily="34" charset="-120"/>
              </a:rPr>
            </a:br>
            <a:r>
              <a:rPr lang="en-US" sz="2900" b="1" kern="0" spc="182">
                <a:solidFill>
                  <a:srgbClr val="FFFFFF"/>
                </a:solidFill>
                <a:latin typeface="Montserrat" pitchFamily="34" charset="0"/>
                <a:ea typeface="Montserrat" pitchFamily="34" charset="-122"/>
                <a:cs typeface="Montserrat" pitchFamily="34" charset="-120"/>
              </a:rPr>
              <a:t>GOVERNMENTAL</a:t>
            </a:r>
            <a:br>
              <a:rPr lang="en-US" sz="2900" b="1" kern="0" spc="182">
                <a:solidFill>
                  <a:srgbClr val="FFFFFF"/>
                </a:solidFill>
                <a:latin typeface="Montserrat" pitchFamily="34" charset="0"/>
                <a:ea typeface="Montserrat" pitchFamily="34" charset="-122"/>
                <a:cs typeface="Montserrat" pitchFamily="34" charset="-120"/>
              </a:rPr>
            </a:br>
            <a:r>
              <a:rPr lang="en-US" sz="2900" b="1" kern="0" spc="182">
                <a:solidFill>
                  <a:srgbClr val="FFFFFF"/>
                </a:solidFill>
                <a:latin typeface="Montserrat" pitchFamily="34" charset="0"/>
                <a:ea typeface="Montserrat" pitchFamily="34" charset="-122"/>
                <a:cs typeface="Montserrat" pitchFamily="34" charset="-120"/>
              </a:rPr>
              <a:t>CONDUCT ACT</a:t>
            </a:r>
            <a:br>
              <a:rPr lang="en-US" sz="2900" b="1" kern="0" spc="182">
                <a:solidFill>
                  <a:srgbClr val="FFFFFF"/>
                </a:solidFill>
                <a:latin typeface="Montserrat" pitchFamily="34" charset="0"/>
                <a:ea typeface="Montserrat" pitchFamily="34" charset="-122"/>
                <a:cs typeface="Montserrat" pitchFamily="34" charset="-120"/>
              </a:rPr>
            </a:br>
            <a:r>
              <a:rPr lang="en-US" sz="2900" b="1" kern="0" spc="182">
                <a:solidFill>
                  <a:srgbClr val="FFFFFF"/>
                </a:solidFill>
                <a:latin typeface="Montserrat" pitchFamily="34" charset="0"/>
                <a:ea typeface="Montserrat" pitchFamily="34" charset="-122"/>
                <a:cs typeface="Montserrat" pitchFamily="34" charset="-120"/>
              </a:rPr>
              <a:t>RULES RELEVANT</a:t>
            </a:r>
            <a:br>
              <a:rPr lang="en-US" sz="2900" b="1" kern="0" spc="182">
                <a:solidFill>
                  <a:srgbClr val="FFFFFF"/>
                </a:solidFill>
                <a:latin typeface="Montserrat" pitchFamily="34" charset="0"/>
                <a:ea typeface="Montserrat" pitchFamily="34" charset="-122"/>
                <a:cs typeface="Montserrat" pitchFamily="34" charset="-120"/>
              </a:rPr>
            </a:br>
            <a:r>
              <a:rPr lang="en-US" sz="2900" b="1" kern="0" spc="182">
                <a:solidFill>
                  <a:srgbClr val="FFFFFF"/>
                </a:solidFill>
                <a:latin typeface="Montserrat" pitchFamily="34" charset="0"/>
                <a:ea typeface="Montserrat" pitchFamily="34" charset="-122"/>
                <a:cs typeface="Montserrat" pitchFamily="34" charset="-120"/>
              </a:rPr>
              <a:t>TO COUNTY</a:t>
            </a:r>
            <a:br>
              <a:rPr lang="en-US" sz="2900" b="1" kern="0" spc="182">
                <a:solidFill>
                  <a:srgbClr val="FFFFFF"/>
                </a:solidFill>
                <a:latin typeface="Montserrat" pitchFamily="34" charset="0"/>
                <a:ea typeface="Montserrat" pitchFamily="34" charset="-122"/>
                <a:cs typeface="Montserrat" pitchFamily="34" charset="-120"/>
              </a:rPr>
            </a:br>
            <a:r>
              <a:rPr lang="en-US" sz="2900" b="1" kern="0" spc="182">
                <a:solidFill>
                  <a:srgbClr val="FFFFFF"/>
                </a:solidFill>
                <a:latin typeface="Montserrat" pitchFamily="34" charset="0"/>
                <a:ea typeface="Montserrat" pitchFamily="34" charset="-122"/>
                <a:cs typeface="Montserrat" pitchFamily="34" charset="-120"/>
              </a:rPr>
              <a:t>GOVERNMENT</a:t>
            </a:r>
            <a:endParaRPr lang="en-US"/>
          </a:p>
        </p:txBody>
      </p:sp>
      <p:sp>
        <p:nvSpPr>
          <p:cNvPr id="4" name="Object 3"/>
          <p:cNvSpPr/>
          <p:nvPr/>
        </p:nvSpPr>
        <p:spPr>
          <a:xfrm>
            <a:off x="5618345" y="1061772"/>
            <a:ext cx="952262" cy="47613"/>
          </a:xfrm>
          <a:prstGeom prst="rect">
            <a:avLst/>
          </a:prstGeom>
          <a:solidFill>
            <a:srgbClr val="64C3FF"/>
          </a:solidFill>
        </p:spPr>
      </p:sp>
      <p:sp>
        <p:nvSpPr>
          <p:cNvPr id="5" name="Object 4"/>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dirty="0">
                <a:solidFill>
                  <a:srgbClr val="004256"/>
                </a:solidFill>
                <a:latin typeface="Montserrat" pitchFamily="34" charset="0"/>
                <a:ea typeface="Montserrat" pitchFamily="34" charset="-122"/>
                <a:cs typeface="Montserrat" pitchFamily="34" charset="-120"/>
              </a:rPr>
              <a:t>OVERVIEW</a:t>
            </a:r>
            <a:endParaRPr lang="en-US" dirty="0"/>
          </a:p>
        </p:txBody>
      </p:sp>
      <p:sp>
        <p:nvSpPr>
          <p:cNvPr id="6" name="Object 5"/>
          <p:cNvSpPr/>
          <p:nvPr/>
        </p:nvSpPr>
        <p:spPr>
          <a:xfrm>
            <a:off x="5332667" y="2365847"/>
            <a:ext cx="133317" cy="133317"/>
          </a:xfrm>
          <a:prstGeom prst="ellipse">
            <a:avLst/>
          </a:prstGeom>
          <a:solidFill>
            <a:srgbClr val="64C3FF"/>
          </a:solidFill>
        </p:spPr>
      </p:sp>
      <p:sp>
        <p:nvSpPr>
          <p:cNvPr id="7" name="Object 6"/>
          <p:cNvSpPr/>
          <p:nvPr/>
        </p:nvSpPr>
        <p:spPr>
          <a:xfrm>
            <a:off x="5608822" y="2259578"/>
            <a:ext cx="6484903" cy="627293"/>
          </a:xfrm>
          <a:prstGeom prst="rect">
            <a:avLst/>
          </a:prstGeom>
          <a:noFill/>
        </p:spPr>
        <p:txBody>
          <a:bodyPr wrap="square" lIns="0" tIns="0" rIns="0" bIns="0" rtlCol="0" anchor="t"/>
          <a:lstStyle/>
          <a:p>
            <a:pPr algn="l">
              <a:lnSpc>
                <a:spcPts val="2747"/>
              </a:lnSpc>
              <a:spcAft>
                <a:spcPts val="600"/>
              </a:spcAft>
              <a:buNone/>
            </a:pPr>
            <a:r>
              <a:rPr lang="en-US" sz="2600" dirty="0">
                <a:solidFill>
                  <a:srgbClr val="004256"/>
                </a:solidFill>
                <a:latin typeface="Source Sans Pro SemiBold" pitchFamily="34" charset="0"/>
                <a:ea typeface="Source Sans Pro SemiBold" pitchFamily="34" charset="-122"/>
                <a:cs typeface="Source Sans Pro SemiBold" pitchFamily="34" charset="-120"/>
              </a:rPr>
              <a:t>Ethical principles of public service and</a:t>
            </a:r>
            <a:br>
              <a:rPr lang="en-US" sz="2600" dirty="0">
                <a:solidFill>
                  <a:srgbClr val="004256"/>
                </a:solidFill>
                <a:latin typeface="Source Sans Pro SemiBold" pitchFamily="34" charset="0"/>
                <a:ea typeface="Source Sans Pro SemiBold" pitchFamily="34" charset="-122"/>
                <a:cs typeface="Source Sans Pro SemiBold" pitchFamily="34" charset="-120"/>
              </a:rPr>
            </a:br>
            <a:r>
              <a:rPr lang="en-US" sz="2600" dirty="0">
                <a:solidFill>
                  <a:srgbClr val="004256"/>
                </a:solidFill>
                <a:latin typeface="Source Sans Pro SemiBold" pitchFamily="34" charset="0"/>
                <a:ea typeface="Source Sans Pro SemiBold" pitchFamily="34" charset="-122"/>
                <a:cs typeface="Source Sans Pro SemiBold" pitchFamily="34" charset="-120"/>
              </a:rPr>
              <a:t>prohibited acts​</a:t>
            </a:r>
            <a:endParaRPr lang="en-US" dirty="0"/>
          </a:p>
        </p:txBody>
      </p:sp>
      <p:sp>
        <p:nvSpPr>
          <p:cNvPr id="8" name="Object 7"/>
          <p:cNvSpPr/>
          <p:nvPr/>
        </p:nvSpPr>
        <p:spPr>
          <a:xfrm>
            <a:off x="5332667" y="3403812"/>
            <a:ext cx="133317" cy="133317"/>
          </a:xfrm>
          <a:prstGeom prst="ellipse">
            <a:avLst/>
          </a:prstGeom>
          <a:solidFill>
            <a:srgbClr val="64C3FF"/>
          </a:solidFill>
        </p:spPr>
      </p:sp>
      <p:sp>
        <p:nvSpPr>
          <p:cNvPr id="9" name="Object 8"/>
          <p:cNvSpPr/>
          <p:nvPr/>
        </p:nvSpPr>
        <p:spPr>
          <a:xfrm>
            <a:off x="5608822" y="3302438"/>
            <a:ext cx="6484903"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Political activities​</a:t>
            </a:r>
            <a:endParaRPr lang="en-US"/>
          </a:p>
        </p:txBody>
      </p:sp>
      <p:sp>
        <p:nvSpPr>
          <p:cNvPr id="10" name="Object 9"/>
          <p:cNvSpPr/>
          <p:nvPr/>
        </p:nvSpPr>
        <p:spPr>
          <a:xfrm>
            <a:off x="5332667" y="4098964"/>
            <a:ext cx="133317" cy="133317"/>
          </a:xfrm>
          <a:prstGeom prst="ellipse">
            <a:avLst/>
          </a:prstGeom>
          <a:solidFill>
            <a:srgbClr val="64C3FF"/>
          </a:solidFill>
        </p:spPr>
      </p:sp>
      <p:sp>
        <p:nvSpPr>
          <p:cNvPr id="11" name="Object 10"/>
          <p:cNvSpPr/>
          <p:nvPr/>
        </p:nvSpPr>
        <p:spPr>
          <a:xfrm>
            <a:off x="5608822" y="3996542"/>
            <a:ext cx="6484903"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Official act for personal financial interest​</a:t>
            </a:r>
            <a:endParaRPr lang="en-US"/>
          </a:p>
        </p:txBody>
      </p:sp>
      <p:sp>
        <p:nvSpPr>
          <p:cNvPr id="12" name="Object 11"/>
          <p:cNvSpPr/>
          <p:nvPr/>
        </p:nvSpPr>
        <p:spPr>
          <a:xfrm>
            <a:off x="5332667" y="4794115"/>
            <a:ext cx="133317" cy="133317"/>
          </a:xfrm>
          <a:prstGeom prst="ellipse">
            <a:avLst/>
          </a:prstGeom>
          <a:solidFill>
            <a:srgbClr val="64C3FF"/>
          </a:solidFill>
        </p:spPr>
      </p:sp>
      <p:sp>
        <p:nvSpPr>
          <p:cNvPr id="13" name="Object 12"/>
          <p:cNvSpPr/>
          <p:nvPr/>
        </p:nvSpPr>
        <p:spPr>
          <a:xfrm>
            <a:off x="5608822" y="4690646"/>
            <a:ext cx="6484903"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Honoraria​</a:t>
            </a:r>
            <a:endParaRPr lang="en-US"/>
          </a:p>
        </p:txBody>
      </p:sp>
      <p:sp>
        <p:nvSpPr>
          <p:cNvPr id="14" name="Object 13"/>
          <p:cNvSpPr/>
          <p:nvPr/>
        </p:nvSpPr>
        <p:spPr>
          <a:xfrm>
            <a:off x="5332667" y="5489266"/>
            <a:ext cx="133317" cy="133317"/>
          </a:xfrm>
          <a:prstGeom prst="ellipse">
            <a:avLst/>
          </a:prstGeom>
          <a:solidFill>
            <a:srgbClr val="64C3FF"/>
          </a:solidFill>
        </p:spPr>
      </p:sp>
      <p:sp>
        <p:nvSpPr>
          <p:cNvPr id="15" name="Object 14"/>
          <p:cNvSpPr/>
          <p:nvPr/>
        </p:nvSpPr>
        <p:spPr>
          <a:xfrm>
            <a:off x="5608822" y="5384750"/>
            <a:ext cx="6484903"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Business sales to employees​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481719"/>
            <a:ext cx="952262" cy="47613"/>
          </a:xfrm>
          <a:prstGeom prst="rect">
            <a:avLst/>
          </a:prstGeom>
          <a:solidFill>
            <a:srgbClr val="FFFFFF"/>
          </a:solidFill>
        </p:spPr>
      </p:sp>
      <p:sp>
        <p:nvSpPr>
          <p:cNvPr id="3" name="Object 2"/>
          <p:cNvSpPr/>
          <p:nvPr/>
        </p:nvSpPr>
        <p:spPr>
          <a:xfrm>
            <a:off x="95226" y="447563"/>
            <a:ext cx="11998500" cy="748478"/>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FFFFFF"/>
                </a:solidFill>
                <a:latin typeface="Montserrat" pitchFamily="34" charset="0"/>
                <a:ea typeface="Montserrat" pitchFamily="34" charset="-122"/>
                <a:cs typeface="Montserrat" pitchFamily="34" charset="-120"/>
              </a:rPr>
              <a:t>ETHICAL PRINCIPLES OF PUBLIC</a:t>
            </a:r>
            <a:br>
              <a:rPr lang="en-US" sz="3400" b="1" kern="0" spc="220">
                <a:solidFill>
                  <a:srgbClr val="FFFFFF"/>
                </a:solidFill>
                <a:latin typeface="Montserrat" pitchFamily="34" charset="0"/>
                <a:ea typeface="Montserrat" pitchFamily="34" charset="-122"/>
                <a:cs typeface="Montserrat" pitchFamily="34" charset="-120"/>
              </a:rPr>
            </a:br>
            <a:r>
              <a:rPr lang="en-US" sz="3400" b="1" kern="0" spc="220">
                <a:solidFill>
                  <a:srgbClr val="FFFFFF"/>
                </a:solidFill>
                <a:latin typeface="Montserrat" pitchFamily="34" charset="0"/>
                <a:ea typeface="Montserrat" pitchFamily="34" charset="-122"/>
                <a:cs typeface="Montserrat" pitchFamily="34" charset="-120"/>
              </a:rPr>
              <a:t>SERVICE; PROHIBITED ACTS</a:t>
            </a:r>
            <a:endParaRPr lang="en-US"/>
          </a:p>
        </p:txBody>
      </p:sp>
      <p:sp>
        <p:nvSpPr>
          <p:cNvPr id="4" name="Object 3"/>
          <p:cNvSpPr/>
          <p:nvPr/>
        </p:nvSpPr>
        <p:spPr>
          <a:xfrm>
            <a:off x="952262" y="2251576"/>
            <a:ext cx="133317" cy="133317"/>
          </a:xfrm>
          <a:prstGeom prst="ellipse">
            <a:avLst/>
          </a:prstGeom>
          <a:solidFill>
            <a:srgbClr val="FFFFFF"/>
          </a:solidFill>
        </p:spPr>
      </p:sp>
      <p:sp>
        <p:nvSpPr>
          <p:cNvPr id="5" name="Object 4"/>
          <p:cNvSpPr/>
          <p:nvPr/>
        </p:nvSpPr>
        <p:spPr>
          <a:xfrm>
            <a:off x="1228418" y="2152017"/>
            <a:ext cx="5056511" cy="278537"/>
          </a:xfrm>
          <a:prstGeom prst="rect">
            <a:avLst/>
          </a:prstGeom>
          <a:noFill/>
        </p:spPr>
        <p:txBody>
          <a:bodyPr wrap="square" lIns="0" tIns="0" rIns="0" bIns="0" rtlCol="0" anchor="t"/>
          <a:lstStyle/>
          <a:p>
            <a:pPr algn="l">
              <a:lnSpc>
                <a:spcPts val="2747"/>
              </a:lnSpc>
              <a:spcAft>
                <a:spcPts val="600"/>
              </a:spcAft>
              <a:buNone/>
            </a:pPr>
            <a:r>
              <a:rPr lang="en-US" sz="2600" b="1">
                <a:solidFill>
                  <a:srgbClr val="FFFFFF"/>
                </a:solidFill>
                <a:latin typeface="Source Sans Pro SemiBold" pitchFamily="34" charset="0"/>
                <a:ea typeface="Source Sans Pro SemiBold" pitchFamily="34" charset="-122"/>
                <a:cs typeface="Source Sans Pro SemiBold" pitchFamily="34" charset="-120"/>
              </a:rPr>
              <a:t>§ 10-16-3(A)</a:t>
            </a:r>
            <a:endParaRPr lang="en-US"/>
          </a:p>
        </p:txBody>
      </p:sp>
      <p:sp>
        <p:nvSpPr>
          <p:cNvPr id="6" name="Object 5"/>
          <p:cNvSpPr/>
          <p:nvPr/>
        </p:nvSpPr>
        <p:spPr>
          <a:xfrm>
            <a:off x="1228418" y="2640051"/>
            <a:ext cx="5056511" cy="1916332"/>
          </a:xfrm>
          <a:prstGeom prst="rect">
            <a:avLst/>
          </a:prstGeom>
          <a:noFill/>
        </p:spPr>
        <p:txBody>
          <a:bodyPr wrap="square" lIns="0" tIns="0" rIns="0" bIns="0" rtlCol="0" anchor="t"/>
          <a:lstStyle/>
          <a:p>
            <a:pPr algn="l">
              <a:lnSpc>
                <a:spcPts val="2268"/>
              </a:lnSpc>
              <a:spcAft>
                <a:spcPts val="600"/>
              </a:spcAft>
              <a:buNone/>
            </a:pPr>
            <a:r>
              <a:rPr lang="en-US" sz="1800" b="1">
                <a:solidFill>
                  <a:srgbClr val="FFFFFF"/>
                </a:solidFill>
                <a:latin typeface="Montserrat" pitchFamily="34" charset="0"/>
                <a:ea typeface="Montserrat" pitchFamily="34" charset="-122"/>
                <a:cs typeface="Montserrat" pitchFamily="34" charset="-120"/>
              </a:rPr>
              <a:t>Under the Governmental Conduct Act,</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a government position is a public</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trust.  The powers and resources of</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public office may be used “only to</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advance the public interest and not to</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obtain personal benefits or pursue</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private interests.”</a:t>
            </a:r>
            <a:endParaRPr lang="en-US"/>
          </a:p>
        </p:txBody>
      </p:sp>
      <p:sp>
        <p:nvSpPr>
          <p:cNvPr id="7" name="Object 6"/>
          <p:cNvSpPr/>
          <p:nvPr/>
        </p:nvSpPr>
        <p:spPr>
          <a:xfrm>
            <a:off x="952262" y="5070271"/>
            <a:ext cx="133317" cy="133317"/>
          </a:xfrm>
          <a:prstGeom prst="ellipse">
            <a:avLst/>
          </a:prstGeom>
          <a:solidFill>
            <a:srgbClr val="FFFFFF"/>
          </a:solidFill>
        </p:spPr>
      </p:sp>
      <p:sp>
        <p:nvSpPr>
          <p:cNvPr id="8" name="Object 7"/>
          <p:cNvSpPr/>
          <p:nvPr/>
        </p:nvSpPr>
        <p:spPr>
          <a:xfrm>
            <a:off x="1228418" y="4971950"/>
            <a:ext cx="5056511" cy="278537"/>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 10-16-3(B)</a:t>
            </a:r>
            <a:endParaRPr lang="en-US"/>
          </a:p>
        </p:txBody>
      </p:sp>
      <p:sp>
        <p:nvSpPr>
          <p:cNvPr id="9" name="Object 8"/>
          <p:cNvSpPr/>
          <p:nvPr/>
        </p:nvSpPr>
        <p:spPr>
          <a:xfrm>
            <a:off x="1228418" y="5459984"/>
            <a:ext cx="5056511" cy="764476"/>
          </a:xfrm>
          <a:prstGeom prst="rect">
            <a:avLst/>
          </a:prstGeom>
          <a:noFill/>
        </p:spPr>
        <p:txBody>
          <a:bodyPr wrap="square" lIns="0" tIns="0" rIns="0" bIns="0" rtlCol="0" anchor="t"/>
          <a:lstStyle/>
          <a:p>
            <a:pPr algn="l">
              <a:lnSpc>
                <a:spcPts val="2268"/>
              </a:lnSpc>
              <a:spcAft>
                <a:spcPts val="600"/>
              </a:spcAft>
              <a:buNone/>
            </a:pPr>
            <a:r>
              <a:rPr lang="en-US" sz="1800" b="1">
                <a:solidFill>
                  <a:srgbClr val="FFFFFF"/>
                </a:solidFill>
                <a:latin typeface="Montserrat" pitchFamily="34" charset="0"/>
                <a:ea typeface="Montserrat" pitchFamily="34" charset="-122"/>
                <a:cs typeface="Montserrat" pitchFamily="34" charset="-120"/>
              </a:rPr>
              <a:t>The “high responsibilities of public</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service” must be discharged ethically</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and with integrity. </a:t>
            </a:r>
            <a:endParaRPr lang="en-US"/>
          </a:p>
        </p:txBody>
      </p:sp>
      <p:sp>
        <p:nvSpPr>
          <p:cNvPr id="10" name="Object 9"/>
          <p:cNvSpPr/>
          <p:nvPr/>
        </p:nvSpPr>
        <p:spPr>
          <a:xfrm>
            <a:off x="6284928" y="2251576"/>
            <a:ext cx="133317" cy="133317"/>
          </a:xfrm>
          <a:prstGeom prst="ellipse">
            <a:avLst/>
          </a:prstGeom>
          <a:solidFill>
            <a:srgbClr val="FFFFFF"/>
          </a:solidFill>
        </p:spPr>
      </p:sp>
      <p:sp>
        <p:nvSpPr>
          <p:cNvPr id="11" name="Object 10"/>
          <p:cNvSpPr/>
          <p:nvPr/>
        </p:nvSpPr>
        <p:spPr>
          <a:xfrm>
            <a:off x="6561084" y="2152017"/>
            <a:ext cx="5056511" cy="278537"/>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 10-16-3(C)</a:t>
            </a:r>
            <a:endParaRPr lang="en-US"/>
          </a:p>
        </p:txBody>
      </p:sp>
      <p:sp>
        <p:nvSpPr>
          <p:cNvPr id="12" name="Object 11"/>
          <p:cNvSpPr/>
          <p:nvPr/>
        </p:nvSpPr>
        <p:spPr>
          <a:xfrm>
            <a:off x="6561084" y="2640051"/>
            <a:ext cx="5056511" cy="1052440"/>
          </a:xfrm>
          <a:prstGeom prst="rect">
            <a:avLst/>
          </a:prstGeom>
          <a:noFill/>
        </p:spPr>
        <p:txBody>
          <a:bodyPr wrap="square" lIns="0" tIns="0" rIns="0" bIns="0" rtlCol="0" anchor="t"/>
          <a:lstStyle/>
          <a:p>
            <a:pPr algn="l">
              <a:lnSpc>
                <a:spcPts val="2268"/>
              </a:lnSpc>
              <a:spcAft>
                <a:spcPts val="600"/>
              </a:spcAft>
              <a:buNone/>
            </a:pPr>
            <a:r>
              <a:rPr lang="en-US" sz="1800" b="1">
                <a:solidFill>
                  <a:srgbClr val="FFFFFF"/>
                </a:solidFill>
                <a:latin typeface="Montserrat" pitchFamily="34" charset="0"/>
                <a:ea typeface="Montserrat" pitchFamily="34" charset="-122"/>
                <a:cs typeface="Montserrat" pitchFamily="34" charset="-120"/>
              </a:rPr>
              <a:t>“Full disclosure of real or potential</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conflicts of interest shall be a guiding</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principle for determining appropriate</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conduct.”</a:t>
            </a:r>
            <a:endParaRPr lang="en-US"/>
          </a:p>
        </p:txBody>
      </p:sp>
      <p:sp>
        <p:nvSpPr>
          <p:cNvPr id="13" name="Object 12"/>
          <p:cNvSpPr/>
          <p:nvPr/>
        </p:nvSpPr>
        <p:spPr>
          <a:xfrm>
            <a:off x="6284928" y="4213235"/>
            <a:ext cx="133317" cy="133317"/>
          </a:xfrm>
          <a:prstGeom prst="ellipse">
            <a:avLst/>
          </a:prstGeom>
          <a:solidFill>
            <a:srgbClr val="FFFFFF"/>
          </a:solidFill>
        </p:spPr>
      </p:sp>
      <p:sp>
        <p:nvSpPr>
          <p:cNvPr id="14" name="Object 13"/>
          <p:cNvSpPr/>
          <p:nvPr/>
        </p:nvSpPr>
        <p:spPr>
          <a:xfrm>
            <a:off x="6561084" y="4108058"/>
            <a:ext cx="5056511" cy="278537"/>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 10-16-3(D)</a:t>
            </a:r>
            <a:endParaRPr lang="en-US"/>
          </a:p>
        </p:txBody>
      </p:sp>
      <p:sp>
        <p:nvSpPr>
          <p:cNvPr id="15" name="Object 14"/>
          <p:cNvSpPr/>
          <p:nvPr/>
        </p:nvSpPr>
        <p:spPr>
          <a:xfrm>
            <a:off x="6561084" y="4596092"/>
            <a:ext cx="5056511" cy="1628368"/>
          </a:xfrm>
          <a:prstGeom prst="rect">
            <a:avLst/>
          </a:prstGeom>
          <a:noFill/>
        </p:spPr>
        <p:txBody>
          <a:bodyPr wrap="square" lIns="0" tIns="0" rIns="0" bIns="0" rtlCol="0" anchor="t"/>
          <a:lstStyle/>
          <a:p>
            <a:pPr algn="l">
              <a:lnSpc>
                <a:spcPts val="2268"/>
              </a:lnSpc>
              <a:spcAft>
                <a:spcPts val="600"/>
              </a:spcAft>
              <a:buNone/>
            </a:pPr>
            <a:r>
              <a:rPr lang="en-US" sz="1800" b="1">
                <a:solidFill>
                  <a:srgbClr val="FFFFFF"/>
                </a:solidFill>
                <a:latin typeface="Montserrat" pitchFamily="34" charset="0"/>
                <a:ea typeface="Montserrat" pitchFamily="34" charset="-122"/>
                <a:cs typeface="Montserrat" pitchFamily="34" charset="-120"/>
              </a:rPr>
              <a:t>It is a felony to knowingly and</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willfully request or receive any</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money, thing of value or promise</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thereof conditioned upon or given in</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exchange for promised performance</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of an official act.</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POLITICAL ACTIVITIES</a:t>
            </a:r>
            <a:endParaRPr lang="en-US"/>
          </a:p>
        </p:txBody>
      </p:sp>
      <p:sp>
        <p:nvSpPr>
          <p:cNvPr id="4" name="Object 3"/>
          <p:cNvSpPr/>
          <p:nvPr/>
        </p:nvSpPr>
        <p:spPr>
          <a:xfrm>
            <a:off x="571357" y="1223657"/>
            <a:ext cx="11046238" cy="195214"/>
          </a:xfrm>
          <a:prstGeom prst="rect">
            <a:avLst/>
          </a:prstGeom>
          <a:noFill/>
        </p:spPr>
        <p:txBody>
          <a:bodyPr wrap="square" lIns="0" tIns="0" rIns="0" bIns="0" rtlCol="0" anchor="t"/>
          <a:lstStyle/>
          <a:p>
            <a:pPr algn="ctr">
              <a:lnSpc>
                <a:spcPts val="2363"/>
              </a:lnSpc>
              <a:spcAft>
                <a:spcPts val="600"/>
              </a:spcAft>
              <a:buNone/>
            </a:pPr>
            <a:r>
              <a:rPr lang="en-US" sz="1900" b="1">
                <a:solidFill>
                  <a:srgbClr val="444444">
                    <a:alpha val="80000"/>
                  </a:srgbClr>
                </a:solidFill>
                <a:latin typeface="Montserrat" pitchFamily="34" charset="0"/>
                <a:ea typeface="Montserrat" pitchFamily="34" charset="-122"/>
                <a:cs typeface="Montserrat" pitchFamily="34" charset="-120"/>
              </a:rPr>
              <a:t>The Governmental Conduct Act prohibits:​</a:t>
            </a:r>
            <a:endParaRPr lang="en-US"/>
          </a:p>
        </p:txBody>
      </p:sp>
      <p:sp>
        <p:nvSpPr>
          <p:cNvPr id="5" name="Object 4"/>
          <p:cNvSpPr/>
          <p:nvPr/>
        </p:nvSpPr>
        <p:spPr>
          <a:xfrm>
            <a:off x="2237815" y="2143694"/>
            <a:ext cx="95988" cy="95988"/>
          </a:xfrm>
          <a:prstGeom prst="ellipse">
            <a:avLst/>
          </a:prstGeom>
          <a:solidFill>
            <a:srgbClr val="64C3FF"/>
          </a:solidFill>
        </p:spPr>
      </p:sp>
      <p:sp>
        <p:nvSpPr>
          <p:cNvPr id="6" name="Object 5"/>
          <p:cNvSpPr/>
          <p:nvPr/>
        </p:nvSpPr>
        <p:spPr>
          <a:xfrm>
            <a:off x="2448075" y="2053400"/>
            <a:ext cx="7883967" cy="228543"/>
          </a:xfrm>
          <a:prstGeom prst="rect">
            <a:avLst/>
          </a:prstGeom>
          <a:noFill/>
        </p:spPr>
        <p:txBody>
          <a:bodyPr wrap="square" lIns="0" tIns="0" rIns="0" bIns="0" rtlCol="0" anchor="t"/>
          <a:lstStyle/>
          <a:p>
            <a:pPr algn="l">
              <a:lnSpc>
                <a:spcPts val="2197"/>
              </a:lnSpc>
              <a:spcAft>
                <a:spcPts val="600"/>
              </a:spcAft>
              <a:buNone/>
            </a:pPr>
            <a:r>
              <a:rPr lang="en-US" sz="2100">
                <a:solidFill>
                  <a:srgbClr val="004256"/>
                </a:solidFill>
                <a:latin typeface="Source Sans Pro SemiBold" pitchFamily="34" charset="0"/>
                <a:ea typeface="Source Sans Pro SemiBold" pitchFamily="34" charset="-122"/>
                <a:cs typeface="Source Sans Pro SemiBold" pitchFamily="34" charset="-120"/>
              </a:rPr>
              <a:t>Coercion</a:t>
            </a:r>
            <a:endParaRPr lang="en-US"/>
          </a:p>
        </p:txBody>
      </p:sp>
      <p:sp>
        <p:nvSpPr>
          <p:cNvPr id="7" name="Object 6"/>
          <p:cNvSpPr/>
          <p:nvPr/>
        </p:nvSpPr>
        <p:spPr>
          <a:xfrm>
            <a:off x="2448075" y="2443828"/>
            <a:ext cx="7883967" cy="611162"/>
          </a:xfrm>
          <a:prstGeom prst="rect">
            <a:avLst/>
          </a:prstGeom>
          <a:noFill/>
        </p:spPr>
        <p:txBody>
          <a:bodyPr wrap="square" lIns="0" tIns="0" rIns="0" bIns="0" rtlCol="0" anchor="t"/>
          <a:lstStyle/>
          <a:p>
            <a:pPr algn="l">
              <a:lnSpc>
                <a:spcPts val="1796"/>
              </a:lnSpc>
              <a:spcAft>
                <a:spcPts val="600"/>
              </a:spcAft>
              <a:buNone/>
            </a:pPr>
            <a:r>
              <a:rPr lang="en-US" sz="1400" b="1">
                <a:solidFill>
                  <a:srgbClr val="004256"/>
                </a:solidFill>
                <a:latin typeface="Montserrat" pitchFamily="34" charset="0"/>
                <a:ea typeface="Montserrat" pitchFamily="34" charset="-122"/>
                <a:cs typeface="Montserrat" pitchFamily="34" charset="-120"/>
              </a:rPr>
              <a:t>Directly or indirectly coercing or attempting to coerce another public officer</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or employee to pay, lend or contribute anything of value to a party,</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committee, organization, agency or person for a political purpose;</a:t>
            </a:r>
            <a:endParaRPr lang="en-US"/>
          </a:p>
        </p:txBody>
      </p:sp>
      <p:sp>
        <p:nvSpPr>
          <p:cNvPr id="8" name="Object 7"/>
          <p:cNvSpPr/>
          <p:nvPr/>
        </p:nvSpPr>
        <p:spPr>
          <a:xfrm>
            <a:off x="2237815" y="3476860"/>
            <a:ext cx="95988" cy="95988"/>
          </a:xfrm>
          <a:prstGeom prst="ellipse">
            <a:avLst/>
          </a:prstGeom>
          <a:solidFill>
            <a:srgbClr val="64C3FF"/>
          </a:solidFill>
        </p:spPr>
      </p:sp>
      <p:sp>
        <p:nvSpPr>
          <p:cNvPr id="9" name="Object 8"/>
          <p:cNvSpPr/>
          <p:nvPr/>
        </p:nvSpPr>
        <p:spPr>
          <a:xfrm>
            <a:off x="2448075" y="3381730"/>
            <a:ext cx="7883967" cy="228543"/>
          </a:xfrm>
          <a:prstGeom prst="rect">
            <a:avLst/>
          </a:prstGeom>
          <a:noFill/>
        </p:spPr>
        <p:txBody>
          <a:bodyPr wrap="square" lIns="0" tIns="0" rIns="0" bIns="0" rtlCol="0" anchor="t"/>
          <a:lstStyle/>
          <a:p>
            <a:pPr algn="l">
              <a:lnSpc>
                <a:spcPts val="2197"/>
              </a:lnSpc>
              <a:spcAft>
                <a:spcPts val="600"/>
              </a:spcAft>
              <a:buNone/>
            </a:pPr>
            <a:r>
              <a:rPr lang="en-US" sz="2100">
                <a:solidFill>
                  <a:srgbClr val="004256"/>
                </a:solidFill>
                <a:latin typeface="Source Sans Pro SemiBold" pitchFamily="34" charset="0"/>
                <a:ea typeface="Source Sans Pro SemiBold" pitchFamily="34" charset="-122"/>
                <a:cs typeface="Source Sans Pro SemiBold" pitchFamily="34" charset="-120"/>
              </a:rPr>
              <a:t>Threats</a:t>
            </a:r>
            <a:endParaRPr lang="en-US"/>
          </a:p>
        </p:txBody>
      </p:sp>
      <p:sp>
        <p:nvSpPr>
          <p:cNvPr id="10" name="Object 9"/>
          <p:cNvSpPr/>
          <p:nvPr/>
        </p:nvSpPr>
        <p:spPr>
          <a:xfrm>
            <a:off x="2448075" y="3772157"/>
            <a:ext cx="7883967" cy="1295076"/>
          </a:xfrm>
          <a:prstGeom prst="rect">
            <a:avLst/>
          </a:prstGeom>
          <a:noFill/>
        </p:spPr>
        <p:txBody>
          <a:bodyPr wrap="square" lIns="0" tIns="0" rIns="0" bIns="0" rtlCol="0" anchor="t"/>
          <a:lstStyle/>
          <a:p>
            <a:pPr algn="l">
              <a:lnSpc>
                <a:spcPts val="1796"/>
              </a:lnSpc>
              <a:spcAft>
                <a:spcPts val="600"/>
              </a:spcAft>
              <a:buNone/>
            </a:pPr>
            <a:r>
              <a:rPr lang="en-US" sz="1400" b="1" dirty="0">
                <a:solidFill>
                  <a:srgbClr val="004256"/>
                </a:solidFill>
                <a:latin typeface="Montserrat" pitchFamily="34" charset="0"/>
                <a:ea typeface="Montserrat" pitchFamily="34" charset="-122"/>
                <a:cs typeface="Montserrat" pitchFamily="34" charset="-120"/>
              </a:rPr>
              <a:t>threatening to deny a promotion or pay increase to an employee who does or</a:t>
            </a:r>
            <a:br>
              <a:rPr lang="en-US" sz="1400" b="1" dirty="0">
                <a:solidFill>
                  <a:srgbClr val="004256"/>
                </a:solidFill>
                <a:latin typeface="Montserrat" pitchFamily="34" charset="0"/>
                <a:ea typeface="Montserrat" pitchFamily="34" charset="-122"/>
                <a:cs typeface="Montserrat" pitchFamily="34" charset="-120"/>
              </a:rPr>
            </a:br>
            <a:r>
              <a:rPr lang="en-US" sz="1400" b="1" dirty="0">
                <a:solidFill>
                  <a:srgbClr val="004256"/>
                </a:solidFill>
                <a:latin typeface="Montserrat" pitchFamily="34" charset="0"/>
                <a:ea typeface="Montserrat" pitchFamily="34" charset="-122"/>
                <a:cs typeface="Montserrat" pitchFamily="34" charset="-120"/>
              </a:rPr>
              <a:t>does not vote for certain candidates, requiring an employee to contribute a</a:t>
            </a:r>
            <a:br>
              <a:rPr lang="en-US" sz="1400" b="1" dirty="0">
                <a:solidFill>
                  <a:srgbClr val="004256"/>
                </a:solidFill>
                <a:latin typeface="Montserrat" pitchFamily="34" charset="0"/>
                <a:ea typeface="Montserrat" pitchFamily="34" charset="-122"/>
                <a:cs typeface="Montserrat" pitchFamily="34" charset="-120"/>
              </a:rPr>
            </a:br>
            <a:r>
              <a:rPr lang="en-US" sz="1400" b="1" dirty="0">
                <a:solidFill>
                  <a:srgbClr val="004256"/>
                </a:solidFill>
                <a:latin typeface="Montserrat" pitchFamily="34" charset="0"/>
                <a:ea typeface="Montserrat" pitchFamily="34" charset="-122"/>
                <a:cs typeface="Montserrat" pitchFamily="34" charset="-120"/>
              </a:rPr>
              <a:t>percentage of the employee's pay to a political fund, influencing a</a:t>
            </a:r>
            <a:br>
              <a:rPr lang="en-US" sz="1400" b="1" dirty="0">
                <a:solidFill>
                  <a:srgbClr val="004256"/>
                </a:solidFill>
                <a:latin typeface="Montserrat" pitchFamily="34" charset="0"/>
                <a:ea typeface="Montserrat" pitchFamily="34" charset="-122"/>
                <a:cs typeface="Montserrat" pitchFamily="34" charset="-120"/>
              </a:rPr>
            </a:br>
            <a:r>
              <a:rPr lang="en-US" sz="1400" b="1" dirty="0">
                <a:solidFill>
                  <a:srgbClr val="004256"/>
                </a:solidFill>
                <a:latin typeface="Montserrat" pitchFamily="34" charset="0"/>
                <a:ea typeface="Montserrat" pitchFamily="34" charset="-122"/>
                <a:cs typeface="Montserrat" pitchFamily="34" charset="-120"/>
              </a:rPr>
              <a:t>subordinate employee to purchase a ticket to a political fundraising dinner or</a:t>
            </a:r>
            <a:br>
              <a:rPr lang="en-US" sz="1400" b="1" dirty="0">
                <a:solidFill>
                  <a:srgbClr val="004256"/>
                </a:solidFill>
                <a:latin typeface="Montserrat" pitchFamily="34" charset="0"/>
                <a:ea typeface="Montserrat" pitchFamily="34" charset="-122"/>
                <a:cs typeface="Montserrat" pitchFamily="34" charset="-120"/>
              </a:rPr>
            </a:br>
            <a:r>
              <a:rPr lang="en-US" sz="1400" b="1" dirty="0">
                <a:solidFill>
                  <a:srgbClr val="004256"/>
                </a:solidFill>
                <a:latin typeface="Montserrat" pitchFamily="34" charset="0"/>
                <a:ea typeface="Montserrat" pitchFamily="34" charset="-122"/>
                <a:cs typeface="Montserrat" pitchFamily="34" charset="-120"/>
              </a:rPr>
              <a:t>similar event, advising an employee to take part in political activity or similar</a:t>
            </a:r>
            <a:br>
              <a:rPr lang="en-US" sz="1400" b="1" dirty="0">
                <a:solidFill>
                  <a:srgbClr val="004256"/>
                </a:solidFill>
                <a:latin typeface="Montserrat" pitchFamily="34" charset="0"/>
                <a:ea typeface="Montserrat" pitchFamily="34" charset="-122"/>
                <a:cs typeface="Montserrat" pitchFamily="34" charset="-120"/>
              </a:rPr>
            </a:br>
            <a:r>
              <a:rPr lang="en-US" sz="1400" b="1" dirty="0">
                <a:solidFill>
                  <a:srgbClr val="004256"/>
                </a:solidFill>
                <a:latin typeface="Montserrat" pitchFamily="34" charset="0"/>
                <a:ea typeface="Montserrat" pitchFamily="34" charset="-122"/>
                <a:cs typeface="Montserrat" pitchFamily="34" charset="-120"/>
              </a:rPr>
              <a:t>activities;</a:t>
            </a:r>
            <a:endParaRPr lang="en-US" dirty="0"/>
          </a:p>
        </p:txBody>
      </p:sp>
      <p:sp>
        <p:nvSpPr>
          <p:cNvPr id="11" name="Object 10"/>
          <p:cNvSpPr/>
          <p:nvPr/>
        </p:nvSpPr>
        <p:spPr>
          <a:xfrm>
            <a:off x="2237815" y="5486133"/>
            <a:ext cx="95988" cy="95988"/>
          </a:xfrm>
          <a:prstGeom prst="ellipse">
            <a:avLst/>
          </a:prstGeom>
          <a:solidFill>
            <a:srgbClr val="64C3FF"/>
          </a:solidFill>
        </p:spPr>
      </p:sp>
      <p:sp>
        <p:nvSpPr>
          <p:cNvPr id="12" name="Object 11"/>
          <p:cNvSpPr/>
          <p:nvPr/>
        </p:nvSpPr>
        <p:spPr>
          <a:xfrm>
            <a:off x="2448075" y="5393973"/>
            <a:ext cx="7883967" cy="228543"/>
          </a:xfrm>
          <a:prstGeom prst="rect">
            <a:avLst/>
          </a:prstGeom>
          <a:noFill/>
        </p:spPr>
        <p:txBody>
          <a:bodyPr wrap="square" lIns="0" tIns="0" rIns="0" bIns="0" rtlCol="0" anchor="t"/>
          <a:lstStyle/>
          <a:p>
            <a:pPr algn="l">
              <a:lnSpc>
                <a:spcPts val="2197"/>
              </a:lnSpc>
              <a:spcAft>
                <a:spcPts val="600"/>
              </a:spcAft>
              <a:buNone/>
            </a:pPr>
            <a:r>
              <a:rPr lang="en-US" sz="2100">
                <a:solidFill>
                  <a:srgbClr val="004256"/>
                </a:solidFill>
                <a:latin typeface="Source Sans Pro SemiBold" pitchFamily="34" charset="0"/>
                <a:ea typeface="Source Sans Pro SemiBold" pitchFamily="34" charset="-122"/>
                <a:cs typeface="Source Sans Pro SemiBold" pitchFamily="34" charset="-120"/>
              </a:rPr>
              <a:t>Unauthorized use of public property</a:t>
            </a:r>
            <a:endParaRPr lang="en-US"/>
          </a:p>
        </p:txBody>
      </p:sp>
      <p:sp>
        <p:nvSpPr>
          <p:cNvPr id="13" name="Object 12"/>
          <p:cNvSpPr/>
          <p:nvPr/>
        </p:nvSpPr>
        <p:spPr>
          <a:xfrm>
            <a:off x="2448075" y="5784400"/>
            <a:ext cx="7883967" cy="383190"/>
          </a:xfrm>
          <a:prstGeom prst="rect">
            <a:avLst/>
          </a:prstGeom>
          <a:noFill/>
        </p:spPr>
        <p:txBody>
          <a:bodyPr wrap="square" lIns="0" tIns="0" rIns="0" bIns="0" rtlCol="0" anchor="t"/>
          <a:lstStyle/>
          <a:p>
            <a:pPr algn="l">
              <a:lnSpc>
                <a:spcPts val="1796"/>
              </a:lnSpc>
              <a:spcAft>
                <a:spcPts val="600"/>
              </a:spcAft>
              <a:buNone/>
            </a:pPr>
            <a:r>
              <a:rPr lang="en-US" sz="1400" b="1" dirty="0">
                <a:solidFill>
                  <a:srgbClr val="004256"/>
                </a:solidFill>
                <a:latin typeface="Montserrat" pitchFamily="34" charset="0"/>
                <a:ea typeface="Montserrat" pitchFamily="34" charset="-122"/>
                <a:cs typeface="Montserrat" pitchFamily="34" charset="-120"/>
              </a:rPr>
              <a:t>use of state agency or local government agency property for other than</a:t>
            </a:r>
            <a:br>
              <a:rPr lang="en-US" sz="1400" b="1" dirty="0">
                <a:solidFill>
                  <a:srgbClr val="004256"/>
                </a:solidFill>
                <a:latin typeface="Montserrat" pitchFamily="34" charset="0"/>
                <a:ea typeface="Montserrat" pitchFamily="34" charset="-122"/>
                <a:cs typeface="Montserrat" pitchFamily="34" charset="-120"/>
              </a:rPr>
            </a:br>
            <a:r>
              <a:rPr lang="en-US" sz="1400" b="1" dirty="0">
                <a:solidFill>
                  <a:srgbClr val="004256"/>
                </a:solidFill>
                <a:latin typeface="Montserrat" pitchFamily="34" charset="0"/>
                <a:ea typeface="Montserrat" pitchFamily="34" charset="-122"/>
                <a:cs typeface="Montserrat" pitchFamily="34" charset="-120"/>
              </a:rPr>
              <a:t>authorized purposes.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481719"/>
            <a:ext cx="952262" cy="47613"/>
          </a:xfrm>
          <a:prstGeom prst="rect">
            <a:avLst/>
          </a:prstGeom>
          <a:solidFill>
            <a:srgbClr val="FFFFFF"/>
          </a:solidFill>
        </p:spPr>
      </p:sp>
      <p:sp>
        <p:nvSpPr>
          <p:cNvPr id="3" name="Object 2"/>
          <p:cNvSpPr/>
          <p:nvPr/>
        </p:nvSpPr>
        <p:spPr>
          <a:xfrm>
            <a:off x="95226" y="447563"/>
            <a:ext cx="11998500" cy="748478"/>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FFFFFF"/>
                </a:solidFill>
                <a:latin typeface="Montserrat" pitchFamily="34" charset="0"/>
                <a:ea typeface="Montserrat" pitchFamily="34" charset="-122"/>
                <a:cs typeface="Montserrat" pitchFamily="34" charset="-120"/>
              </a:rPr>
              <a:t>OFFICIAL ACT FOR PERSONAL</a:t>
            </a:r>
            <a:br>
              <a:rPr lang="en-US" sz="3400" b="1" kern="0" spc="220">
                <a:solidFill>
                  <a:srgbClr val="FFFFFF"/>
                </a:solidFill>
                <a:latin typeface="Montserrat" pitchFamily="34" charset="0"/>
                <a:ea typeface="Montserrat" pitchFamily="34" charset="-122"/>
                <a:cs typeface="Montserrat" pitchFamily="34" charset="-120"/>
              </a:rPr>
            </a:br>
            <a:r>
              <a:rPr lang="en-US" sz="3400" b="1" kern="0" spc="220">
                <a:solidFill>
                  <a:srgbClr val="FFFFFF"/>
                </a:solidFill>
                <a:latin typeface="Montserrat" pitchFamily="34" charset="0"/>
                <a:ea typeface="Montserrat" pitchFamily="34" charset="-122"/>
                <a:cs typeface="Montserrat" pitchFamily="34" charset="-120"/>
              </a:rPr>
              <a:t>FINANCIAL INTEREST​</a:t>
            </a:r>
            <a:endParaRPr lang="en-US"/>
          </a:p>
        </p:txBody>
      </p:sp>
      <p:sp>
        <p:nvSpPr>
          <p:cNvPr id="4" name="Object 3"/>
          <p:cNvSpPr/>
          <p:nvPr/>
        </p:nvSpPr>
        <p:spPr>
          <a:xfrm>
            <a:off x="571357" y="1643604"/>
            <a:ext cx="11046238" cy="195214"/>
          </a:xfrm>
          <a:prstGeom prst="rect">
            <a:avLst/>
          </a:prstGeom>
          <a:noFill/>
        </p:spPr>
        <p:txBody>
          <a:bodyPr wrap="square" lIns="0" tIns="0" rIns="0" bIns="0" rtlCol="0" anchor="t"/>
          <a:lstStyle/>
          <a:p>
            <a:pPr algn="ctr">
              <a:lnSpc>
                <a:spcPts val="2363"/>
              </a:lnSpc>
              <a:spcAft>
                <a:spcPts val="600"/>
              </a:spcAft>
              <a:buNone/>
            </a:pPr>
            <a:r>
              <a:rPr lang="en-US" sz="1900" b="1">
                <a:solidFill>
                  <a:srgbClr val="FFFFFF">
                    <a:alpha val="50000"/>
                  </a:srgbClr>
                </a:solidFill>
                <a:latin typeface="Montserrat" pitchFamily="34" charset="0"/>
                <a:ea typeface="Montserrat" pitchFamily="34" charset="-122"/>
                <a:cs typeface="Montserrat" pitchFamily="34" charset="-120"/>
              </a:rPr>
              <a:t>§ 10-16-4</a:t>
            </a:r>
            <a:endParaRPr lang="en-US"/>
          </a:p>
        </p:txBody>
      </p:sp>
      <p:sp>
        <p:nvSpPr>
          <p:cNvPr id="5" name="Object 4"/>
          <p:cNvSpPr/>
          <p:nvPr/>
        </p:nvSpPr>
        <p:spPr>
          <a:xfrm>
            <a:off x="2237815" y="2353191"/>
            <a:ext cx="95988" cy="95988"/>
          </a:xfrm>
          <a:prstGeom prst="ellipse">
            <a:avLst/>
          </a:prstGeom>
          <a:solidFill>
            <a:srgbClr val="FFFFFF"/>
          </a:solidFill>
        </p:spPr>
      </p:sp>
      <p:sp>
        <p:nvSpPr>
          <p:cNvPr id="6" name="Object 5"/>
          <p:cNvSpPr/>
          <p:nvPr/>
        </p:nvSpPr>
        <p:spPr>
          <a:xfrm>
            <a:off x="2448075" y="2262898"/>
            <a:ext cx="7883967" cy="228543"/>
          </a:xfrm>
          <a:prstGeom prst="rect">
            <a:avLst/>
          </a:prstGeom>
          <a:noFill/>
        </p:spPr>
        <p:txBody>
          <a:bodyPr wrap="square" lIns="0" tIns="0" rIns="0" bIns="0" rtlCol="0" anchor="t"/>
          <a:lstStyle/>
          <a:p>
            <a:pPr algn="l">
              <a:lnSpc>
                <a:spcPts val="2197"/>
              </a:lnSpc>
              <a:spcAft>
                <a:spcPts val="600"/>
              </a:spcAft>
              <a:buNone/>
            </a:pPr>
            <a:r>
              <a:rPr lang="en-US" sz="2100">
                <a:solidFill>
                  <a:srgbClr val="FFFFFF"/>
                </a:solidFill>
                <a:latin typeface="Source Sans Pro SemiBold" pitchFamily="34" charset="0"/>
                <a:ea typeface="Source Sans Pro SemiBold" pitchFamily="34" charset="-122"/>
                <a:cs typeface="Source Sans Pro SemiBold" pitchFamily="34" charset="-120"/>
              </a:rPr>
              <a:t>Primary Purpose</a:t>
            </a:r>
            <a:endParaRPr lang="en-US"/>
          </a:p>
        </p:txBody>
      </p:sp>
      <p:sp>
        <p:nvSpPr>
          <p:cNvPr id="7" name="Object 6"/>
          <p:cNvSpPr/>
          <p:nvPr/>
        </p:nvSpPr>
        <p:spPr>
          <a:xfrm>
            <a:off x="2448075" y="2653325"/>
            <a:ext cx="7883967" cy="611162"/>
          </a:xfrm>
          <a:prstGeom prst="rect">
            <a:avLst/>
          </a:prstGeom>
          <a:noFill/>
        </p:spPr>
        <p:txBody>
          <a:bodyPr wrap="square" lIns="0" tIns="0" rIns="0" bIns="0" rtlCol="0" anchor="t"/>
          <a:lstStyle/>
          <a:p>
            <a:pPr algn="l">
              <a:lnSpc>
                <a:spcPts val="1796"/>
              </a:lnSpc>
              <a:spcAft>
                <a:spcPts val="600"/>
              </a:spcAft>
              <a:buNone/>
            </a:pPr>
            <a:r>
              <a:rPr lang="en-US" sz="1400" b="1">
                <a:solidFill>
                  <a:srgbClr val="FFFFFF"/>
                </a:solidFill>
                <a:latin typeface="Montserrat" pitchFamily="34" charset="0"/>
                <a:ea typeface="Montserrat" pitchFamily="34" charset="-122"/>
                <a:cs typeface="Montserrat" pitchFamily="34" charset="-120"/>
              </a:rPr>
              <a:t>The Governmental Conduct Act prohibits official acts whose primary purpose</a:t>
            </a:r>
            <a:br>
              <a:rPr lang="en-US" sz="1400" b="1">
                <a:solidFill>
                  <a:srgbClr val="FFFFFF"/>
                </a:solidFill>
                <a:latin typeface="Montserrat" pitchFamily="34" charset="0"/>
                <a:ea typeface="Montserrat" pitchFamily="34" charset="-122"/>
                <a:cs typeface="Montserrat" pitchFamily="34" charset="-120"/>
              </a:rPr>
            </a:br>
            <a:r>
              <a:rPr lang="en-US" sz="1400" b="1">
                <a:solidFill>
                  <a:srgbClr val="FFFFFF"/>
                </a:solidFill>
                <a:latin typeface="Montserrat" pitchFamily="34" charset="0"/>
                <a:ea typeface="Montserrat" pitchFamily="34" charset="-122"/>
                <a:cs typeface="Montserrat" pitchFamily="34" charset="-120"/>
              </a:rPr>
              <a:t>is to directly enhance a public officer or employee’s financial interest or</a:t>
            </a:r>
            <a:br>
              <a:rPr lang="en-US" sz="1400" b="1">
                <a:solidFill>
                  <a:srgbClr val="FFFFFF"/>
                </a:solidFill>
                <a:latin typeface="Montserrat" pitchFamily="34" charset="0"/>
                <a:ea typeface="Montserrat" pitchFamily="34" charset="-122"/>
                <a:cs typeface="Montserrat" pitchFamily="34" charset="-120"/>
              </a:rPr>
            </a:br>
            <a:r>
              <a:rPr lang="en-US" sz="1400" b="1">
                <a:solidFill>
                  <a:srgbClr val="FFFFFF"/>
                </a:solidFill>
                <a:latin typeface="Montserrat" pitchFamily="34" charset="0"/>
                <a:ea typeface="Montserrat" pitchFamily="34" charset="-122"/>
                <a:cs typeface="Montserrat" pitchFamily="34" charset="-120"/>
              </a:rPr>
              <a:t>financial position.</a:t>
            </a:r>
            <a:endParaRPr lang="en-US"/>
          </a:p>
        </p:txBody>
      </p:sp>
      <p:sp>
        <p:nvSpPr>
          <p:cNvPr id="8" name="Object 7"/>
          <p:cNvSpPr/>
          <p:nvPr/>
        </p:nvSpPr>
        <p:spPr>
          <a:xfrm>
            <a:off x="2237815" y="3686358"/>
            <a:ext cx="95988" cy="95988"/>
          </a:xfrm>
          <a:prstGeom prst="ellipse">
            <a:avLst/>
          </a:prstGeom>
          <a:solidFill>
            <a:srgbClr val="FFFFFF"/>
          </a:solidFill>
        </p:spPr>
      </p:sp>
      <p:sp>
        <p:nvSpPr>
          <p:cNvPr id="9" name="Object 8"/>
          <p:cNvSpPr/>
          <p:nvPr/>
        </p:nvSpPr>
        <p:spPr>
          <a:xfrm>
            <a:off x="2448075" y="3591227"/>
            <a:ext cx="7883967" cy="228543"/>
          </a:xfrm>
          <a:prstGeom prst="rect">
            <a:avLst/>
          </a:prstGeom>
          <a:noFill/>
        </p:spPr>
        <p:txBody>
          <a:bodyPr wrap="square" lIns="0" tIns="0" rIns="0" bIns="0" rtlCol="0" anchor="t"/>
          <a:lstStyle/>
          <a:p>
            <a:pPr algn="l">
              <a:lnSpc>
                <a:spcPts val="2197"/>
              </a:lnSpc>
              <a:spcAft>
                <a:spcPts val="600"/>
              </a:spcAft>
              <a:buNone/>
            </a:pPr>
            <a:r>
              <a:rPr lang="en-US" sz="2100">
                <a:solidFill>
                  <a:srgbClr val="FFFFFF"/>
                </a:solidFill>
                <a:latin typeface="Source Sans Pro SemiBold" pitchFamily="34" charset="0"/>
                <a:ea typeface="Source Sans Pro SemiBold" pitchFamily="34" charset="-122"/>
                <a:cs typeface="Source Sans Pro SemiBold" pitchFamily="34" charset="-120"/>
              </a:rPr>
              <a:t>Personal Benefit</a:t>
            </a:r>
            <a:endParaRPr lang="en-US"/>
          </a:p>
        </p:txBody>
      </p:sp>
      <p:sp>
        <p:nvSpPr>
          <p:cNvPr id="10" name="Object 9"/>
          <p:cNvSpPr/>
          <p:nvPr/>
        </p:nvSpPr>
        <p:spPr>
          <a:xfrm>
            <a:off x="2448075" y="3981654"/>
            <a:ext cx="7883967" cy="611162"/>
          </a:xfrm>
          <a:prstGeom prst="rect">
            <a:avLst/>
          </a:prstGeom>
          <a:noFill/>
        </p:spPr>
        <p:txBody>
          <a:bodyPr wrap="square" lIns="0" tIns="0" rIns="0" bIns="0" rtlCol="0" anchor="t"/>
          <a:lstStyle/>
          <a:p>
            <a:pPr algn="l">
              <a:lnSpc>
                <a:spcPts val="1796"/>
              </a:lnSpc>
              <a:spcAft>
                <a:spcPts val="600"/>
              </a:spcAft>
              <a:buNone/>
            </a:pPr>
            <a:r>
              <a:rPr lang="en-US" sz="1400" b="1">
                <a:solidFill>
                  <a:srgbClr val="FFFFFF"/>
                </a:solidFill>
                <a:latin typeface="Montserrat" pitchFamily="34" charset="0"/>
                <a:ea typeface="Montserrat" pitchFamily="34" charset="-122"/>
                <a:cs typeface="Montserrat" pitchFamily="34" charset="-120"/>
              </a:rPr>
              <a:t>A public officer or employee is disqualified from taking an action that may</a:t>
            </a:r>
            <a:br>
              <a:rPr lang="en-US" sz="1400" b="1">
                <a:solidFill>
                  <a:srgbClr val="FFFFFF"/>
                </a:solidFill>
                <a:latin typeface="Montserrat" pitchFamily="34" charset="0"/>
                <a:ea typeface="Montserrat" pitchFamily="34" charset="-122"/>
                <a:cs typeface="Montserrat" pitchFamily="34" charset="-120"/>
              </a:rPr>
            </a:br>
            <a:r>
              <a:rPr lang="en-US" sz="1400" b="1">
                <a:solidFill>
                  <a:srgbClr val="FFFFFF"/>
                </a:solidFill>
                <a:latin typeface="Montserrat" pitchFamily="34" charset="0"/>
                <a:ea typeface="Montserrat" pitchFamily="34" charset="-122"/>
                <a:cs typeface="Montserrat" pitchFamily="34" charset="-120"/>
              </a:rPr>
              <a:t>benefit a financial interest held by the officer or employee, unless the benefits</a:t>
            </a:r>
            <a:br>
              <a:rPr lang="en-US" sz="1400" b="1">
                <a:solidFill>
                  <a:srgbClr val="FFFFFF"/>
                </a:solidFill>
                <a:latin typeface="Montserrat" pitchFamily="34" charset="0"/>
                <a:ea typeface="Montserrat" pitchFamily="34" charset="-122"/>
                <a:cs typeface="Montserrat" pitchFamily="34" charset="-120"/>
              </a:rPr>
            </a:br>
            <a:r>
              <a:rPr lang="en-US" sz="1400" b="1">
                <a:solidFill>
                  <a:srgbClr val="FFFFFF"/>
                </a:solidFill>
                <a:latin typeface="Montserrat" pitchFamily="34" charset="0"/>
                <a:ea typeface="Montserrat" pitchFamily="34" charset="-122"/>
                <a:cs typeface="Montserrat" pitchFamily="34" charset="-120"/>
              </a:rPr>
              <a:t>to the public are greater than the benefits to the employee.</a:t>
            </a:r>
            <a:endParaRPr lang="en-US"/>
          </a:p>
        </p:txBody>
      </p:sp>
      <p:sp>
        <p:nvSpPr>
          <p:cNvPr id="11" name="Object 10"/>
          <p:cNvSpPr/>
          <p:nvPr/>
        </p:nvSpPr>
        <p:spPr>
          <a:xfrm>
            <a:off x="2237815" y="5010002"/>
            <a:ext cx="95988" cy="95988"/>
          </a:xfrm>
          <a:prstGeom prst="ellipse">
            <a:avLst/>
          </a:prstGeom>
          <a:solidFill>
            <a:srgbClr val="FFFFFF"/>
          </a:solidFill>
        </p:spPr>
      </p:sp>
      <p:sp>
        <p:nvSpPr>
          <p:cNvPr id="12" name="Object 11"/>
          <p:cNvSpPr/>
          <p:nvPr/>
        </p:nvSpPr>
        <p:spPr>
          <a:xfrm>
            <a:off x="2448075" y="4919556"/>
            <a:ext cx="7883967" cy="228543"/>
          </a:xfrm>
          <a:prstGeom prst="rect">
            <a:avLst/>
          </a:prstGeom>
          <a:noFill/>
        </p:spPr>
        <p:txBody>
          <a:bodyPr wrap="square" lIns="0" tIns="0" rIns="0" bIns="0" rtlCol="0" anchor="t"/>
          <a:lstStyle/>
          <a:p>
            <a:pPr algn="l">
              <a:lnSpc>
                <a:spcPts val="2197"/>
              </a:lnSpc>
              <a:spcAft>
                <a:spcPts val="600"/>
              </a:spcAft>
              <a:buNone/>
            </a:pPr>
            <a:r>
              <a:rPr lang="en-US" sz="2100">
                <a:solidFill>
                  <a:srgbClr val="FFFFFF"/>
                </a:solidFill>
                <a:latin typeface="Source Sans Pro SemiBold" pitchFamily="34" charset="0"/>
                <a:ea typeface="Source Sans Pro SemiBold" pitchFamily="34" charset="-122"/>
                <a:cs typeface="Source Sans Pro SemiBold" pitchFamily="34" charset="-120"/>
              </a:rPr>
              <a:t>Conflicting Financial Interests</a:t>
            </a:r>
            <a:endParaRPr lang="en-US"/>
          </a:p>
        </p:txBody>
      </p:sp>
      <p:sp>
        <p:nvSpPr>
          <p:cNvPr id="13" name="Object 12"/>
          <p:cNvSpPr/>
          <p:nvPr/>
        </p:nvSpPr>
        <p:spPr>
          <a:xfrm>
            <a:off x="2448075" y="5309984"/>
            <a:ext cx="7883967" cy="1067105"/>
          </a:xfrm>
          <a:prstGeom prst="rect">
            <a:avLst/>
          </a:prstGeom>
          <a:noFill/>
        </p:spPr>
        <p:txBody>
          <a:bodyPr wrap="square" lIns="0" tIns="0" rIns="0" bIns="0" rtlCol="0" anchor="t"/>
          <a:lstStyle/>
          <a:p>
            <a:pPr algn="l">
              <a:lnSpc>
                <a:spcPts val="1796"/>
              </a:lnSpc>
              <a:spcAft>
                <a:spcPts val="600"/>
              </a:spcAft>
              <a:buNone/>
            </a:pPr>
            <a:r>
              <a:rPr lang="en-US" sz="1400" b="1">
                <a:solidFill>
                  <a:srgbClr val="FFFFFF"/>
                </a:solidFill>
                <a:latin typeface="Montserrat" pitchFamily="34" charset="0"/>
                <a:ea typeface="Montserrat" pitchFamily="34" charset="-122"/>
                <a:cs typeface="Montserrat" pitchFamily="34" charset="-120"/>
              </a:rPr>
              <a:t>No public officer during the term for which elected and no public employee</a:t>
            </a:r>
            <a:br>
              <a:rPr lang="en-US" sz="1400" b="1">
                <a:solidFill>
                  <a:srgbClr val="FFFFFF"/>
                </a:solidFill>
                <a:latin typeface="Montserrat" pitchFamily="34" charset="0"/>
                <a:ea typeface="Montserrat" pitchFamily="34" charset="-122"/>
                <a:cs typeface="Montserrat" pitchFamily="34" charset="-120"/>
              </a:rPr>
            </a:br>
            <a:r>
              <a:rPr lang="en-US" sz="1400" b="1">
                <a:solidFill>
                  <a:srgbClr val="FFFFFF"/>
                </a:solidFill>
                <a:latin typeface="Montserrat" pitchFamily="34" charset="0"/>
                <a:ea typeface="Montserrat" pitchFamily="34" charset="-122"/>
                <a:cs typeface="Montserrat" pitchFamily="34" charset="-120"/>
              </a:rPr>
              <a:t>during the period of employment shall acquire a financial interest when the</a:t>
            </a:r>
            <a:br>
              <a:rPr lang="en-US" sz="1400" b="1">
                <a:solidFill>
                  <a:srgbClr val="FFFFFF"/>
                </a:solidFill>
                <a:latin typeface="Montserrat" pitchFamily="34" charset="0"/>
                <a:ea typeface="Montserrat" pitchFamily="34" charset="-122"/>
                <a:cs typeface="Montserrat" pitchFamily="34" charset="-120"/>
              </a:rPr>
            </a:br>
            <a:r>
              <a:rPr lang="en-US" sz="1400" b="1">
                <a:solidFill>
                  <a:srgbClr val="FFFFFF"/>
                </a:solidFill>
                <a:latin typeface="Montserrat" pitchFamily="34" charset="0"/>
                <a:ea typeface="Montserrat" pitchFamily="34" charset="-122"/>
                <a:cs typeface="Montserrat" pitchFamily="34" charset="-120"/>
              </a:rPr>
              <a:t>public officer or employee believes or should have reason to believe that the</a:t>
            </a:r>
            <a:br>
              <a:rPr lang="en-US" sz="1400" b="1">
                <a:solidFill>
                  <a:srgbClr val="FFFFFF"/>
                </a:solidFill>
                <a:latin typeface="Montserrat" pitchFamily="34" charset="0"/>
                <a:ea typeface="Montserrat" pitchFamily="34" charset="-122"/>
                <a:cs typeface="Montserrat" pitchFamily="34" charset="-120"/>
              </a:rPr>
            </a:br>
            <a:r>
              <a:rPr lang="en-US" sz="1400" b="1">
                <a:solidFill>
                  <a:srgbClr val="FFFFFF"/>
                </a:solidFill>
                <a:latin typeface="Montserrat" pitchFamily="34" charset="0"/>
                <a:ea typeface="Montserrat" pitchFamily="34" charset="-122"/>
                <a:cs typeface="Montserrat" pitchFamily="34" charset="-120"/>
              </a:rPr>
              <a:t>new financial interest will be directly affected by the officer's or employee's</a:t>
            </a:r>
            <a:br>
              <a:rPr lang="en-US" sz="1400" b="1">
                <a:solidFill>
                  <a:srgbClr val="FFFFFF"/>
                </a:solidFill>
                <a:latin typeface="Montserrat" pitchFamily="34" charset="0"/>
                <a:ea typeface="Montserrat" pitchFamily="34" charset="-122"/>
                <a:cs typeface="Montserrat" pitchFamily="34" charset="-120"/>
              </a:rPr>
            </a:br>
            <a:r>
              <a:rPr lang="en-US" sz="1400" b="1">
                <a:solidFill>
                  <a:srgbClr val="FFFFFF"/>
                </a:solidFill>
                <a:latin typeface="Montserrat" pitchFamily="34" charset="0"/>
                <a:ea typeface="Montserrat" pitchFamily="34" charset="-122"/>
                <a:cs typeface="Montserrat" pitchFamily="34" charset="-120"/>
              </a:rPr>
              <a:t>official act.</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1" y="1633129"/>
            <a:ext cx="4485153" cy="4756548"/>
          </a:xfrm>
          <a:prstGeom prst="rect">
            <a:avLst/>
          </a:prstGeom>
          <a:solidFill>
            <a:srgbClr val="FFFFFF"/>
          </a:solidFill>
        </p:spPr>
      </p:sp>
      <p:sp>
        <p:nvSpPr>
          <p:cNvPr id="3" name="Object 2"/>
          <p:cNvSpPr/>
          <p:nvPr/>
        </p:nvSpPr>
        <p:spPr>
          <a:xfrm>
            <a:off x="881747" y="3806191"/>
            <a:ext cx="3673922" cy="381857"/>
          </a:xfrm>
          <a:prstGeom prst="rect">
            <a:avLst/>
          </a:prstGeom>
          <a:noFill/>
        </p:spPr>
        <p:txBody>
          <a:bodyPr wrap="square" lIns="0" tIns="0" rIns="0" bIns="0" rtlCol="0" anchor="t"/>
          <a:lstStyle/>
          <a:p>
            <a:pPr algn="ctr">
              <a:lnSpc>
                <a:spcPts val="3895"/>
              </a:lnSpc>
              <a:spcAft>
                <a:spcPts val="600"/>
              </a:spcAft>
              <a:buNone/>
            </a:pPr>
            <a:r>
              <a:rPr lang="en-US" sz="4000" b="1" kern="0" spc="259">
                <a:solidFill>
                  <a:srgbClr val="004256"/>
                </a:solidFill>
                <a:latin typeface="Montserrat" pitchFamily="34" charset="0"/>
                <a:ea typeface="Montserrat" pitchFamily="34" charset="-122"/>
                <a:cs typeface="Montserrat" pitchFamily="34" charset="-120"/>
              </a:rPr>
              <a:t>§ 10-16-4.1</a:t>
            </a:r>
            <a:endParaRPr lang="en-US"/>
          </a:p>
        </p:txBody>
      </p:sp>
      <p:sp>
        <p:nvSpPr>
          <p:cNvPr id="4" name="Object 3"/>
          <p:cNvSpPr/>
          <p:nvPr/>
        </p:nvSpPr>
        <p:spPr>
          <a:xfrm>
            <a:off x="5618345" y="1061772"/>
            <a:ext cx="952262" cy="47613"/>
          </a:xfrm>
          <a:prstGeom prst="rect">
            <a:avLst/>
          </a:prstGeom>
          <a:solidFill>
            <a:srgbClr val="64C3FF"/>
          </a:solidFill>
        </p:spPr>
      </p:sp>
      <p:sp>
        <p:nvSpPr>
          <p:cNvPr id="5" name="Object 4"/>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HONORARIA</a:t>
            </a:r>
            <a:endParaRPr lang="en-US"/>
          </a:p>
        </p:txBody>
      </p:sp>
      <p:sp>
        <p:nvSpPr>
          <p:cNvPr id="6" name="Object 5"/>
          <p:cNvSpPr/>
          <p:nvPr/>
        </p:nvSpPr>
        <p:spPr>
          <a:xfrm>
            <a:off x="5332667" y="1765922"/>
            <a:ext cx="133317" cy="133317"/>
          </a:xfrm>
          <a:prstGeom prst="ellipse">
            <a:avLst/>
          </a:prstGeom>
          <a:solidFill>
            <a:srgbClr val="64C3FF"/>
          </a:solidFill>
        </p:spPr>
      </p:sp>
      <p:sp>
        <p:nvSpPr>
          <p:cNvPr id="7" name="Object 6"/>
          <p:cNvSpPr/>
          <p:nvPr/>
        </p:nvSpPr>
        <p:spPr>
          <a:xfrm>
            <a:off x="5608822" y="1659316"/>
            <a:ext cx="6484903"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Accepting or Requesting</a:t>
            </a:r>
            <a:endParaRPr lang="en-US"/>
          </a:p>
        </p:txBody>
      </p:sp>
      <p:sp>
        <p:nvSpPr>
          <p:cNvPr id="8" name="Object 7"/>
          <p:cNvSpPr/>
          <p:nvPr/>
        </p:nvSpPr>
        <p:spPr>
          <a:xfrm>
            <a:off x="5608822" y="2147351"/>
            <a:ext cx="6484903" cy="1052440"/>
          </a:xfrm>
          <a:prstGeom prst="rect">
            <a:avLst/>
          </a:prstGeom>
          <a:noFill/>
        </p:spPr>
        <p:txBody>
          <a:bodyPr wrap="square" lIns="0" tIns="0" rIns="0" bIns="0" rtlCol="0" anchor="t"/>
          <a:lstStyle/>
          <a:p>
            <a:pPr algn="l">
              <a:lnSpc>
                <a:spcPts val="2268"/>
              </a:lnSpc>
              <a:spcAft>
                <a:spcPts val="600"/>
              </a:spcAft>
              <a:buNone/>
            </a:pPr>
            <a:r>
              <a:rPr lang="en-US" sz="1800" b="1">
                <a:solidFill>
                  <a:srgbClr val="004256"/>
                </a:solidFill>
                <a:latin typeface="Montserrat" pitchFamily="34" charset="0"/>
                <a:ea typeface="Montserrat" pitchFamily="34" charset="-122"/>
                <a:cs typeface="Montserrat" pitchFamily="34" charset="-120"/>
              </a:rPr>
              <a:t>No legislator, public officer or employee may</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request or receive an honorarium for a speech or</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service rendered that relates to the performance</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of public duties.</a:t>
            </a:r>
            <a:endParaRPr lang="en-US"/>
          </a:p>
        </p:txBody>
      </p:sp>
      <p:sp>
        <p:nvSpPr>
          <p:cNvPr id="9" name="Object 8"/>
          <p:cNvSpPr/>
          <p:nvPr/>
        </p:nvSpPr>
        <p:spPr>
          <a:xfrm>
            <a:off x="5332667" y="3718059"/>
            <a:ext cx="133317" cy="133317"/>
          </a:xfrm>
          <a:prstGeom prst="ellipse">
            <a:avLst/>
          </a:prstGeom>
          <a:solidFill>
            <a:srgbClr val="64C3FF"/>
          </a:solidFill>
        </p:spPr>
      </p:sp>
      <p:sp>
        <p:nvSpPr>
          <p:cNvPr id="10" name="Object 9"/>
          <p:cNvSpPr/>
          <p:nvPr/>
        </p:nvSpPr>
        <p:spPr>
          <a:xfrm>
            <a:off x="5608822" y="3615357"/>
            <a:ext cx="6484903"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Definition</a:t>
            </a:r>
            <a:endParaRPr lang="en-US"/>
          </a:p>
        </p:txBody>
      </p:sp>
      <p:sp>
        <p:nvSpPr>
          <p:cNvPr id="11" name="Object 10"/>
          <p:cNvSpPr/>
          <p:nvPr/>
        </p:nvSpPr>
        <p:spPr>
          <a:xfrm>
            <a:off x="5608822" y="4103392"/>
            <a:ext cx="6484903" cy="2204296"/>
          </a:xfrm>
          <a:prstGeom prst="rect">
            <a:avLst/>
          </a:prstGeom>
          <a:noFill/>
        </p:spPr>
        <p:txBody>
          <a:bodyPr wrap="square" lIns="0" tIns="0" rIns="0" bIns="0" rtlCol="0" anchor="t"/>
          <a:lstStyle/>
          <a:p>
            <a:pPr algn="l">
              <a:lnSpc>
                <a:spcPts val="2268"/>
              </a:lnSpc>
              <a:spcAft>
                <a:spcPts val="600"/>
              </a:spcAft>
              <a:buNone/>
            </a:pPr>
            <a:r>
              <a:rPr lang="en-US" sz="1800" b="1">
                <a:solidFill>
                  <a:srgbClr val="004256"/>
                </a:solidFill>
                <a:latin typeface="Montserrat" pitchFamily="34" charset="0"/>
                <a:ea typeface="Montserrat" pitchFamily="34" charset="-122"/>
                <a:cs typeface="Montserrat" pitchFamily="34" charset="-120"/>
              </a:rPr>
              <a:t>“Honorarium” means payment of money, or any</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other thing of value in excess of one hundred</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dollars ($100), but does not include reasonable</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reimbursement for meals, lodging or actual travel</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expenses incurred in making the speech or</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rendering the service, or payment or</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compensation for services rendered in the normal</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course of a private business pursuit.</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2EA2D9"/>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FFFFFF"/>
                </a:solidFill>
                <a:latin typeface="Montserrat" pitchFamily="34" charset="0"/>
                <a:ea typeface="Montserrat" pitchFamily="34" charset="-122"/>
                <a:cs typeface="Montserrat" pitchFamily="34" charset="-120"/>
              </a:rPr>
              <a:t>BUSINESS SALES TO EMPLOYEES​</a:t>
            </a:r>
            <a:endParaRPr lang="en-US"/>
          </a:p>
        </p:txBody>
      </p:sp>
      <p:sp>
        <p:nvSpPr>
          <p:cNvPr id="4" name="Object 3"/>
          <p:cNvSpPr/>
          <p:nvPr/>
        </p:nvSpPr>
        <p:spPr>
          <a:xfrm>
            <a:off x="2237815" y="2237135"/>
            <a:ext cx="8094226" cy="627293"/>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The Governmental Conduct Act may prohibit the sale</a:t>
            </a:r>
            <a:br>
              <a:rPr lang="en-US" sz="2600">
                <a:solidFill>
                  <a:srgbClr val="FFFFFF"/>
                </a:solidFill>
                <a:latin typeface="Source Sans Pro SemiBold" pitchFamily="34" charset="0"/>
                <a:ea typeface="Source Sans Pro SemiBold" pitchFamily="34" charset="-122"/>
                <a:cs typeface="Source Sans Pro SemiBold" pitchFamily="34" charset="-120"/>
              </a:rPr>
            </a:br>
            <a:r>
              <a:rPr lang="en-US" sz="2600">
                <a:solidFill>
                  <a:srgbClr val="FFFFFF"/>
                </a:solidFill>
                <a:latin typeface="Source Sans Pro SemiBold" pitchFamily="34" charset="0"/>
                <a:ea typeface="Source Sans Pro SemiBold" pitchFamily="34" charset="-122"/>
                <a:cs typeface="Source Sans Pro SemiBold" pitchFamily="34" charset="-120"/>
              </a:rPr>
              <a:t>of goods or services to:</a:t>
            </a:r>
            <a:endParaRPr lang="en-US"/>
          </a:p>
        </p:txBody>
      </p:sp>
      <p:sp>
        <p:nvSpPr>
          <p:cNvPr id="5" name="Object 4"/>
          <p:cNvSpPr/>
          <p:nvPr/>
        </p:nvSpPr>
        <p:spPr>
          <a:xfrm>
            <a:off x="2237815" y="3279996"/>
            <a:ext cx="8094226" cy="627293"/>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supervised employees, unless the supervised</a:t>
            </a:r>
            <a:br>
              <a:rPr lang="en-US" sz="2600">
                <a:solidFill>
                  <a:srgbClr val="FFFFFF"/>
                </a:solidFill>
                <a:latin typeface="Source Sans Pro SemiBold" pitchFamily="34" charset="0"/>
                <a:ea typeface="Source Sans Pro SemiBold" pitchFamily="34" charset="-122"/>
                <a:cs typeface="Source Sans Pro SemiBold" pitchFamily="34" charset="-120"/>
              </a:rPr>
            </a:br>
            <a:r>
              <a:rPr lang="en-US" sz="2600">
                <a:solidFill>
                  <a:srgbClr val="FFFFFF"/>
                </a:solidFill>
                <a:latin typeface="Source Sans Pro SemiBold" pitchFamily="34" charset="0"/>
                <a:ea typeface="Source Sans Pro SemiBold" pitchFamily="34" charset="-122"/>
                <a:cs typeface="Source Sans Pro SemiBold" pitchFamily="34" charset="-120"/>
              </a:rPr>
              <a:t>employee initiates the sale; and​</a:t>
            </a:r>
            <a:endParaRPr lang="en-US"/>
          </a:p>
        </p:txBody>
      </p:sp>
      <p:sp>
        <p:nvSpPr>
          <p:cNvPr id="6" name="Object 5"/>
          <p:cNvSpPr/>
          <p:nvPr/>
        </p:nvSpPr>
        <p:spPr>
          <a:xfrm>
            <a:off x="2237815" y="4322856"/>
            <a:ext cx="8094226" cy="976049"/>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a person over whom the public officer or employee</a:t>
            </a:r>
            <a:br>
              <a:rPr lang="en-US" sz="2600">
                <a:solidFill>
                  <a:srgbClr val="FFFFFF"/>
                </a:solidFill>
                <a:latin typeface="Source Sans Pro SemiBold" pitchFamily="34" charset="0"/>
                <a:ea typeface="Source Sans Pro SemiBold" pitchFamily="34" charset="-122"/>
                <a:cs typeface="Source Sans Pro SemiBold" pitchFamily="34" charset="-120"/>
              </a:rPr>
            </a:br>
            <a:r>
              <a:rPr lang="en-US" sz="2600">
                <a:solidFill>
                  <a:srgbClr val="FFFFFF"/>
                </a:solidFill>
                <a:latin typeface="Source Sans Pro SemiBold" pitchFamily="34" charset="0"/>
                <a:ea typeface="Source Sans Pro SemiBold" pitchFamily="34" charset="-122"/>
                <a:cs typeface="Source Sans Pro SemiBold" pitchFamily="34" charset="-120"/>
              </a:rPr>
              <a:t>has regulatory authority (includes commissions and</a:t>
            </a:r>
            <a:br>
              <a:rPr lang="en-US" sz="2600">
                <a:solidFill>
                  <a:srgbClr val="FFFFFF"/>
                </a:solidFill>
                <a:latin typeface="Source Sans Pro SemiBold" pitchFamily="34" charset="0"/>
                <a:ea typeface="Source Sans Pro SemiBold" pitchFamily="34" charset="-122"/>
                <a:cs typeface="Source Sans Pro SemiBold" pitchFamily="34" charset="-120"/>
              </a:rPr>
            </a:br>
            <a:r>
              <a:rPr lang="en-US" sz="2600">
                <a:solidFill>
                  <a:srgbClr val="FFFFFF"/>
                </a:solidFill>
                <a:latin typeface="Source Sans Pro SemiBold" pitchFamily="34" charset="0"/>
                <a:ea typeface="Source Sans Pro SemiBold" pitchFamily="34" charset="-122"/>
                <a:cs typeface="Source Sans Pro SemiBold" pitchFamily="34" charset="-120"/>
              </a:rPr>
              <a:t>employment).</a:t>
            </a:r>
            <a:endParaRPr lang="en-US"/>
          </a:p>
        </p:txBody>
      </p:sp>
      <p:sp>
        <p:nvSpPr>
          <p:cNvPr id="7" name="Object 6"/>
          <p:cNvSpPr/>
          <p:nvPr/>
        </p:nvSpPr>
        <p:spPr>
          <a:xfrm>
            <a:off x="2237815" y="5508403"/>
            <a:ext cx="8094226" cy="188548"/>
          </a:xfrm>
          <a:prstGeom prst="rect">
            <a:avLst/>
          </a:prstGeom>
          <a:noFill/>
        </p:spPr>
        <p:txBody>
          <a:bodyPr wrap="square" lIns="0" tIns="0" rIns="0" bIns="0" rtlCol="0" anchor="t"/>
          <a:lstStyle/>
          <a:p>
            <a:pPr algn="l">
              <a:lnSpc>
                <a:spcPts val="2268"/>
              </a:lnSpc>
              <a:spcAft>
                <a:spcPts val="600"/>
              </a:spcAft>
              <a:buNone/>
            </a:pPr>
            <a:r>
              <a:rPr lang="en-US" sz="1800" b="1">
                <a:solidFill>
                  <a:srgbClr val="FFFFFF"/>
                </a:solidFill>
                <a:latin typeface="Montserrat" pitchFamily="34" charset="0"/>
                <a:ea typeface="Montserrat" pitchFamily="34" charset="-122"/>
                <a:cs typeface="Montserrat" pitchFamily="34" charset="-120"/>
              </a:rPr>
              <a:t>§ 10-16-13.2.​</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anose="00000500000000000000" pitchFamily="2" charset="0"/>
                <a:ea typeface="Montserrat" pitchFamily="34" charset="-122"/>
                <a:cs typeface="Montserrat" pitchFamily="34" charset="-120"/>
              </a:rPr>
              <a:t>OUTLINE</a:t>
            </a:r>
            <a:endParaRPr lang="en-US">
              <a:latin typeface="Montserrat" panose="00000500000000000000" pitchFamily="2" charset="0"/>
            </a:endParaRPr>
          </a:p>
        </p:txBody>
      </p:sp>
      <p:sp>
        <p:nvSpPr>
          <p:cNvPr id="4" name="Object 3"/>
          <p:cNvSpPr/>
          <p:nvPr/>
        </p:nvSpPr>
        <p:spPr>
          <a:xfrm>
            <a:off x="2237815" y="2461073"/>
            <a:ext cx="133317" cy="133317"/>
          </a:xfrm>
          <a:prstGeom prst="ellipse">
            <a:avLst/>
          </a:prstGeom>
          <a:solidFill>
            <a:srgbClr val="64C3FF"/>
          </a:solidFill>
        </p:spPr>
      </p:sp>
      <p:sp>
        <p:nvSpPr>
          <p:cNvPr id="5" name="Object 4"/>
          <p:cNvSpPr/>
          <p:nvPr/>
        </p:nvSpPr>
        <p:spPr>
          <a:xfrm>
            <a:off x="2513971" y="2358172"/>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Montserrat" panose="00000500000000000000" pitchFamily="2" charset="0"/>
                <a:ea typeface="Source Sans Pro SemiBold" pitchFamily="34" charset="-122"/>
                <a:cs typeface="Source Sans Pro SemiBold" pitchFamily="34" charset="-120"/>
              </a:rPr>
              <a:t>Introduction</a:t>
            </a:r>
            <a:endParaRPr lang="en-US">
              <a:latin typeface="Montserrat" panose="00000500000000000000" pitchFamily="2" charset="0"/>
            </a:endParaRPr>
          </a:p>
        </p:txBody>
      </p:sp>
      <p:sp>
        <p:nvSpPr>
          <p:cNvPr id="6" name="Object 5"/>
          <p:cNvSpPr/>
          <p:nvPr/>
        </p:nvSpPr>
        <p:spPr>
          <a:xfrm>
            <a:off x="2237815" y="3156224"/>
            <a:ext cx="133317" cy="133317"/>
          </a:xfrm>
          <a:prstGeom prst="ellipse">
            <a:avLst/>
          </a:prstGeom>
          <a:solidFill>
            <a:srgbClr val="64C3FF"/>
          </a:solidFill>
        </p:spPr>
      </p:sp>
      <p:sp>
        <p:nvSpPr>
          <p:cNvPr id="7" name="Object 6"/>
          <p:cNvSpPr/>
          <p:nvPr/>
        </p:nvSpPr>
        <p:spPr>
          <a:xfrm>
            <a:off x="2513971" y="3052275"/>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Montserrat" panose="00000500000000000000" pitchFamily="2" charset="0"/>
                <a:ea typeface="Source Sans Pro SemiBold" pitchFamily="34" charset="-122"/>
                <a:cs typeface="Source Sans Pro SemiBold" pitchFamily="34" charset="-120"/>
              </a:rPr>
              <a:t>Ethics Laws for County Government</a:t>
            </a:r>
            <a:endParaRPr lang="en-US">
              <a:latin typeface="Montserrat" panose="00000500000000000000" pitchFamily="2" charset="0"/>
            </a:endParaRPr>
          </a:p>
        </p:txBody>
      </p:sp>
      <p:sp>
        <p:nvSpPr>
          <p:cNvPr id="8" name="Object 7"/>
          <p:cNvSpPr/>
          <p:nvPr/>
        </p:nvSpPr>
        <p:spPr>
          <a:xfrm>
            <a:off x="2513971" y="3540310"/>
            <a:ext cx="7818070" cy="1280983"/>
          </a:xfrm>
          <a:prstGeom prst="rect">
            <a:avLst/>
          </a:prstGeom>
          <a:noFill/>
        </p:spPr>
        <p:txBody>
          <a:bodyPr wrap="square" lIns="0" tIns="0" rIns="0" bIns="0" rtlCol="0" anchor="t"/>
          <a:lstStyle/>
          <a:p>
            <a:pPr marL="242900" indent="-242900" algn="l">
              <a:lnSpc>
                <a:spcPts val="2268"/>
              </a:lnSpc>
              <a:spcAft>
                <a:spcPts val="600"/>
              </a:spcAft>
              <a:buSzPct val="100000"/>
              <a:buChar char="•"/>
            </a:pPr>
            <a:r>
              <a:rPr lang="en-US" sz="1800" b="1">
                <a:solidFill>
                  <a:srgbClr val="004256"/>
                </a:solidFill>
                <a:latin typeface="Montserrat" panose="00000500000000000000" pitchFamily="2" charset="0"/>
                <a:ea typeface="Montserrat" pitchFamily="34" charset="-122"/>
                <a:cs typeface="Montserrat" pitchFamily="34" charset="-120"/>
              </a:rPr>
              <a:t>Government Conduct Rules</a:t>
            </a:r>
          </a:p>
          <a:p>
            <a:pPr marL="242900" indent="-242900" algn="l">
              <a:lnSpc>
                <a:spcPts val="2268"/>
              </a:lnSpc>
              <a:spcAft>
                <a:spcPts val="600"/>
              </a:spcAft>
              <a:buSzPct val="100000"/>
              <a:buChar char="•"/>
            </a:pPr>
            <a:r>
              <a:rPr lang="en-US" sz="1800" b="1">
                <a:solidFill>
                  <a:srgbClr val="004256"/>
                </a:solidFill>
                <a:latin typeface="Montserrat" panose="00000500000000000000" pitchFamily="2" charset="0"/>
                <a:ea typeface="Montserrat" pitchFamily="34" charset="-122"/>
                <a:cs typeface="Montserrat" pitchFamily="34" charset="-120"/>
              </a:rPr>
              <a:t>Procurement</a:t>
            </a:r>
          </a:p>
          <a:p>
            <a:pPr marL="242900" indent="-242900" algn="l">
              <a:lnSpc>
                <a:spcPts val="2268"/>
              </a:lnSpc>
              <a:spcAft>
                <a:spcPts val="600"/>
              </a:spcAft>
              <a:buSzPct val="100000"/>
              <a:buChar char="•"/>
            </a:pPr>
            <a:r>
              <a:rPr lang="en-US" sz="1800" b="1">
                <a:solidFill>
                  <a:srgbClr val="004256"/>
                </a:solidFill>
                <a:latin typeface="Montserrat" panose="00000500000000000000" pitchFamily="2" charset="0"/>
                <a:ea typeface="Montserrat" pitchFamily="34" charset="-122"/>
                <a:cs typeface="Montserrat" pitchFamily="34" charset="-120"/>
              </a:rPr>
              <a:t>Employment</a:t>
            </a:r>
          </a:p>
          <a:p>
            <a:pPr marL="242900" indent="-242900" algn="l">
              <a:lnSpc>
                <a:spcPts val="2268"/>
              </a:lnSpc>
              <a:spcAft>
                <a:spcPts val="600"/>
              </a:spcAft>
              <a:buSzPct val="100000"/>
              <a:buChar char="•"/>
            </a:pPr>
            <a:r>
              <a:rPr lang="en-US" sz="1800" b="1">
                <a:solidFill>
                  <a:srgbClr val="004256"/>
                </a:solidFill>
                <a:latin typeface="Montserrat" panose="00000500000000000000" pitchFamily="2" charset="0"/>
                <a:ea typeface="Montserrat" pitchFamily="34" charset="-122"/>
                <a:cs typeface="Montserrat" pitchFamily="34" charset="-120"/>
              </a:rPr>
              <a:t>Anti-donation Clause</a:t>
            </a:r>
            <a:endParaRPr lang="en-US">
              <a:latin typeface="Montserrat" panose="00000500000000000000" pitchFamily="2" charset="0"/>
            </a:endParaRPr>
          </a:p>
        </p:txBody>
      </p:sp>
      <p:sp>
        <p:nvSpPr>
          <p:cNvPr id="9" name="Object 8"/>
          <p:cNvSpPr/>
          <p:nvPr/>
        </p:nvSpPr>
        <p:spPr>
          <a:xfrm>
            <a:off x="2237815" y="5336904"/>
            <a:ext cx="133317" cy="133317"/>
          </a:xfrm>
          <a:prstGeom prst="ellipse">
            <a:avLst/>
          </a:prstGeom>
          <a:solidFill>
            <a:srgbClr val="64C3FF"/>
          </a:solidFill>
        </p:spPr>
      </p:sp>
      <p:sp>
        <p:nvSpPr>
          <p:cNvPr id="10" name="Object 9"/>
          <p:cNvSpPr/>
          <p:nvPr/>
        </p:nvSpPr>
        <p:spPr>
          <a:xfrm>
            <a:off x="2513971" y="5236859"/>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Montserrat" panose="00000500000000000000" pitchFamily="2" charset="0"/>
                <a:ea typeface="Source Sans Pro SemiBold" pitchFamily="34" charset="-122"/>
                <a:cs typeface="Source Sans Pro SemiBold" pitchFamily="34" charset="-120"/>
              </a:rPr>
              <a:t>Resources</a:t>
            </a:r>
            <a:endParaRPr lang="en-US">
              <a:latin typeface="Montserrat" panose="000005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1" y="476131"/>
            <a:ext cx="4199475" cy="5913546"/>
          </a:xfrm>
          <a:prstGeom prst="rect">
            <a:avLst/>
          </a:prstGeom>
          <a:solidFill>
            <a:srgbClr val="09789E"/>
          </a:solidFill>
        </p:spPr>
      </p:sp>
      <p:sp>
        <p:nvSpPr>
          <p:cNvPr id="3" name="Object 2"/>
          <p:cNvSpPr/>
          <p:nvPr/>
        </p:nvSpPr>
        <p:spPr>
          <a:xfrm>
            <a:off x="414686" y="2834407"/>
            <a:ext cx="4322364" cy="1168425"/>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FFFFFF"/>
                </a:solidFill>
                <a:latin typeface="Montserrat" pitchFamily="34" charset="0"/>
                <a:ea typeface="Montserrat" pitchFamily="34" charset="-122"/>
                <a:cs typeface="Montserrat" pitchFamily="34" charset="-120"/>
              </a:rPr>
              <a:t>CASE STUDY:</a:t>
            </a:r>
            <a:br>
              <a:rPr lang="en-US" sz="3400" b="1" kern="0" spc="220">
                <a:solidFill>
                  <a:srgbClr val="FFFFFF"/>
                </a:solidFill>
                <a:latin typeface="Montserrat" pitchFamily="34" charset="0"/>
                <a:ea typeface="Montserrat" pitchFamily="34" charset="-122"/>
                <a:cs typeface="Montserrat" pitchFamily="34" charset="-120"/>
              </a:rPr>
            </a:br>
            <a:r>
              <a:rPr lang="en-US" sz="3400" b="1" kern="0" spc="220">
                <a:solidFill>
                  <a:srgbClr val="FFFFFF"/>
                </a:solidFill>
                <a:latin typeface="Montserrat" pitchFamily="34" charset="0"/>
                <a:ea typeface="Montserrat" pitchFamily="34" charset="-122"/>
                <a:cs typeface="Montserrat" pitchFamily="34" charset="-120"/>
              </a:rPr>
              <a:t>REAL ESTATE</a:t>
            </a:r>
            <a:br>
              <a:rPr lang="en-US" sz="3400" b="1" kern="0" spc="220">
                <a:solidFill>
                  <a:srgbClr val="FFFFFF"/>
                </a:solidFill>
                <a:latin typeface="Montserrat" pitchFamily="34" charset="0"/>
                <a:ea typeface="Montserrat" pitchFamily="34" charset="-122"/>
                <a:cs typeface="Montserrat" pitchFamily="34" charset="-120"/>
              </a:rPr>
            </a:br>
            <a:r>
              <a:rPr lang="en-US" sz="3400" b="1" kern="0" spc="220">
                <a:solidFill>
                  <a:srgbClr val="FFFFFF"/>
                </a:solidFill>
                <a:latin typeface="Montserrat" pitchFamily="34" charset="0"/>
                <a:ea typeface="Montserrat" pitchFamily="34" charset="-122"/>
                <a:cs typeface="Montserrat" pitchFamily="34" charset="-120"/>
              </a:rPr>
              <a:t>COMMISSIONS​</a:t>
            </a:r>
            <a:endParaRPr lang="en-US"/>
          </a:p>
        </p:txBody>
      </p:sp>
      <p:sp>
        <p:nvSpPr>
          <p:cNvPr id="4" name="Object 3"/>
          <p:cNvSpPr/>
          <p:nvPr/>
        </p:nvSpPr>
        <p:spPr>
          <a:xfrm>
            <a:off x="5046988" y="1706011"/>
            <a:ext cx="7046738" cy="2460584"/>
          </a:xfrm>
          <a:prstGeom prst="rect">
            <a:avLst/>
          </a:prstGeom>
          <a:noFill/>
        </p:spPr>
        <p:txBody>
          <a:bodyPr wrap="square" lIns="0" tIns="0" rIns="0" bIns="0" rtlCol="0" anchor="t"/>
          <a:lstStyle/>
          <a:p>
            <a:pPr algn="l">
              <a:lnSpc>
                <a:spcPts val="2197"/>
              </a:lnSpc>
              <a:spcAft>
                <a:spcPts val="600"/>
              </a:spcAft>
              <a:buNone/>
            </a:pPr>
            <a:r>
              <a:rPr lang="en-US" sz="2100">
                <a:solidFill>
                  <a:srgbClr val="004256"/>
                </a:solidFill>
                <a:latin typeface="Source Sans Pro SemiBold" pitchFamily="34" charset="0"/>
                <a:ea typeface="Source Sans Pro SemiBold" pitchFamily="34" charset="-122"/>
                <a:cs typeface="Source Sans Pro SemiBold" pitchFamily="34" charset="-120"/>
              </a:rPr>
              <a:t>Connie Commissioner recently won an election to serve</a:t>
            </a:r>
            <a:br>
              <a:rPr lang="en-US" sz="2100">
                <a:solidFill>
                  <a:srgbClr val="004256"/>
                </a:solidFill>
                <a:latin typeface="Source Sans Pro SemiBold" pitchFamily="34" charset="0"/>
                <a:ea typeface="Source Sans Pro SemiBold" pitchFamily="34" charset="-122"/>
                <a:cs typeface="Source Sans Pro SemiBold" pitchFamily="34" charset="-120"/>
              </a:rPr>
            </a:br>
            <a:r>
              <a:rPr lang="en-US" sz="2100">
                <a:solidFill>
                  <a:srgbClr val="004256"/>
                </a:solidFill>
                <a:latin typeface="Source Sans Pro SemiBold" pitchFamily="34" charset="0"/>
                <a:ea typeface="Source Sans Pro SemiBold" pitchFamily="34" charset="-122"/>
                <a:cs typeface="Source Sans Pro SemiBold" pitchFamily="34" charset="-120"/>
              </a:rPr>
              <a:t>as a county commissioner for Blackacre County.  Next</a:t>
            </a:r>
            <a:br>
              <a:rPr lang="en-US" sz="2100">
                <a:solidFill>
                  <a:srgbClr val="004256"/>
                </a:solidFill>
                <a:latin typeface="Source Sans Pro SemiBold" pitchFamily="34" charset="0"/>
                <a:ea typeface="Source Sans Pro SemiBold" pitchFamily="34" charset="-122"/>
                <a:cs typeface="Source Sans Pro SemiBold" pitchFamily="34" charset="-120"/>
              </a:rPr>
            </a:br>
            <a:r>
              <a:rPr lang="en-US" sz="2100">
                <a:solidFill>
                  <a:srgbClr val="004256"/>
                </a:solidFill>
                <a:latin typeface="Source Sans Pro SemiBold" pitchFamily="34" charset="0"/>
                <a:ea typeface="Source Sans Pro SemiBold" pitchFamily="34" charset="-122"/>
                <a:cs typeface="Source Sans Pro SemiBold" pitchFamily="34" charset="-120"/>
              </a:rPr>
              <a:t>week, the Commission will vote on whether to allow land</a:t>
            </a:r>
            <a:br>
              <a:rPr lang="en-US" sz="2100">
                <a:solidFill>
                  <a:srgbClr val="004256"/>
                </a:solidFill>
                <a:latin typeface="Source Sans Pro SemiBold" pitchFamily="34" charset="0"/>
                <a:ea typeface="Source Sans Pro SemiBold" pitchFamily="34" charset="-122"/>
                <a:cs typeface="Source Sans Pro SemiBold" pitchFamily="34" charset="-120"/>
              </a:rPr>
            </a:br>
            <a:r>
              <a:rPr lang="en-US" sz="2100">
                <a:solidFill>
                  <a:srgbClr val="004256"/>
                </a:solidFill>
                <a:latin typeface="Source Sans Pro SemiBold" pitchFamily="34" charset="0"/>
                <a:ea typeface="Source Sans Pro SemiBold" pitchFamily="34" charset="-122"/>
                <a:cs typeface="Source Sans Pro SemiBold" pitchFamily="34" charset="-120"/>
              </a:rPr>
              <a:t>zoned for single family residences to be converted to</a:t>
            </a:r>
            <a:br>
              <a:rPr lang="en-US" sz="2100">
                <a:solidFill>
                  <a:srgbClr val="004256"/>
                </a:solidFill>
                <a:latin typeface="Source Sans Pro SemiBold" pitchFamily="34" charset="0"/>
                <a:ea typeface="Source Sans Pro SemiBold" pitchFamily="34" charset="-122"/>
                <a:cs typeface="Source Sans Pro SemiBold" pitchFamily="34" charset="-120"/>
              </a:rPr>
            </a:br>
            <a:r>
              <a:rPr lang="en-US" sz="2100">
                <a:solidFill>
                  <a:srgbClr val="004256"/>
                </a:solidFill>
                <a:latin typeface="Source Sans Pro SemiBold" pitchFamily="34" charset="0"/>
                <a:ea typeface="Source Sans Pro SemiBold" pitchFamily="34" charset="-122"/>
                <a:cs typeface="Source Sans Pro SemiBold" pitchFamily="34" charset="-120"/>
              </a:rPr>
              <a:t>permit the construction of multi-family housing and retail</a:t>
            </a:r>
            <a:br>
              <a:rPr lang="en-US" sz="2100">
                <a:solidFill>
                  <a:srgbClr val="004256"/>
                </a:solidFill>
                <a:latin typeface="Source Sans Pro SemiBold" pitchFamily="34" charset="0"/>
                <a:ea typeface="Source Sans Pro SemiBold" pitchFamily="34" charset="-122"/>
                <a:cs typeface="Source Sans Pro SemiBold" pitchFamily="34" charset="-120"/>
              </a:rPr>
            </a:br>
            <a:r>
              <a:rPr lang="en-US" sz="2100">
                <a:solidFill>
                  <a:srgbClr val="004256"/>
                </a:solidFill>
                <a:latin typeface="Source Sans Pro SemiBold" pitchFamily="34" charset="0"/>
                <a:ea typeface="Source Sans Pro SemiBold" pitchFamily="34" charset="-122"/>
                <a:cs typeface="Source Sans Pro SemiBold" pitchFamily="34" charset="-120"/>
              </a:rPr>
              <a:t>by Donald Developer, LLC.  Donald Developer, LLC is the</a:t>
            </a:r>
            <a:br>
              <a:rPr lang="en-US" sz="2100">
                <a:solidFill>
                  <a:srgbClr val="004256"/>
                </a:solidFill>
                <a:latin typeface="Source Sans Pro SemiBold" pitchFamily="34" charset="0"/>
                <a:ea typeface="Source Sans Pro SemiBold" pitchFamily="34" charset="-122"/>
                <a:cs typeface="Source Sans Pro SemiBold" pitchFamily="34" charset="-120"/>
              </a:rPr>
            </a:br>
            <a:r>
              <a:rPr lang="en-US" sz="2100">
                <a:solidFill>
                  <a:srgbClr val="004256"/>
                </a:solidFill>
                <a:latin typeface="Source Sans Pro SemiBold" pitchFamily="34" charset="0"/>
                <a:ea typeface="Source Sans Pro SemiBold" pitchFamily="34" charset="-122"/>
                <a:cs typeface="Source Sans Pro SemiBold" pitchFamily="34" charset="-120"/>
              </a:rPr>
              <a:t>seller in a transaction Connie brokered before the</a:t>
            </a:r>
            <a:br>
              <a:rPr lang="en-US" sz="2100">
                <a:solidFill>
                  <a:srgbClr val="004256"/>
                </a:solidFill>
                <a:latin typeface="Source Sans Pro SemiBold" pitchFamily="34" charset="0"/>
                <a:ea typeface="Source Sans Pro SemiBold" pitchFamily="34" charset="-122"/>
                <a:cs typeface="Source Sans Pro SemiBold" pitchFamily="34" charset="-120"/>
              </a:rPr>
            </a:br>
            <a:r>
              <a:rPr lang="en-US" sz="2100">
                <a:solidFill>
                  <a:srgbClr val="004256"/>
                </a:solidFill>
                <a:latin typeface="Source Sans Pro SemiBold" pitchFamily="34" charset="0"/>
                <a:ea typeface="Source Sans Pro SemiBold" pitchFamily="34" charset="-122"/>
                <a:cs typeface="Source Sans Pro SemiBold" pitchFamily="34" charset="-120"/>
              </a:rPr>
              <a:t>election.  But the closing date happens to be the day</a:t>
            </a:r>
            <a:br>
              <a:rPr lang="en-US" sz="2100">
                <a:solidFill>
                  <a:srgbClr val="004256"/>
                </a:solidFill>
                <a:latin typeface="Source Sans Pro SemiBold" pitchFamily="34" charset="0"/>
                <a:ea typeface="Source Sans Pro SemiBold" pitchFamily="34" charset="-122"/>
                <a:cs typeface="Source Sans Pro SemiBold" pitchFamily="34" charset="-120"/>
              </a:rPr>
            </a:br>
            <a:r>
              <a:rPr lang="en-US" sz="2100">
                <a:solidFill>
                  <a:srgbClr val="004256"/>
                </a:solidFill>
                <a:latin typeface="Source Sans Pro SemiBold" pitchFamily="34" charset="0"/>
                <a:ea typeface="Source Sans Pro SemiBold" pitchFamily="34" charset="-122"/>
                <a:cs typeface="Source Sans Pro SemiBold" pitchFamily="34" charset="-120"/>
              </a:rPr>
              <a:t>before next week’s Commission meeting.​</a:t>
            </a:r>
            <a:endParaRPr lang="en-US"/>
          </a:p>
        </p:txBody>
      </p:sp>
      <p:sp>
        <p:nvSpPr>
          <p:cNvPr id="5" name="Object 4"/>
          <p:cNvSpPr/>
          <p:nvPr/>
        </p:nvSpPr>
        <p:spPr>
          <a:xfrm>
            <a:off x="5046988" y="4588561"/>
            <a:ext cx="7046738" cy="507548"/>
          </a:xfrm>
          <a:prstGeom prst="rect">
            <a:avLst/>
          </a:prstGeom>
          <a:noFill/>
        </p:spPr>
        <p:txBody>
          <a:bodyPr wrap="square" lIns="0" tIns="0" rIns="0" bIns="0" rtlCol="0" anchor="t"/>
          <a:lstStyle/>
          <a:p>
            <a:pPr algn="l">
              <a:lnSpc>
                <a:spcPts val="2197"/>
              </a:lnSpc>
              <a:spcAft>
                <a:spcPts val="600"/>
              </a:spcAft>
              <a:buNone/>
            </a:pPr>
            <a:r>
              <a:rPr lang="en-US" sz="2100" b="1">
                <a:solidFill>
                  <a:srgbClr val="64C3FF"/>
                </a:solidFill>
                <a:latin typeface="Source Sans Pro SemiBold" pitchFamily="34" charset="0"/>
                <a:ea typeface="Source Sans Pro SemiBold" pitchFamily="34" charset="-122"/>
                <a:cs typeface="Source Sans Pro SemiBold" pitchFamily="34" charset="-120"/>
              </a:rPr>
              <a:t>What should Connie do? Recuse from the Commission</a:t>
            </a:r>
            <a:br>
              <a:rPr lang="en-US" sz="2100" b="1">
                <a:solidFill>
                  <a:srgbClr val="64C3FF"/>
                </a:solidFill>
                <a:latin typeface="Source Sans Pro SemiBold" pitchFamily="34" charset="0"/>
                <a:ea typeface="Source Sans Pro SemiBold" pitchFamily="34" charset="-122"/>
                <a:cs typeface="Source Sans Pro SemiBold" pitchFamily="34" charset="-120"/>
              </a:rPr>
            </a:br>
            <a:r>
              <a:rPr lang="en-US" sz="2100" b="1">
                <a:solidFill>
                  <a:srgbClr val="64C3FF"/>
                </a:solidFill>
                <a:latin typeface="Source Sans Pro SemiBold" pitchFamily="34" charset="0"/>
                <a:ea typeface="Source Sans Pro SemiBold" pitchFamily="34" charset="-122"/>
                <a:cs typeface="Source Sans Pro SemiBold" pitchFamily="34" charset="-120"/>
              </a:rPr>
              <a:t>vote? Delay closing?</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3405669"/>
            <a:ext cx="952262" cy="47613"/>
          </a:xfrm>
          <a:prstGeom prst="rect">
            <a:avLst/>
          </a:prstGeom>
          <a:solidFill>
            <a:srgbClr val="64C3FF"/>
          </a:solidFill>
        </p:spPr>
      </p:sp>
      <p:sp>
        <p:nvSpPr>
          <p:cNvPr id="3" name="Object 2"/>
          <p:cNvSpPr/>
          <p:nvPr/>
        </p:nvSpPr>
        <p:spPr>
          <a:xfrm>
            <a:off x="0" y="2515305"/>
            <a:ext cx="12188952" cy="628493"/>
          </a:xfrm>
          <a:prstGeom prst="rect">
            <a:avLst/>
          </a:prstGeom>
          <a:noFill/>
        </p:spPr>
        <p:txBody>
          <a:bodyPr wrap="square" lIns="0" tIns="0" rIns="0" bIns="0" rtlCol="0" anchor="t"/>
          <a:lstStyle/>
          <a:p>
            <a:pPr algn="ctr">
              <a:lnSpc>
                <a:spcPts val="6615"/>
              </a:lnSpc>
              <a:spcAft>
                <a:spcPts val="600"/>
              </a:spcAft>
              <a:buNone/>
            </a:pPr>
            <a:r>
              <a:rPr lang="en-US" sz="6800" b="1" kern="0" spc="431">
                <a:solidFill>
                  <a:srgbClr val="004256"/>
                </a:solidFill>
                <a:latin typeface="Montserrat" pitchFamily="34" charset="0"/>
                <a:ea typeface="Montserrat" pitchFamily="34" charset="-122"/>
                <a:cs typeface="Montserrat" pitchFamily="34" charset="-120"/>
              </a:rPr>
              <a:t>PROCUREMENT</a:t>
            </a:r>
            <a:endParaRPr lang="en-US"/>
          </a:p>
        </p:txBody>
      </p:sp>
      <p:sp>
        <p:nvSpPr>
          <p:cNvPr id="4" name="Object 3"/>
          <p:cNvSpPr/>
          <p:nvPr/>
        </p:nvSpPr>
        <p:spPr>
          <a:xfrm>
            <a:off x="47613" y="3686587"/>
            <a:ext cx="12141339" cy="625827"/>
          </a:xfrm>
          <a:prstGeom prst="rect">
            <a:avLst/>
          </a:prstGeom>
          <a:noFill/>
        </p:spPr>
        <p:txBody>
          <a:bodyPr wrap="square" lIns="0" tIns="0" rIns="0" bIns="0" rtlCol="0" anchor="t"/>
          <a:lstStyle/>
          <a:p>
            <a:pPr algn="ctr">
              <a:lnSpc>
                <a:spcPts val="3024"/>
              </a:lnSpc>
              <a:spcAft>
                <a:spcPts val="600"/>
              </a:spcAft>
              <a:buNone/>
            </a:pPr>
            <a:r>
              <a:rPr lang="en-US" sz="2400" b="1">
                <a:solidFill>
                  <a:srgbClr val="444444">
                    <a:alpha val="80000"/>
                  </a:srgbClr>
                </a:solidFill>
                <a:latin typeface="Montserrat" pitchFamily="34" charset="0"/>
                <a:ea typeface="Montserrat" pitchFamily="34" charset="-122"/>
                <a:cs typeface="Montserrat" pitchFamily="34" charset="-120"/>
              </a:rPr>
              <a:t>Sources of rules, overview and scope of Procurement Code</a:t>
            </a:r>
            <a:br>
              <a:rPr lang="en-US" sz="2400" b="1">
                <a:solidFill>
                  <a:srgbClr val="444444">
                    <a:alpha val="80000"/>
                  </a:srgbClr>
                </a:solidFill>
                <a:latin typeface="Montserrat" pitchFamily="34" charset="0"/>
                <a:ea typeface="Montserrat" pitchFamily="34" charset="-122"/>
                <a:cs typeface="Montserrat" pitchFamily="34" charset="-120"/>
              </a:rPr>
            </a:br>
            <a:r>
              <a:rPr lang="en-US" sz="2400" b="1">
                <a:solidFill>
                  <a:srgbClr val="444444">
                    <a:alpha val="80000"/>
                  </a:srgbClr>
                </a:solidFill>
                <a:latin typeface="Montserrat" pitchFamily="34" charset="0"/>
                <a:ea typeface="Montserrat" pitchFamily="34" charset="-122"/>
                <a:cs typeface="Montserrat" pitchFamily="34" charset="-120"/>
              </a:rPr>
              <a:t>requirements, and selected ethics provisions​</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481719"/>
            <a:ext cx="952262" cy="47613"/>
          </a:xfrm>
          <a:prstGeom prst="rect">
            <a:avLst/>
          </a:prstGeom>
          <a:solidFill>
            <a:srgbClr val="64C3FF"/>
          </a:solidFill>
        </p:spPr>
      </p:sp>
      <p:sp>
        <p:nvSpPr>
          <p:cNvPr id="3" name="Object 2"/>
          <p:cNvSpPr/>
          <p:nvPr/>
        </p:nvSpPr>
        <p:spPr>
          <a:xfrm>
            <a:off x="95226" y="447563"/>
            <a:ext cx="11998500" cy="748478"/>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PROCUREMENT CODE:</a:t>
            </a:r>
            <a:br>
              <a:rPr lang="en-US" sz="3400" b="1" kern="0" spc="220">
                <a:solidFill>
                  <a:srgbClr val="004256"/>
                </a:solidFill>
                <a:latin typeface="Montserrat" pitchFamily="34" charset="0"/>
                <a:ea typeface="Montserrat" pitchFamily="34" charset="-122"/>
                <a:cs typeface="Montserrat" pitchFamily="34" charset="-120"/>
              </a:rPr>
            </a:br>
            <a:r>
              <a:rPr lang="en-US" sz="3400" b="1" kern="0" spc="220">
                <a:solidFill>
                  <a:srgbClr val="004256"/>
                </a:solidFill>
                <a:latin typeface="Montserrat" pitchFamily="34" charset="0"/>
                <a:ea typeface="Montserrat" pitchFamily="34" charset="-122"/>
                <a:cs typeface="Montserrat" pitchFamily="34" charset="-120"/>
              </a:rPr>
              <a:t>OVERVIEW AND SCOPE​</a:t>
            </a:r>
            <a:endParaRPr lang="en-US"/>
          </a:p>
        </p:txBody>
      </p:sp>
      <p:sp>
        <p:nvSpPr>
          <p:cNvPr id="4" name="Object 3"/>
          <p:cNvSpPr/>
          <p:nvPr/>
        </p:nvSpPr>
        <p:spPr>
          <a:xfrm>
            <a:off x="2237815" y="2394415"/>
            <a:ext cx="133317" cy="133317"/>
          </a:xfrm>
          <a:prstGeom prst="ellipse">
            <a:avLst/>
          </a:prstGeom>
          <a:solidFill>
            <a:srgbClr val="64C3FF"/>
          </a:solidFill>
        </p:spPr>
      </p:sp>
      <p:sp>
        <p:nvSpPr>
          <p:cNvPr id="5" name="Object 4"/>
          <p:cNvSpPr/>
          <p:nvPr/>
        </p:nvSpPr>
        <p:spPr>
          <a:xfrm>
            <a:off x="2513971" y="2295999"/>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 13-1-29(C)</a:t>
            </a:r>
            <a:endParaRPr lang="en-US"/>
          </a:p>
        </p:txBody>
      </p:sp>
      <p:sp>
        <p:nvSpPr>
          <p:cNvPr id="6" name="Object 5"/>
          <p:cNvSpPr/>
          <p:nvPr/>
        </p:nvSpPr>
        <p:spPr>
          <a:xfrm>
            <a:off x="2513971" y="2784033"/>
            <a:ext cx="7818070" cy="1340404"/>
          </a:xfrm>
          <a:prstGeom prst="rect">
            <a:avLst/>
          </a:prstGeom>
          <a:noFill/>
        </p:spPr>
        <p:txBody>
          <a:bodyPr wrap="square" lIns="0" tIns="0" rIns="0" bIns="0" rtlCol="0" anchor="t"/>
          <a:lstStyle/>
          <a:p>
            <a:pPr algn="l">
              <a:lnSpc>
                <a:spcPts val="2268"/>
              </a:lnSpc>
              <a:spcAft>
                <a:spcPts val="600"/>
              </a:spcAft>
              <a:buNone/>
            </a:pPr>
            <a:r>
              <a:rPr lang="en-US" sz="1800" b="1">
                <a:solidFill>
                  <a:srgbClr val="004256"/>
                </a:solidFill>
                <a:latin typeface="Montserrat" pitchFamily="34" charset="0"/>
                <a:ea typeface="Montserrat" pitchFamily="34" charset="-122"/>
                <a:cs typeface="Montserrat" pitchFamily="34" charset="-120"/>
              </a:rPr>
              <a:t>“The purposes of the Procurement Code are to provide for</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the fair and equitable treatment of all persons involved in</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public procurement, to maximize the purchasing value of</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public funds and to provide safeguards for maintaining a</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procurement system of quality and integrity.”</a:t>
            </a:r>
            <a:endParaRPr lang="en-US"/>
          </a:p>
        </p:txBody>
      </p:sp>
      <p:sp>
        <p:nvSpPr>
          <p:cNvPr id="7" name="Object 6"/>
          <p:cNvSpPr/>
          <p:nvPr/>
        </p:nvSpPr>
        <p:spPr>
          <a:xfrm>
            <a:off x="2237815" y="4641753"/>
            <a:ext cx="133317" cy="133317"/>
          </a:xfrm>
          <a:prstGeom prst="ellipse">
            <a:avLst/>
          </a:prstGeom>
          <a:solidFill>
            <a:srgbClr val="64C3FF"/>
          </a:solidFill>
        </p:spPr>
      </p:sp>
      <p:sp>
        <p:nvSpPr>
          <p:cNvPr id="8" name="Object 7"/>
          <p:cNvSpPr/>
          <p:nvPr/>
        </p:nvSpPr>
        <p:spPr>
          <a:xfrm>
            <a:off x="2513971" y="4540004"/>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 13-1-30(A)</a:t>
            </a:r>
            <a:endParaRPr lang="en-US"/>
          </a:p>
        </p:txBody>
      </p:sp>
      <p:sp>
        <p:nvSpPr>
          <p:cNvPr id="9" name="Object 8"/>
          <p:cNvSpPr/>
          <p:nvPr/>
        </p:nvSpPr>
        <p:spPr>
          <a:xfrm>
            <a:off x="2513971" y="5028038"/>
            <a:ext cx="7818070" cy="1052440"/>
          </a:xfrm>
          <a:prstGeom prst="rect">
            <a:avLst/>
          </a:prstGeom>
          <a:noFill/>
        </p:spPr>
        <p:txBody>
          <a:bodyPr wrap="square" lIns="0" tIns="0" rIns="0" bIns="0" rtlCol="0" anchor="t"/>
          <a:lstStyle/>
          <a:p>
            <a:pPr algn="l">
              <a:lnSpc>
                <a:spcPts val="2268"/>
              </a:lnSpc>
              <a:spcAft>
                <a:spcPts val="600"/>
              </a:spcAft>
              <a:buNone/>
            </a:pPr>
            <a:r>
              <a:rPr lang="en-US" sz="1800" b="1">
                <a:solidFill>
                  <a:srgbClr val="004256"/>
                </a:solidFill>
                <a:latin typeface="Montserrat" pitchFamily="34" charset="0"/>
                <a:ea typeface="Montserrat" pitchFamily="34" charset="-122"/>
                <a:cs typeface="Montserrat" pitchFamily="34" charset="-120"/>
              </a:rPr>
              <a:t>The procurement code applies “to every expenditure by</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state agencies and local public bodies for the procurement</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of items of tangible personal property, services and</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construction.”</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64C3FF"/>
                </a:solidFill>
                <a:latin typeface="Montserrat" pitchFamily="34" charset="0"/>
                <a:ea typeface="Montserrat" pitchFamily="34" charset="-122"/>
                <a:cs typeface="Montserrat" pitchFamily="34" charset="-120"/>
              </a:rPr>
              <a:t>WHO HOLDS THE CHECKBOOK?​</a:t>
            </a:r>
            <a:endParaRPr lang="en-US"/>
          </a:p>
        </p:txBody>
      </p:sp>
      <p:sp>
        <p:nvSpPr>
          <p:cNvPr id="4" name="Object 3"/>
          <p:cNvSpPr/>
          <p:nvPr/>
        </p:nvSpPr>
        <p:spPr>
          <a:xfrm>
            <a:off x="571357" y="1223657"/>
            <a:ext cx="11046238" cy="495176"/>
          </a:xfrm>
          <a:prstGeom prst="rect">
            <a:avLst/>
          </a:prstGeom>
          <a:noFill/>
        </p:spPr>
        <p:txBody>
          <a:bodyPr wrap="square" lIns="0" tIns="0" rIns="0" bIns="0" rtlCol="0" anchor="t"/>
          <a:lstStyle/>
          <a:p>
            <a:pPr algn="ctr">
              <a:lnSpc>
                <a:spcPts val="2363"/>
              </a:lnSpc>
              <a:spcAft>
                <a:spcPts val="600"/>
              </a:spcAft>
              <a:buNone/>
            </a:pPr>
            <a:r>
              <a:rPr lang="en-US" sz="1900" b="1">
                <a:solidFill>
                  <a:srgbClr val="444444">
                    <a:alpha val="80000"/>
                  </a:srgbClr>
                </a:solidFill>
                <a:latin typeface="Montserrat" pitchFamily="34" charset="0"/>
                <a:ea typeface="Montserrat" pitchFamily="34" charset="-122"/>
                <a:cs typeface="Montserrat" pitchFamily="34" charset="-120"/>
              </a:rPr>
              <a:t>Chief procurement officers. Only certified chief procurement officers may do the</a:t>
            </a:r>
            <a:br>
              <a:rPr lang="en-US" sz="1900" b="1">
                <a:solidFill>
                  <a:srgbClr val="444444">
                    <a:alpha val="80000"/>
                  </a:srgbClr>
                </a:solidFill>
                <a:latin typeface="Montserrat" pitchFamily="34" charset="0"/>
                <a:ea typeface="Montserrat" pitchFamily="34" charset="-122"/>
                <a:cs typeface="Montserrat" pitchFamily="34" charset="-120"/>
              </a:rPr>
            </a:br>
            <a:r>
              <a:rPr lang="en-US" sz="1900" b="1">
                <a:solidFill>
                  <a:srgbClr val="444444">
                    <a:alpha val="80000"/>
                  </a:srgbClr>
                </a:solidFill>
                <a:latin typeface="Montserrat" pitchFamily="34" charset="0"/>
                <a:ea typeface="Montserrat" pitchFamily="34" charset="-122"/>
                <a:cs typeface="Montserrat" pitchFamily="34" charset="-120"/>
              </a:rPr>
              <a:t>following:</a:t>
            </a:r>
            <a:endParaRPr lang="en-US"/>
          </a:p>
        </p:txBody>
      </p:sp>
      <p:sp>
        <p:nvSpPr>
          <p:cNvPr id="5" name="Object 4"/>
          <p:cNvSpPr/>
          <p:nvPr/>
        </p:nvSpPr>
        <p:spPr>
          <a:xfrm>
            <a:off x="2237815" y="2822933"/>
            <a:ext cx="133317" cy="133317"/>
          </a:xfrm>
          <a:prstGeom prst="ellipse">
            <a:avLst/>
          </a:prstGeom>
          <a:solidFill>
            <a:srgbClr val="64C3FF"/>
          </a:solidFill>
        </p:spPr>
      </p:sp>
      <p:sp>
        <p:nvSpPr>
          <p:cNvPr id="6" name="Object 5"/>
          <p:cNvSpPr/>
          <p:nvPr/>
        </p:nvSpPr>
        <p:spPr>
          <a:xfrm>
            <a:off x="2513971" y="2719409"/>
            <a:ext cx="7818070" cy="976049"/>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make determinations, including determinations</a:t>
            </a:r>
            <a:br>
              <a:rPr lang="en-US" sz="2600">
                <a:solidFill>
                  <a:srgbClr val="004256"/>
                </a:solidFill>
                <a:latin typeface="Source Sans Pro SemiBold" pitchFamily="34" charset="0"/>
                <a:ea typeface="Source Sans Pro SemiBold" pitchFamily="34" charset="-122"/>
                <a:cs typeface="Source Sans Pro SemiBold" pitchFamily="34" charset="-120"/>
              </a:rPr>
            </a:br>
            <a:r>
              <a:rPr lang="en-US" sz="2600">
                <a:solidFill>
                  <a:srgbClr val="004256"/>
                </a:solidFill>
                <a:latin typeface="Source Sans Pro SemiBold" pitchFamily="34" charset="0"/>
                <a:ea typeface="Source Sans Pro SemiBold" pitchFamily="34" charset="-122"/>
                <a:cs typeface="Source Sans Pro SemiBold" pitchFamily="34" charset="-120"/>
              </a:rPr>
              <a:t>regarding exemptions, pursuant to the</a:t>
            </a:r>
            <a:br>
              <a:rPr lang="en-US" sz="2600">
                <a:solidFill>
                  <a:srgbClr val="004256"/>
                </a:solidFill>
                <a:latin typeface="Source Sans Pro SemiBold" pitchFamily="34" charset="0"/>
                <a:ea typeface="Source Sans Pro SemiBold" pitchFamily="34" charset="-122"/>
                <a:cs typeface="Source Sans Pro SemiBold" pitchFamily="34" charset="-120"/>
              </a:rPr>
            </a:br>
            <a:r>
              <a:rPr lang="en-US" sz="2600">
                <a:solidFill>
                  <a:srgbClr val="004256"/>
                </a:solidFill>
                <a:latin typeface="Source Sans Pro SemiBold" pitchFamily="34" charset="0"/>
                <a:ea typeface="Source Sans Pro SemiBold" pitchFamily="34" charset="-122"/>
                <a:cs typeface="Source Sans Pro SemiBold" pitchFamily="34" charset="-120"/>
              </a:rPr>
              <a:t>Procurement Code;</a:t>
            </a:r>
            <a:endParaRPr lang="en-US"/>
          </a:p>
        </p:txBody>
      </p:sp>
      <p:sp>
        <p:nvSpPr>
          <p:cNvPr id="7" name="Object 6"/>
          <p:cNvSpPr/>
          <p:nvPr/>
        </p:nvSpPr>
        <p:spPr>
          <a:xfrm>
            <a:off x="2237815" y="4213235"/>
            <a:ext cx="133317" cy="133317"/>
          </a:xfrm>
          <a:prstGeom prst="ellipse">
            <a:avLst/>
          </a:prstGeom>
          <a:solidFill>
            <a:srgbClr val="64C3FF"/>
          </a:solidFill>
        </p:spPr>
      </p:sp>
      <p:sp>
        <p:nvSpPr>
          <p:cNvPr id="8" name="Object 7"/>
          <p:cNvSpPr/>
          <p:nvPr/>
        </p:nvSpPr>
        <p:spPr>
          <a:xfrm>
            <a:off x="2513971" y="4111025"/>
            <a:ext cx="7818070" cy="627293"/>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issue purchase orders and authorize small</a:t>
            </a:r>
            <a:br>
              <a:rPr lang="en-US" sz="2600">
                <a:solidFill>
                  <a:srgbClr val="004256"/>
                </a:solidFill>
                <a:latin typeface="Source Sans Pro SemiBold" pitchFamily="34" charset="0"/>
                <a:ea typeface="Source Sans Pro SemiBold" pitchFamily="34" charset="-122"/>
                <a:cs typeface="Source Sans Pro SemiBold" pitchFamily="34" charset="-120"/>
              </a:rPr>
            </a:br>
            <a:r>
              <a:rPr lang="en-US" sz="2600">
                <a:solidFill>
                  <a:srgbClr val="004256"/>
                </a:solidFill>
                <a:latin typeface="Source Sans Pro SemiBold" pitchFamily="34" charset="0"/>
                <a:ea typeface="Source Sans Pro SemiBold" pitchFamily="34" charset="-122"/>
                <a:cs typeface="Source Sans Pro SemiBold" pitchFamily="34" charset="-120"/>
              </a:rPr>
              <a:t>purchases pursuant to the Procurement Code; and</a:t>
            </a:r>
            <a:endParaRPr lang="en-US"/>
          </a:p>
        </p:txBody>
      </p:sp>
      <p:sp>
        <p:nvSpPr>
          <p:cNvPr id="9" name="Object 8"/>
          <p:cNvSpPr/>
          <p:nvPr/>
        </p:nvSpPr>
        <p:spPr>
          <a:xfrm>
            <a:off x="2237815" y="5260723"/>
            <a:ext cx="133317" cy="133317"/>
          </a:xfrm>
          <a:prstGeom prst="ellipse">
            <a:avLst/>
          </a:prstGeom>
          <a:solidFill>
            <a:srgbClr val="64C3FF"/>
          </a:solidFill>
        </p:spPr>
      </p:sp>
      <p:sp>
        <p:nvSpPr>
          <p:cNvPr id="10" name="Object 9"/>
          <p:cNvSpPr/>
          <p:nvPr/>
        </p:nvSpPr>
        <p:spPr>
          <a:xfrm>
            <a:off x="2513971" y="5153885"/>
            <a:ext cx="7818070" cy="627293"/>
          </a:xfrm>
          <a:prstGeom prst="rect">
            <a:avLst/>
          </a:prstGeom>
          <a:noFill/>
        </p:spPr>
        <p:txBody>
          <a:bodyPr wrap="square" lIns="0" tIns="0" rIns="0" bIns="0" rtlCol="0" anchor="t"/>
          <a:lstStyle/>
          <a:p>
            <a:pPr algn="l">
              <a:lnSpc>
                <a:spcPts val="2747"/>
              </a:lnSpc>
              <a:spcAft>
                <a:spcPts val="600"/>
              </a:spcAft>
              <a:buNone/>
            </a:pPr>
            <a:r>
              <a:rPr lang="en-US" sz="2600" dirty="0">
                <a:solidFill>
                  <a:srgbClr val="004256"/>
                </a:solidFill>
                <a:latin typeface="Source Sans Pro SemiBold" pitchFamily="34" charset="0"/>
                <a:ea typeface="Source Sans Pro SemiBold" pitchFamily="34" charset="-122"/>
                <a:cs typeface="Source Sans Pro SemiBold" pitchFamily="34" charset="-120"/>
              </a:rPr>
              <a:t>approve procurement pursuant to the</a:t>
            </a:r>
            <a:br>
              <a:rPr lang="en-US" sz="2600" dirty="0">
                <a:solidFill>
                  <a:srgbClr val="004256"/>
                </a:solidFill>
                <a:latin typeface="Source Sans Pro SemiBold" pitchFamily="34" charset="0"/>
                <a:ea typeface="Source Sans Pro SemiBold" pitchFamily="34" charset="-122"/>
                <a:cs typeface="Source Sans Pro SemiBold" pitchFamily="34" charset="-120"/>
              </a:rPr>
            </a:br>
            <a:r>
              <a:rPr lang="en-US" sz="2600" dirty="0">
                <a:solidFill>
                  <a:srgbClr val="004256"/>
                </a:solidFill>
                <a:latin typeface="Source Sans Pro SemiBold" pitchFamily="34" charset="0"/>
                <a:ea typeface="Source Sans Pro SemiBold" pitchFamily="34" charset="-122"/>
                <a:cs typeface="Source Sans Pro SemiBold" pitchFamily="34" charset="-120"/>
              </a:rPr>
              <a:t>Procurement Code. </a:t>
            </a:r>
            <a:r>
              <a:rPr lang="en-US" sz="2600" i="1">
                <a:solidFill>
                  <a:srgbClr val="004256"/>
                </a:solidFill>
                <a:latin typeface="Source Sans Pro SemiBold" pitchFamily="34" charset="0"/>
                <a:ea typeface="Source Sans Pro SemiBold" pitchFamily="34" charset="-122"/>
                <a:cs typeface="Source Sans Pro SemiBold" pitchFamily="34" charset="-120"/>
              </a:rPr>
              <a:t>See</a:t>
            </a:r>
            <a:r>
              <a:rPr lang="en-US" sz="2600">
                <a:solidFill>
                  <a:srgbClr val="004256"/>
                </a:solidFill>
                <a:latin typeface="Source Sans Pro SemiBold" pitchFamily="34" charset="0"/>
                <a:ea typeface="Source Sans Pro SemiBold" pitchFamily="34" charset="-122"/>
                <a:cs typeface="Source Sans Pro SemiBold" pitchFamily="34" charset="-120"/>
              </a:rPr>
              <a:t> § 13-1-95.2(E)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481719"/>
            <a:ext cx="952262" cy="47613"/>
          </a:xfrm>
          <a:prstGeom prst="rect">
            <a:avLst/>
          </a:prstGeom>
          <a:solidFill>
            <a:srgbClr val="FFFFFF"/>
          </a:solidFill>
        </p:spPr>
      </p:sp>
      <p:sp>
        <p:nvSpPr>
          <p:cNvPr id="3" name="Object 2"/>
          <p:cNvSpPr/>
          <p:nvPr/>
        </p:nvSpPr>
        <p:spPr>
          <a:xfrm>
            <a:off x="95226" y="447563"/>
            <a:ext cx="11998500" cy="748478"/>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FFFFFF"/>
                </a:solidFill>
                <a:latin typeface="Montserrat" pitchFamily="34" charset="0"/>
                <a:ea typeface="Montserrat" pitchFamily="34" charset="-122"/>
                <a:cs typeface="Montserrat" pitchFamily="34" charset="-120"/>
              </a:rPr>
              <a:t>EXCEPTIONS FROM THE</a:t>
            </a:r>
            <a:br>
              <a:rPr lang="en-US" sz="3400" b="1" kern="0" spc="220">
                <a:solidFill>
                  <a:srgbClr val="FFFFFF"/>
                </a:solidFill>
                <a:latin typeface="Montserrat" pitchFamily="34" charset="0"/>
                <a:ea typeface="Montserrat" pitchFamily="34" charset="-122"/>
                <a:cs typeface="Montserrat" pitchFamily="34" charset="-120"/>
              </a:rPr>
            </a:br>
            <a:r>
              <a:rPr lang="en-US" sz="3400" b="1" kern="0" spc="220">
                <a:solidFill>
                  <a:srgbClr val="FFFFFF"/>
                </a:solidFill>
                <a:latin typeface="Montserrat" pitchFamily="34" charset="0"/>
                <a:ea typeface="Montserrat" pitchFamily="34" charset="-122"/>
                <a:cs typeface="Montserrat" pitchFamily="34" charset="-120"/>
              </a:rPr>
              <a:t>PROCUREMENT CODE​</a:t>
            </a:r>
            <a:endParaRPr lang="en-US"/>
          </a:p>
        </p:txBody>
      </p:sp>
      <p:sp>
        <p:nvSpPr>
          <p:cNvPr id="4" name="Object 3"/>
          <p:cNvSpPr/>
          <p:nvPr/>
        </p:nvSpPr>
        <p:spPr>
          <a:xfrm>
            <a:off x="952262" y="2420307"/>
            <a:ext cx="119985" cy="119985"/>
          </a:xfrm>
          <a:prstGeom prst="ellipse">
            <a:avLst/>
          </a:prstGeom>
          <a:solidFill>
            <a:srgbClr val="FFFFFF"/>
          </a:solidFill>
        </p:spPr>
      </p:sp>
      <p:sp>
        <p:nvSpPr>
          <p:cNvPr id="5" name="Object 4"/>
          <p:cNvSpPr/>
          <p:nvPr/>
        </p:nvSpPr>
        <p:spPr>
          <a:xfrm>
            <a:off x="1200802" y="2322186"/>
            <a:ext cx="5084126" cy="894837"/>
          </a:xfrm>
          <a:prstGeom prst="rect">
            <a:avLst/>
          </a:prstGeom>
          <a:noFill/>
        </p:spPr>
        <p:txBody>
          <a:bodyPr wrap="square" lIns="0" tIns="0" rIns="0" bIns="0" rtlCol="0" anchor="t"/>
          <a:lstStyle/>
          <a:p>
            <a:pPr algn="l">
              <a:lnSpc>
                <a:spcPts val="2511"/>
              </a:lnSpc>
              <a:spcAft>
                <a:spcPts val="600"/>
              </a:spcAft>
              <a:buNone/>
            </a:pPr>
            <a:r>
              <a:rPr lang="en-US" sz="2400">
                <a:solidFill>
                  <a:srgbClr val="FFFFFF"/>
                </a:solidFill>
                <a:latin typeface="Source Sans Pro SemiBold" pitchFamily="34" charset="0"/>
                <a:ea typeface="Source Sans Pro SemiBold" pitchFamily="34" charset="-122"/>
                <a:cs typeface="Source Sans Pro SemiBold" pitchFamily="34" charset="-120"/>
              </a:rPr>
              <a:t>Purchases of tangible items from</a:t>
            </a:r>
            <a:br>
              <a:rPr lang="en-US" sz="2400">
                <a:solidFill>
                  <a:srgbClr val="FFFFFF"/>
                </a:solidFill>
                <a:latin typeface="Source Sans Pro SemiBold" pitchFamily="34" charset="0"/>
                <a:ea typeface="Source Sans Pro SemiBold" pitchFamily="34" charset="-122"/>
                <a:cs typeface="Source Sans Pro SemiBold" pitchFamily="34" charset="-120"/>
              </a:rPr>
            </a:br>
            <a:r>
              <a:rPr lang="en-US" sz="2400">
                <a:solidFill>
                  <a:srgbClr val="FFFFFF"/>
                </a:solidFill>
                <a:latin typeface="Source Sans Pro SemiBold" pitchFamily="34" charset="0"/>
                <a:ea typeface="Source Sans Pro SemiBold" pitchFamily="34" charset="-122"/>
                <a:cs typeface="Source Sans Pro SemiBold" pitchFamily="34" charset="-120"/>
              </a:rPr>
              <a:t>other government agencies (state</a:t>
            </a:r>
            <a:br>
              <a:rPr lang="en-US" sz="2400">
                <a:solidFill>
                  <a:srgbClr val="FFFFFF"/>
                </a:solidFill>
                <a:latin typeface="Source Sans Pro SemiBold" pitchFamily="34" charset="0"/>
                <a:ea typeface="Source Sans Pro SemiBold" pitchFamily="34" charset="-122"/>
                <a:cs typeface="Source Sans Pro SemiBold" pitchFamily="34" charset="-120"/>
              </a:rPr>
            </a:br>
            <a:r>
              <a:rPr lang="en-US" sz="2400">
                <a:solidFill>
                  <a:srgbClr val="FFFFFF"/>
                </a:solidFill>
                <a:latin typeface="Source Sans Pro SemiBold" pitchFamily="34" charset="0"/>
                <a:ea typeface="Source Sans Pro SemiBold" pitchFamily="34" charset="-122"/>
                <a:cs typeface="Source Sans Pro SemiBold" pitchFamily="34" charset="-120"/>
              </a:rPr>
              <a:t>and local)</a:t>
            </a:r>
            <a:endParaRPr lang="en-US"/>
          </a:p>
        </p:txBody>
      </p:sp>
      <p:sp>
        <p:nvSpPr>
          <p:cNvPr id="6" name="Object 5"/>
          <p:cNvSpPr/>
          <p:nvPr/>
        </p:nvSpPr>
        <p:spPr>
          <a:xfrm>
            <a:off x="952262" y="3686815"/>
            <a:ext cx="119985" cy="119985"/>
          </a:xfrm>
          <a:prstGeom prst="ellipse">
            <a:avLst/>
          </a:prstGeom>
          <a:solidFill>
            <a:srgbClr val="FFFFFF"/>
          </a:solidFill>
        </p:spPr>
      </p:sp>
      <p:sp>
        <p:nvSpPr>
          <p:cNvPr id="7" name="Object 6"/>
          <p:cNvSpPr/>
          <p:nvPr/>
        </p:nvSpPr>
        <p:spPr>
          <a:xfrm>
            <a:off x="1200802" y="3587719"/>
            <a:ext cx="5084126" cy="894837"/>
          </a:xfrm>
          <a:prstGeom prst="rect">
            <a:avLst/>
          </a:prstGeom>
          <a:noFill/>
        </p:spPr>
        <p:txBody>
          <a:bodyPr wrap="square" lIns="0" tIns="0" rIns="0" bIns="0" rtlCol="0" anchor="t"/>
          <a:lstStyle/>
          <a:p>
            <a:pPr algn="l">
              <a:lnSpc>
                <a:spcPts val="2511"/>
              </a:lnSpc>
              <a:spcAft>
                <a:spcPts val="600"/>
              </a:spcAft>
              <a:buNone/>
            </a:pPr>
            <a:r>
              <a:rPr lang="en-US" sz="2400">
                <a:solidFill>
                  <a:srgbClr val="FFFFFF"/>
                </a:solidFill>
                <a:latin typeface="Source Sans Pro SemiBold" pitchFamily="34" charset="0"/>
                <a:ea typeface="Source Sans Pro SemiBold" pitchFamily="34" charset="-122"/>
                <a:cs typeface="Source Sans Pro SemiBold" pitchFamily="34" charset="-120"/>
              </a:rPr>
              <a:t>Books, periodicals, etc. from</a:t>
            </a:r>
            <a:br>
              <a:rPr lang="en-US" sz="2400">
                <a:solidFill>
                  <a:srgbClr val="FFFFFF"/>
                </a:solidFill>
                <a:latin typeface="Source Sans Pro SemiBold" pitchFamily="34" charset="0"/>
                <a:ea typeface="Source Sans Pro SemiBold" pitchFamily="34" charset="-122"/>
                <a:cs typeface="Source Sans Pro SemiBold" pitchFamily="34" charset="-120"/>
              </a:rPr>
            </a:br>
            <a:r>
              <a:rPr lang="en-US" sz="2400">
                <a:solidFill>
                  <a:srgbClr val="FFFFFF"/>
                </a:solidFill>
                <a:latin typeface="Source Sans Pro SemiBold" pitchFamily="34" charset="0"/>
                <a:ea typeface="Source Sans Pro SemiBold" pitchFamily="34" charset="-122"/>
                <a:cs typeface="Source Sans Pro SemiBold" pitchFamily="34" charset="-120"/>
              </a:rPr>
              <a:t>copyright holder (e.g.,</a:t>
            </a:r>
            <a:br>
              <a:rPr lang="en-US" sz="2400">
                <a:solidFill>
                  <a:srgbClr val="FFFFFF"/>
                </a:solidFill>
                <a:latin typeface="Source Sans Pro SemiBold" pitchFamily="34" charset="0"/>
                <a:ea typeface="Source Sans Pro SemiBold" pitchFamily="34" charset="-122"/>
                <a:cs typeface="Source Sans Pro SemiBold" pitchFamily="34" charset="-120"/>
              </a:rPr>
            </a:br>
            <a:r>
              <a:rPr lang="en-US" sz="2400">
                <a:solidFill>
                  <a:srgbClr val="FFFFFF"/>
                </a:solidFill>
                <a:latin typeface="Source Sans Pro SemiBold" pitchFamily="34" charset="0"/>
                <a:ea typeface="Source Sans Pro SemiBold" pitchFamily="34" charset="-122"/>
                <a:cs typeface="Source Sans Pro SemiBold" pitchFamily="34" charset="-120"/>
              </a:rPr>
              <a:t>Albuquerque Journal)​</a:t>
            </a:r>
            <a:endParaRPr lang="en-US"/>
          </a:p>
        </p:txBody>
      </p:sp>
      <p:sp>
        <p:nvSpPr>
          <p:cNvPr id="8" name="Object 7"/>
          <p:cNvSpPr/>
          <p:nvPr/>
        </p:nvSpPr>
        <p:spPr>
          <a:xfrm>
            <a:off x="952262" y="4953323"/>
            <a:ext cx="119985" cy="119985"/>
          </a:xfrm>
          <a:prstGeom prst="ellipse">
            <a:avLst/>
          </a:prstGeom>
          <a:solidFill>
            <a:srgbClr val="FFFFFF"/>
          </a:solidFill>
        </p:spPr>
      </p:sp>
      <p:sp>
        <p:nvSpPr>
          <p:cNvPr id="9" name="Object 8"/>
          <p:cNvSpPr/>
          <p:nvPr/>
        </p:nvSpPr>
        <p:spPr>
          <a:xfrm>
            <a:off x="1200802" y="4853252"/>
            <a:ext cx="5084126" cy="257111"/>
          </a:xfrm>
          <a:prstGeom prst="rect">
            <a:avLst/>
          </a:prstGeom>
          <a:noFill/>
        </p:spPr>
        <p:txBody>
          <a:bodyPr wrap="square" lIns="0" tIns="0" rIns="0" bIns="0" rtlCol="0" anchor="t"/>
          <a:lstStyle/>
          <a:p>
            <a:pPr algn="l">
              <a:lnSpc>
                <a:spcPts val="2511"/>
              </a:lnSpc>
              <a:spcAft>
                <a:spcPts val="600"/>
              </a:spcAft>
              <a:buNone/>
            </a:pPr>
            <a:r>
              <a:rPr lang="en-US" sz="2400">
                <a:solidFill>
                  <a:srgbClr val="FFFFFF"/>
                </a:solidFill>
                <a:latin typeface="Source Sans Pro SemiBold" pitchFamily="34" charset="0"/>
                <a:ea typeface="Source Sans Pro SemiBold" pitchFamily="34" charset="-122"/>
                <a:cs typeface="Source Sans Pro SemiBold" pitchFamily="34" charset="-120"/>
              </a:rPr>
              <a:t>Travel, meals and lodging​</a:t>
            </a:r>
            <a:endParaRPr lang="en-US"/>
          </a:p>
        </p:txBody>
      </p:sp>
      <p:sp>
        <p:nvSpPr>
          <p:cNvPr id="10" name="Object 9"/>
          <p:cNvSpPr/>
          <p:nvPr/>
        </p:nvSpPr>
        <p:spPr>
          <a:xfrm>
            <a:off x="952262" y="5581816"/>
            <a:ext cx="119985" cy="119985"/>
          </a:xfrm>
          <a:prstGeom prst="ellipse">
            <a:avLst/>
          </a:prstGeom>
          <a:solidFill>
            <a:srgbClr val="FFFFFF"/>
          </a:solidFill>
        </p:spPr>
      </p:sp>
      <p:sp>
        <p:nvSpPr>
          <p:cNvPr id="11" name="Object 10"/>
          <p:cNvSpPr/>
          <p:nvPr/>
        </p:nvSpPr>
        <p:spPr>
          <a:xfrm>
            <a:off x="1200802" y="5481059"/>
            <a:ext cx="5084126" cy="575974"/>
          </a:xfrm>
          <a:prstGeom prst="rect">
            <a:avLst/>
          </a:prstGeom>
          <a:noFill/>
        </p:spPr>
        <p:txBody>
          <a:bodyPr wrap="square" lIns="0" tIns="0" rIns="0" bIns="0" rtlCol="0" anchor="t"/>
          <a:lstStyle/>
          <a:p>
            <a:pPr algn="l">
              <a:lnSpc>
                <a:spcPts val="2511"/>
              </a:lnSpc>
              <a:spcAft>
                <a:spcPts val="600"/>
              </a:spcAft>
              <a:buNone/>
            </a:pPr>
            <a:r>
              <a:rPr lang="en-US" sz="2400">
                <a:solidFill>
                  <a:srgbClr val="FFFFFF"/>
                </a:solidFill>
                <a:latin typeface="Source Sans Pro SemiBold" pitchFamily="34" charset="0"/>
                <a:ea typeface="Source Sans Pro SemiBold" pitchFamily="34" charset="-122"/>
                <a:cs typeface="Source Sans Pro SemiBold" pitchFamily="34" charset="-120"/>
              </a:rPr>
              <a:t>Public school transportation</a:t>
            </a:r>
            <a:br>
              <a:rPr lang="en-US" sz="2400">
                <a:solidFill>
                  <a:srgbClr val="FFFFFF"/>
                </a:solidFill>
                <a:latin typeface="Source Sans Pro SemiBold" pitchFamily="34" charset="0"/>
                <a:ea typeface="Source Sans Pro SemiBold" pitchFamily="34" charset="-122"/>
                <a:cs typeface="Source Sans Pro SemiBold" pitchFamily="34" charset="-120"/>
              </a:rPr>
            </a:br>
            <a:r>
              <a:rPr lang="en-US" sz="2400">
                <a:solidFill>
                  <a:srgbClr val="FFFFFF"/>
                </a:solidFill>
                <a:latin typeface="Source Sans Pro SemiBold" pitchFamily="34" charset="0"/>
                <a:ea typeface="Source Sans Pro SemiBold" pitchFamily="34" charset="-122"/>
                <a:cs typeface="Source Sans Pro SemiBold" pitchFamily="34" charset="-120"/>
              </a:rPr>
              <a:t>services​</a:t>
            </a:r>
            <a:endParaRPr lang="en-US"/>
          </a:p>
        </p:txBody>
      </p:sp>
      <p:sp>
        <p:nvSpPr>
          <p:cNvPr id="12" name="Object 11"/>
          <p:cNvSpPr/>
          <p:nvPr/>
        </p:nvSpPr>
        <p:spPr>
          <a:xfrm>
            <a:off x="6284928" y="2420307"/>
            <a:ext cx="119985" cy="119985"/>
          </a:xfrm>
          <a:prstGeom prst="ellipse">
            <a:avLst/>
          </a:prstGeom>
          <a:solidFill>
            <a:srgbClr val="FFFFFF"/>
          </a:solidFill>
        </p:spPr>
      </p:sp>
      <p:sp>
        <p:nvSpPr>
          <p:cNvPr id="13" name="Object 12"/>
          <p:cNvSpPr/>
          <p:nvPr/>
        </p:nvSpPr>
        <p:spPr>
          <a:xfrm>
            <a:off x="6533469" y="2322186"/>
            <a:ext cx="5084126" cy="575974"/>
          </a:xfrm>
          <a:prstGeom prst="rect">
            <a:avLst/>
          </a:prstGeom>
          <a:noFill/>
        </p:spPr>
        <p:txBody>
          <a:bodyPr wrap="square" lIns="0" tIns="0" rIns="0" bIns="0" rtlCol="0" anchor="t"/>
          <a:lstStyle/>
          <a:p>
            <a:pPr algn="l">
              <a:lnSpc>
                <a:spcPts val="2511"/>
              </a:lnSpc>
              <a:spcAft>
                <a:spcPts val="600"/>
              </a:spcAft>
              <a:buNone/>
            </a:pPr>
            <a:r>
              <a:rPr lang="en-US" sz="2400">
                <a:solidFill>
                  <a:srgbClr val="FFFFFF"/>
                </a:solidFill>
                <a:latin typeface="Source Sans Pro SemiBold" pitchFamily="34" charset="0"/>
                <a:ea typeface="Source Sans Pro SemiBold" pitchFamily="34" charset="-122"/>
                <a:cs typeface="Source Sans Pro SemiBold" pitchFamily="34" charset="-120"/>
              </a:rPr>
              <a:t>Prepayment for conferences,</a:t>
            </a:r>
            <a:br>
              <a:rPr lang="en-US" sz="2400">
                <a:solidFill>
                  <a:srgbClr val="FFFFFF"/>
                </a:solidFill>
                <a:latin typeface="Source Sans Pro SemiBold" pitchFamily="34" charset="0"/>
                <a:ea typeface="Source Sans Pro SemiBold" pitchFamily="34" charset="-122"/>
                <a:cs typeface="Source Sans Pro SemiBold" pitchFamily="34" charset="-120"/>
              </a:rPr>
            </a:br>
            <a:r>
              <a:rPr lang="en-US" sz="2400">
                <a:solidFill>
                  <a:srgbClr val="FFFFFF"/>
                </a:solidFill>
                <a:latin typeface="Source Sans Pro SemiBold" pitchFamily="34" charset="0"/>
                <a:ea typeface="Source Sans Pro SemiBold" pitchFamily="34" charset="-122"/>
                <a:cs typeface="Source Sans Pro SemiBold" pitchFamily="34" charset="-120"/>
              </a:rPr>
              <a:t>magazine subscriptions, etc.​</a:t>
            </a:r>
            <a:endParaRPr lang="en-US"/>
          </a:p>
        </p:txBody>
      </p:sp>
      <p:sp>
        <p:nvSpPr>
          <p:cNvPr id="14" name="Object 13"/>
          <p:cNvSpPr/>
          <p:nvPr/>
        </p:nvSpPr>
        <p:spPr>
          <a:xfrm>
            <a:off x="6284928" y="3363046"/>
            <a:ext cx="119985" cy="119985"/>
          </a:xfrm>
          <a:prstGeom prst="ellipse">
            <a:avLst/>
          </a:prstGeom>
          <a:solidFill>
            <a:srgbClr val="FFFFFF"/>
          </a:solidFill>
        </p:spPr>
      </p:sp>
      <p:sp>
        <p:nvSpPr>
          <p:cNvPr id="15" name="Object 14"/>
          <p:cNvSpPr/>
          <p:nvPr/>
        </p:nvSpPr>
        <p:spPr>
          <a:xfrm>
            <a:off x="6533469" y="3268856"/>
            <a:ext cx="5084126" cy="257111"/>
          </a:xfrm>
          <a:prstGeom prst="rect">
            <a:avLst/>
          </a:prstGeom>
          <a:noFill/>
        </p:spPr>
        <p:txBody>
          <a:bodyPr wrap="square" lIns="0" tIns="0" rIns="0" bIns="0" rtlCol="0" anchor="t"/>
          <a:lstStyle/>
          <a:p>
            <a:pPr algn="l">
              <a:lnSpc>
                <a:spcPts val="2511"/>
              </a:lnSpc>
              <a:spcAft>
                <a:spcPts val="600"/>
              </a:spcAft>
              <a:buNone/>
            </a:pPr>
            <a:r>
              <a:rPr lang="en-US" sz="2400">
                <a:solidFill>
                  <a:srgbClr val="FFFFFF"/>
                </a:solidFill>
                <a:latin typeface="Source Sans Pro SemiBold" pitchFamily="34" charset="0"/>
                <a:ea typeface="Source Sans Pro SemiBold" pitchFamily="34" charset="-122"/>
                <a:cs typeface="Source Sans Pro SemiBold" pitchFamily="34" charset="-120"/>
              </a:rPr>
              <a:t>Jail operation contracts​</a:t>
            </a:r>
            <a:endParaRPr lang="en-US"/>
          </a:p>
        </p:txBody>
      </p:sp>
      <p:sp>
        <p:nvSpPr>
          <p:cNvPr id="16" name="Object 15"/>
          <p:cNvSpPr/>
          <p:nvPr/>
        </p:nvSpPr>
        <p:spPr>
          <a:xfrm>
            <a:off x="6284928" y="3991539"/>
            <a:ext cx="119985" cy="119985"/>
          </a:xfrm>
          <a:prstGeom prst="ellipse">
            <a:avLst/>
          </a:prstGeom>
          <a:solidFill>
            <a:srgbClr val="FFFFFF"/>
          </a:solidFill>
        </p:spPr>
      </p:sp>
      <p:sp>
        <p:nvSpPr>
          <p:cNvPr id="17" name="Object 16"/>
          <p:cNvSpPr/>
          <p:nvPr/>
        </p:nvSpPr>
        <p:spPr>
          <a:xfrm>
            <a:off x="6533469" y="3896663"/>
            <a:ext cx="5084126" cy="257111"/>
          </a:xfrm>
          <a:prstGeom prst="rect">
            <a:avLst/>
          </a:prstGeom>
          <a:noFill/>
        </p:spPr>
        <p:txBody>
          <a:bodyPr wrap="square" lIns="0" tIns="0" rIns="0" bIns="0" rtlCol="0" anchor="t"/>
          <a:lstStyle/>
          <a:p>
            <a:pPr algn="l">
              <a:lnSpc>
                <a:spcPts val="2511"/>
              </a:lnSpc>
              <a:spcAft>
                <a:spcPts val="600"/>
              </a:spcAft>
              <a:buNone/>
            </a:pPr>
            <a:r>
              <a:rPr lang="en-US" sz="2400">
                <a:solidFill>
                  <a:srgbClr val="FFFFFF"/>
                </a:solidFill>
                <a:latin typeface="Source Sans Pro SemiBold" pitchFamily="34" charset="0"/>
                <a:ea typeface="Source Sans Pro SemiBold" pitchFamily="34" charset="-122"/>
                <a:cs typeface="Source Sans Pro SemiBold" pitchFamily="34" charset="-120"/>
              </a:rPr>
              <a:t>Advertising</a:t>
            </a:r>
            <a:endParaRPr lang="en-US"/>
          </a:p>
        </p:txBody>
      </p:sp>
      <p:sp>
        <p:nvSpPr>
          <p:cNvPr id="18" name="Object 17"/>
          <p:cNvSpPr/>
          <p:nvPr/>
        </p:nvSpPr>
        <p:spPr>
          <a:xfrm>
            <a:off x="6284928" y="4620032"/>
            <a:ext cx="119985" cy="119985"/>
          </a:xfrm>
          <a:prstGeom prst="ellipse">
            <a:avLst/>
          </a:prstGeom>
          <a:solidFill>
            <a:srgbClr val="FFFFFF"/>
          </a:solidFill>
        </p:spPr>
      </p:sp>
      <p:sp>
        <p:nvSpPr>
          <p:cNvPr id="19" name="Object 18"/>
          <p:cNvSpPr/>
          <p:nvPr/>
        </p:nvSpPr>
        <p:spPr>
          <a:xfrm>
            <a:off x="6533469" y="4524470"/>
            <a:ext cx="5084126" cy="575974"/>
          </a:xfrm>
          <a:prstGeom prst="rect">
            <a:avLst/>
          </a:prstGeom>
          <a:noFill/>
        </p:spPr>
        <p:txBody>
          <a:bodyPr wrap="square" lIns="0" tIns="0" rIns="0" bIns="0" rtlCol="0" anchor="t"/>
          <a:lstStyle/>
          <a:p>
            <a:pPr algn="l">
              <a:lnSpc>
                <a:spcPts val="2511"/>
              </a:lnSpc>
              <a:spcAft>
                <a:spcPts val="600"/>
              </a:spcAft>
              <a:buNone/>
            </a:pPr>
            <a:r>
              <a:rPr lang="en-US" sz="2400">
                <a:solidFill>
                  <a:srgbClr val="FFFFFF"/>
                </a:solidFill>
                <a:latin typeface="Source Sans Pro SemiBold" pitchFamily="34" charset="0"/>
                <a:ea typeface="Source Sans Pro SemiBold" pitchFamily="34" charset="-122"/>
                <a:cs typeface="Source Sans Pro SemiBold" pitchFamily="34" charset="-120"/>
              </a:rPr>
              <a:t>Purchases of services provided by</a:t>
            </a:r>
            <a:br>
              <a:rPr lang="en-US" sz="2400">
                <a:solidFill>
                  <a:srgbClr val="FFFFFF"/>
                </a:solidFill>
                <a:latin typeface="Source Sans Pro SemiBold" pitchFamily="34" charset="0"/>
                <a:ea typeface="Source Sans Pro SemiBold" pitchFamily="34" charset="-122"/>
                <a:cs typeface="Source Sans Pro SemiBold" pitchFamily="34" charset="-120"/>
              </a:rPr>
            </a:br>
            <a:r>
              <a:rPr lang="en-US" sz="2400">
                <a:solidFill>
                  <a:srgbClr val="FFFFFF"/>
                </a:solidFill>
                <a:latin typeface="Source Sans Pro SemiBold" pitchFamily="34" charset="0"/>
                <a:ea typeface="Source Sans Pro SemiBold" pitchFamily="34" charset="-122"/>
                <a:cs typeface="Source Sans Pro SemiBold" pitchFamily="34" charset="-120"/>
              </a:rPr>
              <a:t>disabled workers (State Use Act)​</a:t>
            </a:r>
            <a:endParaRPr lang="en-US"/>
          </a:p>
        </p:txBody>
      </p:sp>
      <p:sp>
        <p:nvSpPr>
          <p:cNvPr id="20" name="Object 19"/>
          <p:cNvSpPr/>
          <p:nvPr/>
        </p:nvSpPr>
        <p:spPr>
          <a:xfrm>
            <a:off x="6284928" y="5572294"/>
            <a:ext cx="119985" cy="119985"/>
          </a:xfrm>
          <a:prstGeom prst="ellipse">
            <a:avLst/>
          </a:prstGeom>
          <a:solidFill>
            <a:srgbClr val="FFFFFF"/>
          </a:solidFill>
        </p:spPr>
      </p:sp>
      <p:sp>
        <p:nvSpPr>
          <p:cNvPr id="21" name="Object 20"/>
          <p:cNvSpPr/>
          <p:nvPr/>
        </p:nvSpPr>
        <p:spPr>
          <a:xfrm>
            <a:off x="6533469" y="5471141"/>
            <a:ext cx="5084126" cy="257111"/>
          </a:xfrm>
          <a:prstGeom prst="rect">
            <a:avLst/>
          </a:prstGeom>
          <a:noFill/>
        </p:spPr>
        <p:txBody>
          <a:bodyPr wrap="square" lIns="0" tIns="0" rIns="0" bIns="0" rtlCol="0" anchor="t"/>
          <a:lstStyle/>
          <a:p>
            <a:pPr algn="l">
              <a:lnSpc>
                <a:spcPts val="2511"/>
              </a:lnSpc>
              <a:spcAft>
                <a:spcPts val="600"/>
              </a:spcAft>
              <a:buNone/>
            </a:pPr>
            <a:r>
              <a:rPr lang="en-US" sz="2400">
                <a:solidFill>
                  <a:srgbClr val="FFFFFF"/>
                </a:solidFill>
                <a:latin typeface="Source Sans Pro SemiBold" pitchFamily="34" charset="0"/>
                <a:ea typeface="Source Sans Pro SemiBold" pitchFamily="34" charset="-122"/>
                <a:cs typeface="Source Sans Pro SemiBold" pitchFamily="34" charset="-120"/>
              </a:rPr>
              <a:t>§ 13-1-98 contains more exceptions​</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EXCEPTION FOR SMALL PURCHASES​</a:t>
            </a:r>
            <a:endParaRPr lang="en-US"/>
          </a:p>
        </p:txBody>
      </p:sp>
      <p:sp>
        <p:nvSpPr>
          <p:cNvPr id="4" name="Object 3"/>
          <p:cNvSpPr/>
          <p:nvPr/>
        </p:nvSpPr>
        <p:spPr>
          <a:xfrm>
            <a:off x="571357" y="1223657"/>
            <a:ext cx="11046238" cy="195214"/>
          </a:xfrm>
          <a:prstGeom prst="rect">
            <a:avLst/>
          </a:prstGeom>
          <a:noFill/>
        </p:spPr>
        <p:txBody>
          <a:bodyPr wrap="square" lIns="0" tIns="0" rIns="0" bIns="0" rtlCol="0" anchor="t"/>
          <a:lstStyle/>
          <a:p>
            <a:pPr algn="ctr">
              <a:lnSpc>
                <a:spcPts val="2363"/>
              </a:lnSpc>
              <a:spcAft>
                <a:spcPts val="600"/>
              </a:spcAft>
              <a:buNone/>
            </a:pPr>
            <a:r>
              <a:rPr lang="en-US" sz="1900" b="1">
                <a:solidFill>
                  <a:srgbClr val="444444">
                    <a:alpha val="80000"/>
                  </a:srgbClr>
                </a:solidFill>
                <a:latin typeface="Montserrat" pitchFamily="34" charset="0"/>
                <a:ea typeface="Montserrat" pitchFamily="34" charset="-122"/>
                <a:cs typeface="Montserrat" pitchFamily="34" charset="-120"/>
              </a:rPr>
              <a:t>§ 13-1-125</a:t>
            </a:r>
            <a:endParaRPr lang="en-US"/>
          </a:p>
        </p:txBody>
      </p:sp>
      <p:sp>
        <p:nvSpPr>
          <p:cNvPr id="5" name="Object 4"/>
          <p:cNvSpPr/>
          <p:nvPr/>
        </p:nvSpPr>
        <p:spPr>
          <a:xfrm>
            <a:off x="761810" y="2152112"/>
            <a:ext cx="11046238" cy="796472"/>
          </a:xfrm>
          <a:prstGeom prst="rect">
            <a:avLst/>
          </a:prstGeom>
          <a:noFill/>
        </p:spPr>
        <p:txBody>
          <a:bodyPr wrap="square" lIns="0" tIns="0" rIns="0" bIns="0" rtlCol="0" anchor="t"/>
          <a:lstStyle/>
          <a:p>
            <a:pPr algn="l">
              <a:lnSpc>
                <a:spcPts val="1701"/>
              </a:lnSpc>
              <a:spcAft>
                <a:spcPts val="600"/>
              </a:spcAft>
              <a:buNone/>
            </a:pPr>
            <a:r>
              <a:rPr lang="en-US" sz="1400" b="1">
                <a:solidFill>
                  <a:srgbClr val="004256"/>
                </a:solidFill>
                <a:latin typeface="Montserrat" pitchFamily="34" charset="0"/>
                <a:ea typeface="Montserrat" pitchFamily="34" charset="-122"/>
                <a:cs typeface="Montserrat" pitchFamily="34" charset="-120"/>
              </a:rPr>
              <a:t>A) A central purchasing office shall procure services, construction or items of tangible personal property having a</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value not exceeding sixty thousand dollars ($60,000), excluding applicable state and local gross receipts taxes, in</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accordance with the applicable small purchase rules adopted by the secretary, a local public body or a central</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purchasing office that has the authority to issue rules.​</a:t>
            </a:r>
            <a:endParaRPr lang="en-US"/>
          </a:p>
        </p:txBody>
      </p:sp>
      <p:sp>
        <p:nvSpPr>
          <p:cNvPr id="6" name="Object 5"/>
          <p:cNvSpPr/>
          <p:nvPr/>
        </p:nvSpPr>
        <p:spPr>
          <a:xfrm>
            <a:off x="761810" y="3205694"/>
            <a:ext cx="11046238" cy="1012445"/>
          </a:xfrm>
          <a:prstGeom prst="rect">
            <a:avLst/>
          </a:prstGeom>
          <a:noFill/>
        </p:spPr>
        <p:txBody>
          <a:bodyPr wrap="square" lIns="0" tIns="0" rIns="0" bIns="0" rtlCol="0" anchor="t"/>
          <a:lstStyle/>
          <a:p>
            <a:pPr algn="l">
              <a:lnSpc>
                <a:spcPts val="1701"/>
              </a:lnSpc>
              <a:spcAft>
                <a:spcPts val="600"/>
              </a:spcAft>
              <a:buNone/>
            </a:pPr>
            <a:r>
              <a:rPr lang="en-US" sz="1400" b="1">
                <a:solidFill>
                  <a:srgbClr val="004256"/>
                </a:solidFill>
                <a:latin typeface="Montserrat" pitchFamily="34" charset="0"/>
                <a:ea typeface="Montserrat" pitchFamily="34" charset="-122"/>
                <a:cs typeface="Montserrat" pitchFamily="34" charset="-120"/>
              </a:rPr>
              <a:t>B)  Notwithstanding the requirements of Subsection A of this section, a central purchasing office may procure</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professional services having a value not exceeding sixty thousand dollars ($60,000), excluding applicable state and</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local gross receipts taxes, except for the services of landscape architects or surveyors for state public works projects</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or local public works projects, in accordance with professional services procurement rules promulgated by the</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general services department or a central purchasing office with the authority to issue rules.​</a:t>
            </a:r>
            <a:endParaRPr lang="en-US"/>
          </a:p>
        </p:txBody>
      </p:sp>
      <p:sp>
        <p:nvSpPr>
          <p:cNvPr id="7" name="Object 6"/>
          <p:cNvSpPr/>
          <p:nvPr/>
        </p:nvSpPr>
        <p:spPr>
          <a:xfrm>
            <a:off x="761810" y="4475250"/>
            <a:ext cx="11046238" cy="796472"/>
          </a:xfrm>
          <a:prstGeom prst="rect">
            <a:avLst/>
          </a:prstGeom>
          <a:noFill/>
        </p:spPr>
        <p:txBody>
          <a:bodyPr wrap="square" lIns="0" tIns="0" rIns="0" bIns="0" rtlCol="0" anchor="t"/>
          <a:lstStyle/>
          <a:p>
            <a:pPr algn="l">
              <a:lnSpc>
                <a:spcPts val="1701"/>
              </a:lnSpc>
              <a:spcAft>
                <a:spcPts val="600"/>
              </a:spcAft>
              <a:buNone/>
            </a:pPr>
            <a:r>
              <a:rPr lang="en-US" sz="1400" b="1">
                <a:solidFill>
                  <a:srgbClr val="004256"/>
                </a:solidFill>
                <a:latin typeface="Montserrat" pitchFamily="34" charset="0"/>
                <a:ea typeface="Montserrat" pitchFamily="34" charset="-122"/>
                <a:cs typeface="Montserrat" pitchFamily="34" charset="-120"/>
              </a:rPr>
              <a:t>C)  Notwithstanding the requirements of Subsection A of this section, a state agency or a local public body may</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procure services, construction or items of tangible personal property having a value not exceeding twenty thousand</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dollars ($20,000), excluding applicable state and local gross receipts taxes, by issuing a direct purchase order to a</a:t>
            </a:r>
            <a:br>
              <a:rPr lang="en-US" sz="1400" b="1">
                <a:solidFill>
                  <a:srgbClr val="004256"/>
                </a:solidFill>
                <a:latin typeface="Montserrat" pitchFamily="34" charset="0"/>
                <a:ea typeface="Montserrat" pitchFamily="34" charset="-122"/>
                <a:cs typeface="Montserrat" pitchFamily="34" charset="-120"/>
              </a:rPr>
            </a:br>
            <a:r>
              <a:rPr lang="en-US" sz="1400" b="1">
                <a:solidFill>
                  <a:srgbClr val="004256"/>
                </a:solidFill>
                <a:latin typeface="Montserrat" pitchFamily="34" charset="0"/>
                <a:ea typeface="Montserrat" pitchFamily="34" charset="-122"/>
                <a:cs typeface="Montserrat" pitchFamily="34" charset="-120"/>
              </a:rPr>
              <a:t>contractor based upon the best obtainable price.​</a:t>
            </a:r>
            <a:endParaRPr lang="en-US"/>
          </a:p>
        </p:txBody>
      </p:sp>
      <p:sp>
        <p:nvSpPr>
          <p:cNvPr id="8" name="Object 7"/>
          <p:cNvSpPr/>
          <p:nvPr/>
        </p:nvSpPr>
        <p:spPr>
          <a:xfrm>
            <a:off x="761810" y="5528832"/>
            <a:ext cx="11046238" cy="148553"/>
          </a:xfrm>
          <a:prstGeom prst="rect">
            <a:avLst/>
          </a:prstGeom>
          <a:noFill/>
        </p:spPr>
        <p:txBody>
          <a:bodyPr wrap="square" lIns="0" tIns="0" rIns="0" bIns="0" rtlCol="0" anchor="t"/>
          <a:lstStyle/>
          <a:p>
            <a:pPr algn="l">
              <a:lnSpc>
                <a:spcPts val="1701"/>
              </a:lnSpc>
              <a:spcAft>
                <a:spcPts val="600"/>
              </a:spcAft>
              <a:buNone/>
            </a:pPr>
            <a:r>
              <a:rPr lang="en-US" sz="1400" b="1">
                <a:solidFill>
                  <a:srgbClr val="004256"/>
                </a:solidFill>
                <a:latin typeface="Montserrat" pitchFamily="34" charset="0"/>
                <a:ea typeface="Montserrat" pitchFamily="34" charset="-122"/>
                <a:cs typeface="Montserrat" pitchFamily="34" charset="-120"/>
              </a:rPr>
              <a:t>D)  Procurement requirements shall not be artificially divided so as to constitute a small purchase under this section.</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7522869" y="1633129"/>
            <a:ext cx="4199475" cy="4756548"/>
          </a:xfrm>
          <a:prstGeom prst="rect">
            <a:avLst/>
          </a:prstGeom>
          <a:solidFill>
            <a:srgbClr val="09789E"/>
          </a:solidFill>
        </p:spPr>
      </p:sp>
      <p:sp>
        <p:nvSpPr>
          <p:cNvPr id="3" name="Object 2"/>
          <p:cNvSpPr/>
          <p:nvPr/>
        </p:nvSpPr>
        <p:spPr>
          <a:xfrm>
            <a:off x="7557150" y="3299587"/>
            <a:ext cx="4130912" cy="1395064"/>
          </a:xfrm>
          <a:prstGeom prst="rect">
            <a:avLst/>
          </a:prstGeom>
          <a:noFill/>
        </p:spPr>
        <p:txBody>
          <a:bodyPr wrap="square" lIns="0" tIns="0" rIns="0" bIns="0" rtlCol="0" anchor="t"/>
          <a:lstStyle/>
          <a:p>
            <a:pPr algn="ctr">
              <a:lnSpc>
                <a:spcPts val="2363"/>
              </a:lnSpc>
              <a:spcAft>
                <a:spcPts val="600"/>
              </a:spcAft>
              <a:buNone/>
            </a:pPr>
            <a:r>
              <a:rPr lang="en-US" sz="1900" b="1">
                <a:solidFill>
                  <a:srgbClr val="FFFFFF"/>
                </a:solidFill>
                <a:latin typeface="Montserrat" pitchFamily="34" charset="0"/>
                <a:ea typeface="Montserrat" pitchFamily="34" charset="-122"/>
                <a:cs typeface="Montserrat" pitchFamily="34" charset="-120"/>
              </a:rPr>
              <a:t>Does the county need to</a:t>
            </a:r>
            <a:br>
              <a:rPr lang="en-US" sz="1900" b="1">
                <a:solidFill>
                  <a:srgbClr val="FFFFFF"/>
                </a:solidFill>
                <a:latin typeface="Montserrat" pitchFamily="34" charset="0"/>
                <a:ea typeface="Montserrat" pitchFamily="34" charset="-122"/>
                <a:cs typeface="Montserrat" pitchFamily="34" charset="-120"/>
              </a:rPr>
            </a:br>
            <a:r>
              <a:rPr lang="en-US" sz="1900" b="1">
                <a:solidFill>
                  <a:srgbClr val="FFFFFF"/>
                </a:solidFill>
                <a:latin typeface="Montserrat" pitchFamily="34" charset="0"/>
                <a:ea typeface="Montserrat" pitchFamily="34" charset="-122"/>
                <a:cs typeface="Montserrat" pitchFamily="34" charset="-120"/>
              </a:rPr>
              <a:t>procure legal services to</a:t>
            </a:r>
            <a:br>
              <a:rPr lang="en-US" sz="1900" b="1">
                <a:solidFill>
                  <a:srgbClr val="FFFFFF"/>
                </a:solidFill>
                <a:latin typeface="Montserrat" pitchFamily="34" charset="0"/>
                <a:ea typeface="Montserrat" pitchFamily="34" charset="-122"/>
                <a:cs typeface="Montserrat" pitchFamily="34" charset="-120"/>
              </a:rPr>
            </a:br>
            <a:r>
              <a:rPr lang="en-US" sz="1900" b="1">
                <a:solidFill>
                  <a:srgbClr val="FFFFFF"/>
                </a:solidFill>
                <a:latin typeface="Montserrat" pitchFamily="34" charset="0"/>
                <a:ea typeface="Montserrat" pitchFamily="34" charset="-122"/>
                <a:cs typeface="Montserrat" pitchFamily="34" charset="-120"/>
              </a:rPr>
              <a:t>defend against these suits</a:t>
            </a:r>
            <a:br>
              <a:rPr lang="en-US" sz="1900" b="1">
                <a:solidFill>
                  <a:srgbClr val="FFFFFF"/>
                </a:solidFill>
                <a:latin typeface="Montserrat" pitchFamily="34" charset="0"/>
                <a:ea typeface="Montserrat" pitchFamily="34" charset="-122"/>
                <a:cs typeface="Montserrat" pitchFamily="34" charset="-120"/>
              </a:rPr>
            </a:br>
            <a:r>
              <a:rPr lang="en-US" sz="1900" b="1">
                <a:solidFill>
                  <a:srgbClr val="FFFFFF"/>
                </a:solidFill>
                <a:latin typeface="Montserrat" pitchFamily="34" charset="0"/>
                <a:ea typeface="Montserrat" pitchFamily="34" charset="-122"/>
                <a:cs typeface="Montserrat" pitchFamily="34" charset="-120"/>
              </a:rPr>
              <a:t>through a request for</a:t>
            </a:r>
            <a:br>
              <a:rPr lang="en-US" sz="1900" b="1">
                <a:solidFill>
                  <a:srgbClr val="FFFFFF"/>
                </a:solidFill>
                <a:latin typeface="Montserrat" pitchFamily="34" charset="0"/>
                <a:ea typeface="Montserrat" pitchFamily="34" charset="-122"/>
                <a:cs typeface="Montserrat" pitchFamily="34" charset="-120"/>
              </a:rPr>
            </a:br>
            <a:r>
              <a:rPr lang="en-US" sz="1900" b="1">
                <a:solidFill>
                  <a:srgbClr val="FFFFFF"/>
                </a:solidFill>
                <a:latin typeface="Montserrat" pitchFamily="34" charset="0"/>
                <a:ea typeface="Montserrat" pitchFamily="34" charset="-122"/>
                <a:cs typeface="Montserrat" pitchFamily="34" charset="-120"/>
              </a:rPr>
              <a:t>proposals?</a:t>
            </a:r>
            <a:endParaRPr lang="en-US"/>
          </a:p>
        </p:txBody>
      </p:sp>
      <p:sp>
        <p:nvSpPr>
          <p:cNvPr id="4" name="Object 3"/>
          <p:cNvSpPr/>
          <p:nvPr/>
        </p:nvSpPr>
        <p:spPr>
          <a:xfrm>
            <a:off x="5618345" y="1061772"/>
            <a:ext cx="952262" cy="47613"/>
          </a:xfrm>
          <a:prstGeom prst="rect">
            <a:avLst/>
          </a:prstGeom>
          <a:solidFill>
            <a:srgbClr val="64C3FF"/>
          </a:solidFill>
        </p:spPr>
      </p:sp>
      <p:sp>
        <p:nvSpPr>
          <p:cNvPr id="5" name="Object 4"/>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CASE STUDY: LEGAL SERVICES</a:t>
            </a:r>
            <a:endParaRPr lang="en-US"/>
          </a:p>
        </p:txBody>
      </p:sp>
      <p:sp>
        <p:nvSpPr>
          <p:cNvPr id="6" name="Object 5"/>
          <p:cNvSpPr/>
          <p:nvPr/>
        </p:nvSpPr>
        <p:spPr>
          <a:xfrm>
            <a:off x="476131" y="2620025"/>
            <a:ext cx="133317" cy="133317"/>
          </a:xfrm>
          <a:prstGeom prst="ellipse">
            <a:avLst/>
          </a:prstGeom>
          <a:solidFill>
            <a:srgbClr val="64C3FF"/>
          </a:solidFill>
        </p:spPr>
      </p:sp>
      <p:sp>
        <p:nvSpPr>
          <p:cNvPr id="7" name="Object 6"/>
          <p:cNvSpPr/>
          <p:nvPr/>
        </p:nvSpPr>
        <p:spPr>
          <a:xfrm>
            <a:off x="752287" y="2534793"/>
            <a:ext cx="6770582" cy="2721157"/>
          </a:xfrm>
          <a:prstGeom prst="rect">
            <a:avLst/>
          </a:prstGeom>
          <a:noFill/>
        </p:spPr>
        <p:txBody>
          <a:bodyPr wrap="square" lIns="0" tIns="0" rIns="0" bIns="0" rtlCol="0" anchor="t"/>
          <a:lstStyle/>
          <a:p>
            <a:pPr algn="l">
              <a:lnSpc>
                <a:spcPts val="2433"/>
              </a:lnSpc>
              <a:spcAft>
                <a:spcPts val="600"/>
              </a:spcAft>
              <a:buNone/>
            </a:pPr>
            <a:r>
              <a:rPr lang="en-US" sz="2300">
                <a:solidFill>
                  <a:srgbClr val="004256"/>
                </a:solidFill>
                <a:latin typeface="Source Sans Pro SemiBold" pitchFamily="34" charset="0"/>
                <a:ea typeface="Source Sans Pro SemiBold" pitchFamily="34" charset="-122"/>
                <a:cs typeface="Source Sans Pro SemiBold" pitchFamily="34" charset="-120"/>
              </a:rPr>
              <a:t>Legal Eagles, LLC has provided contract legal</a:t>
            </a:r>
            <a:br>
              <a:rPr lang="en-US" sz="2300">
                <a:solidFill>
                  <a:srgbClr val="004256"/>
                </a:solidFill>
                <a:latin typeface="Source Sans Pro SemiBold" pitchFamily="34" charset="0"/>
                <a:ea typeface="Source Sans Pro SemiBold" pitchFamily="34" charset="-122"/>
                <a:cs typeface="Source Sans Pro SemiBold" pitchFamily="34" charset="-120"/>
              </a:rPr>
            </a:br>
            <a:r>
              <a:rPr lang="en-US" sz="2300">
                <a:solidFill>
                  <a:srgbClr val="004256"/>
                </a:solidFill>
                <a:latin typeface="Source Sans Pro SemiBold" pitchFamily="34" charset="0"/>
                <a:ea typeface="Source Sans Pro SemiBold" pitchFamily="34" charset="-122"/>
                <a:cs typeface="Source Sans Pro SemiBold" pitchFamily="34" charset="-120"/>
              </a:rPr>
              <a:t>services (usually advice and personnel issues) for</a:t>
            </a:r>
            <a:br>
              <a:rPr lang="en-US" sz="2300">
                <a:solidFill>
                  <a:srgbClr val="004256"/>
                </a:solidFill>
                <a:latin typeface="Source Sans Pro SemiBold" pitchFamily="34" charset="0"/>
                <a:ea typeface="Source Sans Pro SemiBold" pitchFamily="34" charset="-122"/>
                <a:cs typeface="Source Sans Pro SemiBold" pitchFamily="34" charset="-120"/>
              </a:rPr>
            </a:br>
            <a:r>
              <a:rPr lang="en-US" sz="2300">
                <a:solidFill>
                  <a:srgbClr val="004256"/>
                </a:solidFill>
                <a:latin typeface="Source Sans Pro SemiBold" pitchFamily="34" charset="0"/>
                <a:ea typeface="Source Sans Pro SemiBold" pitchFamily="34" charset="-122"/>
                <a:cs typeface="Source Sans Pro SemiBold" pitchFamily="34" charset="-120"/>
              </a:rPr>
              <a:t>Blackacre County over the past few years.  But</a:t>
            </a:r>
            <a:br>
              <a:rPr lang="en-US" sz="2300">
                <a:solidFill>
                  <a:srgbClr val="004256"/>
                </a:solidFill>
                <a:latin typeface="Source Sans Pro SemiBold" pitchFamily="34" charset="0"/>
                <a:ea typeface="Source Sans Pro SemiBold" pitchFamily="34" charset="-122"/>
                <a:cs typeface="Source Sans Pro SemiBold" pitchFamily="34" charset="-120"/>
              </a:rPr>
            </a:br>
            <a:r>
              <a:rPr lang="en-US" sz="2300">
                <a:solidFill>
                  <a:srgbClr val="004256"/>
                </a:solidFill>
                <a:latin typeface="Source Sans Pro SemiBold" pitchFamily="34" charset="0"/>
                <a:ea typeface="Source Sans Pro SemiBold" pitchFamily="34" charset="-122"/>
                <a:cs typeface="Source Sans Pro SemiBold" pitchFamily="34" charset="-120"/>
              </a:rPr>
              <a:t>the county has just been hit with several lawsuits,</a:t>
            </a:r>
            <a:br>
              <a:rPr lang="en-US" sz="2300">
                <a:solidFill>
                  <a:srgbClr val="004256"/>
                </a:solidFill>
                <a:latin typeface="Source Sans Pro SemiBold" pitchFamily="34" charset="0"/>
                <a:ea typeface="Source Sans Pro SemiBold" pitchFamily="34" charset="-122"/>
                <a:cs typeface="Source Sans Pro SemiBold" pitchFamily="34" charset="-120"/>
              </a:rPr>
            </a:br>
            <a:r>
              <a:rPr lang="en-US" sz="2300">
                <a:solidFill>
                  <a:srgbClr val="004256"/>
                </a:solidFill>
                <a:latin typeface="Source Sans Pro SemiBold" pitchFamily="34" charset="0"/>
                <a:ea typeface="Source Sans Pro SemiBold" pitchFamily="34" charset="-122"/>
                <a:cs typeface="Source Sans Pro SemiBold" pitchFamily="34" charset="-120"/>
              </a:rPr>
              <a:t>and Legal Eagles has prepared a litigation budget</a:t>
            </a:r>
            <a:br>
              <a:rPr lang="en-US" sz="2300">
                <a:solidFill>
                  <a:srgbClr val="004256"/>
                </a:solidFill>
                <a:latin typeface="Source Sans Pro SemiBold" pitchFamily="34" charset="0"/>
                <a:ea typeface="Source Sans Pro SemiBold" pitchFamily="34" charset="-122"/>
                <a:cs typeface="Source Sans Pro SemiBold" pitchFamily="34" charset="-120"/>
              </a:rPr>
            </a:br>
            <a:r>
              <a:rPr lang="en-US" sz="2300">
                <a:solidFill>
                  <a:srgbClr val="004256"/>
                </a:solidFill>
                <a:latin typeface="Source Sans Pro SemiBold" pitchFamily="34" charset="0"/>
                <a:ea typeface="Source Sans Pro SemiBold" pitchFamily="34" charset="-122"/>
                <a:cs typeface="Source Sans Pro SemiBold" pitchFamily="34" charset="-120"/>
              </a:rPr>
              <a:t>for each case.  The total budget estimate is</a:t>
            </a:r>
            <a:br>
              <a:rPr lang="en-US" sz="2300">
                <a:solidFill>
                  <a:srgbClr val="004256"/>
                </a:solidFill>
                <a:latin typeface="Source Sans Pro SemiBold" pitchFamily="34" charset="0"/>
                <a:ea typeface="Source Sans Pro SemiBold" pitchFamily="34" charset="-122"/>
                <a:cs typeface="Source Sans Pro SemiBold" pitchFamily="34" charset="-120"/>
              </a:rPr>
            </a:br>
            <a:r>
              <a:rPr lang="en-US" sz="2300">
                <a:solidFill>
                  <a:srgbClr val="004256"/>
                </a:solidFill>
                <a:latin typeface="Source Sans Pro SemiBold" pitchFamily="34" charset="0"/>
                <a:ea typeface="Source Sans Pro SemiBold" pitchFamily="34" charset="-122"/>
                <a:cs typeface="Source Sans Pro SemiBold" pitchFamily="34" charset="-120"/>
              </a:rPr>
              <a:t>$500,000 over 5 years.  But because cases move</a:t>
            </a:r>
            <a:br>
              <a:rPr lang="en-US" sz="2300">
                <a:solidFill>
                  <a:srgbClr val="004256"/>
                </a:solidFill>
                <a:latin typeface="Source Sans Pro SemiBold" pitchFamily="34" charset="0"/>
                <a:ea typeface="Source Sans Pro SemiBold" pitchFamily="34" charset="-122"/>
                <a:cs typeface="Source Sans Pro SemiBold" pitchFamily="34" charset="-120"/>
              </a:rPr>
            </a:br>
            <a:r>
              <a:rPr lang="en-US" sz="2300">
                <a:solidFill>
                  <a:srgbClr val="004256"/>
                </a:solidFill>
                <a:latin typeface="Source Sans Pro SemiBold" pitchFamily="34" charset="0"/>
                <a:ea typeface="Source Sans Pro SemiBold" pitchFamily="34" charset="-122"/>
                <a:cs typeface="Source Sans Pro SemiBold" pitchFamily="34" charset="-120"/>
              </a:rPr>
              <a:t>slowly, the law firm estimates that it will only bill</a:t>
            </a:r>
            <a:br>
              <a:rPr lang="en-US" sz="2300">
                <a:solidFill>
                  <a:srgbClr val="004256"/>
                </a:solidFill>
                <a:latin typeface="Source Sans Pro SemiBold" pitchFamily="34" charset="0"/>
                <a:ea typeface="Source Sans Pro SemiBold" pitchFamily="34" charset="-122"/>
                <a:cs typeface="Source Sans Pro SemiBold" pitchFamily="34" charset="-120"/>
              </a:rPr>
            </a:br>
            <a:r>
              <a:rPr lang="en-US" sz="2300">
                <a:solidFill>
                  <a:srgbClr val="004256"/>
                </a:solidFill>
                <a:latin typeface="Source Sans Pro SemiBold" pitchFamily="34" charset="0"/>
                <a:ea typeface="Source Sans Pro SemiBold" pitchFamily="34" charset="-122"/>
                <a:cs typeface="Source Sans Pro SemiBold" pitchFamily="34" charset="-120"/>
              </a:rPr>
              <a:t>$50,000 in the first year.​​</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SOURCES OF RULES​</a:t>
            </a:r>
            <a:endParaRPr lang="en-US"/>
          </a:p>
        </p:txBody>
      </p:sp>
      <p:sp>
        <p:nvSpPr>
          <p:cNvPr id="4" name="Object 3"/>
          <p:cNvSpPr/>
          <p:nvPr/>
        </p:nvSpPr>
        <p:spPr>
          <a:xfrm>
            <a:off x="2237815" y="3060998"/>
            <a:ext cx="133317" cy="133317"/>
          </a:xfrm>
          <a:prstGeom prst="ellipse">
            <a:avLst/>
          </a:prstGeom>
          <a:solidFill>
            <a:srgbClr val="64C3FF"/>
          </a:solidFill>
        </p:spPr>
      </p:sp>
      <p:sp>
        <p:nvSpPr>
          <p:cNvPr id="5" name="Object 4"/>
          <p:cNvSpPr/>
          <p:nvPr/>
        </p:nvSpPr>
        <p:spPr>
          <a:xfrm>
            <a:off x="2513971" y="2954364"/>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Procurement Code​</a:t>
            </a:r>
            <a:endParaRPr lang="en-US"/>
          </a:p>
        </p:txBody>
      </p:sp>
      <p:sp>
        <p:nvSpPr>
          <p:cNvPr id="6" name="Object 5"/>
          <p:cNvSpPr/>
          <p:nvPr/>
        </p:nvSpPr>
        <p:spPr>
          <a:xfrm>
            <a:off x="2237815" y="3746627"/>
            <a:ext cx="133317" cy="133317"/>
          </a:xfrm>
          <a:prstGeom prst="ellipse">
            <a:avLst/>
          </a:prstGeom>
          <a:solidFill>
            <a:srgbClr val="64C3FF"/>
          </a:solidFill>
        </p:spPr>
      </p:sp>
      <p:sp>
        <p:nvSpPr>
          <p:cNvPr id="7" name="Object 6"/>
          <p:cNvSpPr/>
          <p:nvPr/>
        </p:nvSpPr>
        <p:spPr>
          <a:xfrm>
            <a:off x="2513971" y="3648468"/>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Governmental Conduct Act​</a:t>
            </a:r>
            <a:endParaRPr lang="en-US"/>
          </a:p>
        </p:txBody>
      </p:sp>
      <p:sp>
        <p:nvSpPr>
          <p:cNvPr id="8" name="Object 7"/>
          <p:cNvSpPr/>
          <p:nvPr/>
        </p:nvSpPr>
        <p:spPr>
          <a:xfrm>
            <a:off x="2237815" y="4441778"/>
            <a:ext cx="133317" cy="133317"/>
          </a:xfrm>
          <a:prstGeom prst="ellipse">
            <a:avLst/>
          </a:prstGeom>
          <a:solidFill>
            <a:srgbClr val="64C3FF"/>
          </a:solidFill>
        </p:spPr>
      </p:sp>
      <p:sp>
        <p:nvSpPr>
          <p:cNvPr id="9" name="Object 8"/>
          <p:cNvSpPr/>
          <p:nvPr/>
        </p:nvSpPr>
        <p:spPr>
          <a:xfrm>
            <a:off x="2513971" y="4342571"/>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County Ordinance / Other local rules​</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2EA2D9"/>
        </a:solidFill>
        <a:effectLst/>
      </p:bgPr>
    </p:bg>
    <p:spTree>
      <p:nvGrpSpPr>
        <p:cNvPr id="1" name=""/>
        <p:cNvGrpSpPr/>
        <p:nvPr/>
      </p:nvGrpSpPr>
      <p:grpSpPr>
        <a:xfrm>
          <a:off x="0" y="0"/>
          <a:ext cx="0" cy="0"/>
          <a:chOff x="0" y="0"/>
          <a:chExt cx="0" cy="0"/>
        </a:xfrm>
      </p:grpSpPr>
      <p:sp>
        <p:nvSpPr>
          <p:cNvPr id="2" name="Object 1"/>
          <p:cNvSpPr/>
          <p:nvPr/>
        </p:nvSpPr>
        <p:spPr>
          <a:xfrm>
            <a:off x="5618345" y="1481719"/>
            <a:ext cx="952262" cy="47613"/>
          </a:xfrm>
          <a:prstGeom prst="rect">
            <a:avLst/>
          </a:prstGeom>
          <a:solidFill>
            <a:srgbClr val="FFFFFF"/>
          </a:solidFill>
        </p:spPr>
      </p:sp>
      <p:sp>
        <p:nvSpPr>
          <p:cNvPr id="3" name="Object 2"/>
          <p:cNvSpPr/>
          <p:nvPr/>
        </p:nvSpPr>
        <p:spPr>
          <a:xfrm>
            <a:off x="95226" y="447563"/>
            <a:ext cx="11998500" cy="748478"/>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FFFFFF"/>
                </a:solidFill>
                <a:latin typeface="Montserrat" pitchFamily="34" charset="0"/>
                <a:ea typeface="Montserrat" pitchFamily="34" charset="-122"/>
                <a:cs typeface="Montserrat" pitchFamily="34" charset="-120"/>
              </a:rPr>
              <a:t>SELECTED ETHICS RULES</a:t>
            </a:r>
            <a:br>
              <a:rPr lang="en-US" sz="3400" b="1" kern="0" spc="220">
                <a:solidFill>
                  <a:srgbClr val="FFFFFF"/>
                </a:solidFill>
                <a:latin typeface="Montserrat" pitchFamily="34" charset="0"/>
                <a:ea typeface="Montserrat" pitchFamily="34" charset="-122"/>
                <a:cs typeface="Montserrat" pitchFamily="34" charset="-120"/>
              </a:rPr>
            </a:br>
            <a:r>
              <a:rPr lang="en-US" sz="3400" b="1" kern="0" spc="220">
                <a:solidFill>
                  <a:srgbClr val="FFFFFF"/>
                </a:solidFill>
                <a:latin typeface="Montserrat" pitchFamily="34" charset="0"/>
                <a:ea typeface="Montserrat" pitchFamily="34" charset="-122"/>
                <a:cs typeface="Montserrat" pitchFamily="34" charset="-120"/>
              </a:rPr>
              <a:t>RELATING TO PROCUREMENTS​</a:t>
            </a:r>
            <a:endParaRPr lang="en-US"/>
          </a:p>
        </p:txBody>
      </p:sp>
      <p:sp>
        <p:nvSpPr>
          <p:cNvPr id="4" name="Object 3"/>
          <p:cNvSpPr/>
          <p:nvPr/>
        </p:nvSpPr>
        <p:spPr>
          <a:xfrm>
            <a:off x="2237815" y="2880068"/>
            <a:ext cx="133317" cy="133317"/>
          </a:xfrm>
          <a:prstGeom prst="ellipse">
            <a:avLst/>
          </a:prstGeom>
          <a:solidFill>
            <a:srgbClr val="FFFFFF"/>
          </a:solidFill>
        </p:spPr>
      </p:sp>
      <p:sp>
        <p:nvSpPr>
          <p:cNvPr id="5" name="Object 4"/>
          <p:cNvSpPr/>
          <p:nvPr/>
        </p:nvSpPr>
        <p:spPr>
          <a:xfrm>
            <a:off x="2513971" y="2774095"/>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Financial interests in offers​</a:t>
            </a:r>
            <a:endParaRPr lang="en-US"/>
          </a:p>
        </p:txBody>
      </p:sp>
      <p:sp>
        <p:nvSpPr>
          <p:cNvPr id="6" name="Object 5"/>
          <p:cNvSpPr/>
          <p:nvPr/>
        </p:nvSpPr>
        <p:spPr>
          <a:xfrm>
            <a:off x="2237815" y="3575220"/>
            <a:ext cx="133317" cy="133317"/>
          </a:xfrm>
          <a:prstGeom prst="ellipse">
            <a:avLst/>
          </a:prstGeom>
          <a:solidFill>
            <a:srgbClr val="FFFFFF"/>
          </a:solidFill>
        </p:spPr>
      </p:sp>
      <p:sp>
        <p:nvSpPr>
          <p:cNvPr id="7" name="Object 6"/>
          <p:cNvSpPr/>
          <p:nvPr/>
        </p:nvSpPr>
        <p:spPr>
          <a:xfrm>
            <a:off x="2513971" y="3468199"/>
            <a:ext cx="7818070" cy="627293"/>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Involvement by offeror employees in evaluation of</a:t>
            </a:r>
            <a:br>
              <a:rPr lang="en-US" sz="2600">
                <a:solidFill>
                  <a:srgbClr val="FFFFFF"/>
                </a:solidFill>
                <a:latin typeface="Source Sans Pro SemiBold" pitchFamily="34" charset="0"/>
                <a:ea typeface="Source Sans Pro SemiBold" pitchFamily="34" charset="-122"/>
                <a:cs typeface="Source Sans Pro SemiBold" pitchFamily="34" charset="-120"/>
              </a:rPr>
            </a:br>
            <a:r>
              <a:rPr lang="en-US" sz="2600">
                <a:solidFill>
                  <a:srgbClr val="FFFFFF"/>
                </a:solidFill>
                <a:latin typeface="Source Sans Pro SemiBold" pitchFamily="34" charset="0"/>
                <a:ea typeface="Source Sans Pro SemiBold" pitchFamily="34" charset="-122"/>
                <a:cs typeface="Source Sans Pro SemiBold" pitchFamily="34" charset="-120"/>
              </a:rPr>
              <a:t>bids or proposals​</a:t>
            </a:r>
            <a:endParaRPr lang="en-US"/>
          </a:p>
        </p:txBody>
      </p:sp>
      <p:sp>
        <p:nvSpPr>
          <p:cNvPr id="8" name="Object 7"/>
          <p:cNvSpPr/>
          <p:nvPr/>
        </p:nvSpPr>
        <p:spPr>
          <a:xfrm>
            <a:off x="2237815" y="4613185"/>
            <a:ext cx="133317" cy="133317"/>
          </a:xfrm>
          <a:prstGeom prst="ellipse">
            <a:avLst/>
          </a:prstGeom>
          <a:solidFill>
            <a:srgbClr val="FFFFFF"/>
          </a:solidFill>
        </p:spPr>
      </p:sp>
      <p:sp>
        <p:nvSpPr>
          <p:cNvPr id="9" name="Object 8"/>
          <p:cNvSpPr/>
          <p:nvPr/>
        </p:nvSpPr>
        <p:spPr>
          <a:xfrm>
            <a:off x="2513971" y="4511059"/>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Confidential information​</a:t>
            </a:r>
            <a:endParaRPr lang="en-US"/>
          </a:p>
        </p:txBody>
      </p:sp>
      <p:sp>
        <p:nvSpPr>
          <p:cNvPr id="10" name="Object 9"/>
          <p:cNvSpPr/>
          <p:nvPr/>
        </p:nvSpPr>
        <p:spPr>
          <a:xfrm>
            <a:off x="2237815" y="5308336"/>
            <a:ext cx="133317" cy="133317"/>
          </a:xfrm>
          <a:prstGeom prst="ellipse">
            <a:avLst/>
          </a:prstGeom>
          <a:solidFill>
            <a:srgbClr val="FFFFFF"/>
          </a:solidFill>
        </p:spPr>
      </p:sp>
      <p:sp>
        <p:nvSpPr>
          <p:cNvPr id="11" name="Object 10"/>
          <p:cNvSpPr/>
          <p:nvPr/>
        </p:nvSpPr>
        <p:spPr>
          <a:xfrm>
            <a:off x="2513971" y="5205162"/>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Contracts with former officers or employees​</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FINANCIAL INTERESTS IN OFFERS​</a:t>
            </a:r>
            <a:endParaRPr lang="en-US"/>
          </a:p>
        </p:txBody>
      </p:sp>
      <p:sp>
        <p:nvSpPr>
          <p:cNvPr id="4" name="Object 3"/>
          <p:cNvSpPr/>
          <p:nvPr/>
        </p:nvSpPr>
        <p:spPr>
          <a:xfrm>
            <a:off x="761810" y="1895001"/>
            <a:ext cx="11046238" cy="128555"/>
          </a:xfrm>
          <a:prstGeom prst="rect">
            <a:avLst/>
          </a:prstGeom>
          <a:noFill/>
        </p:spPr>
        <p:txBody>
          <a:bodyPr wrap="square" lIns="0" tIns="0" rIns="0" bIns="0" rtlCol="0" anchor="t"/>
          <a:lstStyle/>
          <a:p>
            <a:pPr algn="l">
              <a:lnSpc>
                <a:spcPts val="1418"/>
              </a:lnSpc>
              <a:spcAft>
                <a:spcPts val="600"/>
              </a:spcAft>
              <a:buNone/>
            </a:pPr>
            <a:r>
              <a:rPr lang="en-US" sz="1100" b="1">
                <a:solidFill>
                  <a:srgbClr val="004256"/>
                </a:solidFill>
                <a:latin typeface="Montserrat" pitchFamily="34" charset="0"/>
                <a:ea typeface="Montserrat" pitchFamily="34" charset="-122"/>
                <a:cs typeface="Montserrat" pitchFamily="34" charset="-120"/>
              </a:rPr>
              <a:t>§ 13-1-190:</a:t>
            </a:r>
            <a:endParaRPr lang="en-US"/>
          </a:p>
        </p:txBody>
      </p:sp>
      <p:sp>
        <p:nvSpPr>
          <p:cNvPr id="5" name="Object 4"/>
          <p:cNvSpPr/>
          <p:nvPr/>
        </p:nvSpPr>
        <p:spPr>
          <a:xfrm>
            <a:off x="761810" y="2280667"/>
            <a:ext cx="11046238" cy="488510"/>
          </a:xfrm>
          <a:prstGeom prst="rect">
            <a:avLst/>
          </a:prstGeom>
          <a:noFill/>
        </p:spPr>
        <p:txBody>
          <a:bodyPr wrap="square" lIns="0" tIns="0" rIns="0" bIns="0" rtlCol="0" anchor="t"/>
          <a:lstStyle/>
          <a:p>
            <a:pPr algn="l">
              <a:lnSpc>
                <a:spcPts val="1418"/>
              </a:lnSpc>
              <a:spcAft>
                <a:spcPts val="600"/>
              </a:spcAft>
              <a:buNone/>
            </a:pPr>
            <a:r>
              <a:rPr lang="en-US" sz="1100" b="1">
                <a:solidFill>
                  <a:srgbClr val="004256"/>
                </a:solidFill>
                <a:latin typeface="Montserrat" pitchFamily="34" charset="0"/>
                <a:ea typeface="Montserrat" pitchFamily="34" charset="-122"/>
                <a:cs typeface="Montserrat" pitchFamily="34" charset="-120"/>
              </a:rPr>
              <a:t> ​…it is unlawful for any state agency or local public body employee, as defined in the Procurement Code, to participate directly or indirectly in</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a procurement when the employee knows that the employee or any member of the employee's immediate family has a financial interest in</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the business seeking or obtaining a contract.​​</a:t>
            </a:r>
            <a:endParaRPr lang="en-US"/>
          </a:p>
        </p:txBody>
      </p:sp>
      <p:sp>
        <p:nvSpPr>
          <p:cNvPr id="6" name="Object 5"/>
          <p:cNvSpPr/>
          <p:nvPr/>
        </p:nvSpPr>
        <p:spPr>
          <a:xfrm>
            <a:off x="761810" y="3026288"/>
            <a:ext cx="11046238" cy="128555"/>
          </a:xfrm>
          <a:prstGeom prst="rect">
            <a:avLst/>
          </a:prstGeom>
          <a:noFill/>
        </p:spPr>
        <p:txBody>
          <a:bodyPr wrap="square" lIns="0" tIns="0" rIns="0" bIns="0" rtlCol="0" anchor="t"/>
          <a:lstStyle/>
          <a:p>
            <a:pPr algn="l">
              <a:lnSpc>
                <a:spcPts val="1418"/>
              </a:lnSpc>
              <a:spcAft>
                <a:spcPts val="600"/>
              </a:spcAft>
              <a:buNone/>
            </a:pPr>
            <a:r>
              <a:rPr lang="en-US" sz="1100" b="1">
                <a:solidFill>
                  <a:srgbClr val="004256"/>
                </a:solidFill>
                <a:latin typeface="Montserrat" pitchFamily="34" charset="0"/>
                <a:ea typeface="Montserrat" pitchFamily="34" charset="-122"/>
                <a:cs typeface="Montserrat" pitchFamily="34" charset="-120"/>
              </a:rPr>
              <a:t>§ 10-16-7:​</a:t>
            </a:r>
            <a:endParaRPr lang="en-US"/>
          </a:p>
        </p:txBody>
      </p:sp>
      <p:sp>
        <p:nvSpPr>
          <p:cNvPr id="7" name="Object 6"/>
          <p:cNvSpPr/>
          <p:nvPr/>
        </p:nvSpPr>
        <p:spPr>
          <a:xfrm>
            <a:off x="761810" y="3411954"/>
            <a:ext cx="11046238" cy="1028443"/>
          </a:xfrm>
          <a:prstGeom prst="rect">
            <a:avLst/>
          </a:prstGeom>
          <a:noFill/>
        </p:spPr>
        <p:txBody>
          <a:bodyPr wrap="square" lIns="0" tIns="0" rIns="0" bIns="0" rtlCol="0" anchor="t"/>
          <a:lstStyle/>
          <a:p>
            <a:pPr algn="l">
              <a:lnSpc>
                <a:spcPts val="1418"/>
              </a:lnSpc>
              <a:spcAft>
                <a:spcPts val="600"/>
              </a:spcAft>
              <a:buNone/>
            </a:pPr>
            <a:r>
              <a:rPr lang="en-US" sz="1100" b="1">
                <a:solidFill>
                  <a:srgbClr val="004256"/>
                </a:solidFill>
                <a:latin typeface="Montserrat" pitchFamily="34" charset="0"/>
                <a:ea typeface="Montserrat" pitchFamily="34" charset="-122"/>
                <a:cs typeface="Montserrat" pitchFamily="34" charset="-120"/>
              </a:rPr>
              <a:t>A)  A state agency shall not enter into a contract with a public officer or employee of the state, with the family of the public officer or</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employee or with a business in which the public officer or employee or the family of the public officer or employee has a substantial interest</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unless the public officer or employee has disclosed through public notice the public officer's or employee's substantial interest and unless</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the contract is awarded pursuant to a competitive process; provided that this section does not apply to a contract of official employment</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with the state. A person negotiating or executing a contract on behalf of a state agency shall exercise due diligence to ensure compliance</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with the provisions of this section.​</a:t>
            </a:r>
            <a:endParaRPr lang="en-US"/>
          </a:p>
        </p:txBody>
      </p:sp>
      <p:sp>
        <p:nvSpPr>
          <p:cNvPr id="8" name="Object 7"/>
          <p:cNvSpPr/>
          <p:nvPr/>
        </p:nvSpPr>
        <p:spPr>
          <a:xfrm>
            <a:off x="761810" y="4697508"/>
            <a:ext cx="11046238" cy="668488"/>
          </a:xfrm>
          <a:prstGeom prst="rect">
            <a:avLst/>
          </a:prstGeom>
          <a:noFill/>
        </p:spPr>
        <p:txBody>
          <a:bodyPr wrap="square" lIns="0" tIns="0" rIns="0" bIns="0" rtlCol="0" anchor="t"/>
          <a:lstStyle/>
          <a:p>
            <a:pPr algn="l">
              <a:lnSpc>
                <a:spcPts val="1418"/>
              </a:lnSpc>
              <a:spcAft>
                <a:spcPts val="600"/>
              </a:spcAft>
              <a:buNone/>
            </a:pPr>
            <a:r>
              <a:rPr lang="en-US" sz="1100" b="1">
                <a:solidFill>
                  <a:srgbClr val="004256"/>
                </a:solidFill>
                <a:latin typeface="Montserrat" pitchFamily="34" charset="0"/>
                <a:ea typeface="Montserrat" pitchFamily="34" charset="-122"/>
                <a:cs typeface="Montserrat" pitchFamily="34" charset="-120"/>
              </a:rPr>
              <a:t>B)  Unless a public officer or employee has disclosed the public officer's or employee's substantial interest through public notice and unless a</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contract is awarded pursuant to a competitive process, a local government agency shall not enter into a contract with a public officer or</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employee of that local government agency, with the family of the public officer or employee or with a business in which the public officer or</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employee or the family of the public officer or employee has a substantial interest.​</a:t>
            </a:r>
            <a:endParaRPr lang="en-US"/>
          </a:p>
        </p:txBody>
      </p:sp>
      <p:sp>
        <p:nvSpPr>
          <p:cNvPr id="9" name="Object 8"/>
          <p:cNvSpPr/>
          <p:nvPr/>
        </p:nvSpPr>
        <p:spPr>
          <a:xfrm>
            <a:off x="761810" y="5623106"/>
            <a:ext cx="11046238" cy="480892"/>
          </a:xfrm>
          <a:prstGeom prst="rect">
            <a:avLst/>
          </a:prstGeom>
          <a:noFill/>
        </p:spPr>
        <p:txBody>
          <a:bodyPr wrap="square" lIns="0" tIns="0" rIns="0" bIns="0" rtlCol="0" anchor="t"/>
          <a:lstStyle/>
          <a:p>
            <a:pPr algn="l">
              <a:lnSpc>
                <a:spcPts val="1418"/>
              </a:lnSpc>
              <a:spcAft>
                <a:spcPts val="600"/>
              </a:spcAft>
              <a:buNone/>
            </a:pPr>
            <a:r>
              <a:rPr lang="en-US" sz="1100" b="1">
                <a:solidFill>
                  <a:srgbClr val="004256"/>
                </a:solidFill>
                <a:latin typeface="Montserrat" pitchFamily="34" charset="0"/>
                <a:ea typeface="Montserrat" pitchFamily="34" charset="-122"/>
                <a:cs typeface="Montserrat" pitchFamily="34" charset="-120"/>
              </a:rPr>
              <a:t>C)  Subsection B of this section does not apply to a contract of official employment with a political subdivision. A person negotiating or</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executing a contract on behalf of a local government agency shall exercise due diligence to ensure compliance with the provisions of this</a:t>
            </a:r>
            <a:br>
              <a:rPr lang="en-US" sz="1100" b="1">
                <a:solidFill>
                  <a:srgbClr val="004256"/>
                </a:solidFill>
                <a:latin typeface="Montserrat" pitchFamily="34" charset="0"/>
                <a:ea typeface="Montserrat" pitchFamily="34" charset="-122"/>
                <a:cs typeface="Montserrat" pitchFamily="34" charset="-120"/>
              </a:rPr>
            </a:br>
            <a:r>
              <a:rPr lang="en-US" sz="1100" b="1">
                <a:solidFill>
                  <a:srgbClr val="004256"/>
                </a:solidFill>
                <a:latin typeface="Montserrat" pitchFamily="34" charset="0"/>
                <a:ea typeface="Montserrat" pitchFamily="34" charset="-122"/>
                <a:cs typeface="Montserrat" pitchFamily="34" charset="-120"/>
              </a:rPr>
              <a:t>section.</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9789E"/>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l="5333" r="9333" b="4000"/>
          <a:stretch/>
        </p:blipFill>
        <p:spPr>
          <a:xfrm>
            <a:off x="0" y="0"/>
            <a:ext cx="6094476" cy="6856286"/>
          </a:xfrm>
          <a:prstGeom prst="rect">
            <a:avLst/>
          </a:prstGeom>
        </p:spPr>
      </p:pic>
      <p:sp>
        <p:nvSpPr>
          <p:cNvPr id="3" name="Object 2"/>
          <p:cNvSpPr/>
          <p:nvPr/>
        </p:nvSpPr>
        <p:spPr>
          <a:xfrm>
            <a:off x="380905" y="0"/>
            <a:ext cx="6094476" cy="6856286"/>
          </a:xfrm>
          <a:prstGeom prst="rect">
            <a:avLst/>
          </a:prstGeom>
          <a:noFill/>
        </p:spPr>
      </p:sp>
      <p:sp>
        <p:nvSpPr>
          <p:cNvPr id="4" name="Object 3"/>
          <p:cNvSpPr/>
          <p:nvPr/>
        </p:nvSpPr>
        <p:spPr>
          <a:xfrm>
            <a:off x="6665833" y="2884973"/>
            <a:ext cx="5332667" cy="148553"/>
          </a:xfrm>
          <a:prstGeom prst="rect">
            <a:avLst/>
          </a:prstGeom>
          <a:noFill/>
        </p:spPr>
        <p:txBody>
          <a:bodyPr wrap="square" lIns="0" tIns="0" rIns="0" bIns="0" rtlCol="0" anchor="t"/>
          <a:lstStyle/>
          <a:p>
            <a:pPr algn="l">
              <a:lnSpc>
                <a:spcPts val="1323"/>
              </a:lnSpc>
              <a:spcAft>
                <a:spcPts val="600"/>
              </a:spcAft>
              <a:buNone/>
            </a:pPr>
            <a:r>
              <a:rPr lang="en-US" sz="1400" b="1" kern="0" spc="86">
                <a:solidFill>
                  <a:srgbClr val="FFFFFF"/>
                </a:solidFill>
                <a:latin typeface="Montserrat" pitchFamily="34" charset="0"/>
                <a:ea typeface="Montserrat" pitchFamily="34" charset="-122"/>
                <a:cs typeface="Montserrat" pitchFamily="34" charset="-120"/>
              </a:rPr>
              <a:t>TYPE TEXT</a:t>
            </a:r>
            <a:endParaRPr lang="en-US"/>
          </a:p>
        </p:txBody>
      </p:sp>
      <p:pic>
        <p:nvPicPr>
          <p:cNvPr id="5" name="Object 4" descr="preencoded.png"/>
          <p:cNvPicPr>
            <a:picLocks noChangeAspect="1"/>
          </p:cNvPicPr>
          <p:nvPr/>
        </p:nvPicPr>
        <p:blipFill>
          <a:blip r:embed="rId4"/>
          <a:stretch>
            <a:fillRect/>
          </a:stretch>
        </p:blipFill>
        <p:spPr>
          <a:xfrm>
            <a:off x="6391983" y="1975517"/>
            <a:ext cx="5585111" cy="1064629"/>
          </a:xfrm>
          <a:prstGeom prst="rect">
            <a:avLst/>
          </a:prstGeom>
        </p:spPr>
      </p:pic>
      <p:sp>
        <p:nvSpPr>
          <p:cNvPr id="6" name="Object 5"/>
          <p:cNvSpPr/>
          <p:nvPr/>
        </p:nvSpPr>
        <p:spPr>
          <a:xfrm>
            <a:off x="6172963" y="2204060"/>
            <a:ext cx="6023179" cy="228543"/>
          </a:xfrm>
          <a:prstGeom prst="rect">
            <a:avLst/>
          </a:prstGeom>
          <a:noFill/>
        </p:spPr>
        <p:txBody>
          <a:bodyPr wrap="square" lIns="0" tIns="0" rIns="0" bIns="0" rtlCol="0" anchor="t"/>
          <a:lstStyle/>
          <a:p>
            <a:pPr algn="ctr">
              <a:lnSpc>
                <a:spcPts val="2205"/>
              </a:lnSpc>
              <a:spcAft>
                <a:spcPts val="600"/>
              </a:spcAft>
              <a:buNone/>
            </a:pPr>
            <a:r>
              <a:rPr lang="en-US" sz="2300" b="1" kern="0" spc="144">
                <a:solidFill>
                  <a:srgbClr val="FFFFFF"/>
                </a:solidFill>
                <a:latin typeface="Montserrat" pitchFamily="34" charset="0"/>
                <a:ea typeface="Montserrat" pitchFamily="34" charset="-122"/>
                <a:cs typeface="Montserrat" pitchFamily="34" charset="-120"/>
              </a:rPr>
              <a:t>7 COMMISSIONERS</a:t>
            </a:r>
            <a:endParaRPr lang="en-US"/>
          </a:p>
        </p:txBody>
      </p:sp>
      <p:sp>
        <p:nvSpPr>
          <p:cNvPr id="7" name="Object 6"/>
          <p:cNvSpPr/>
          <p:nvPr/>
        </p:nvSpPr>
        <p:spPr>
          <a:xfrm>
            <a:off x="6172963" y="2642100"/>
            <a:ext cx="6023179" cy="188548"/>
          </a:xfrm>
          <a:prstGeom prst="rect">
            <a:avLst/>
          </a:prstGeom>
          <a:noFill/>
        </p:spPr>
        <p:txBody>
          <a:bodyPr wrap="square" lIns="0" tIns="0" rIns="0" bIns="0" rtlCol="0" anchor="t"/>
          <a:lstStyle/>
          <a:p>
            <a:pPr algn="ctr">
              <a:lnSpc>
                <a:spcPts val="1764"/>
              </a:lnSpc>
              <a:spcAft>
                <a:spcPts val="600"/>
              </a:spcAft>
              <a:buNone/>
            </a:pPr>
            <a:r>
              <a:rPr lang="en-US" sz="1800" b="1" kern="0" spc="115">
                <a:solidFill>
                  <a:srgbClr val="FFFFFF"/>
                </a:solidFill>
                <a:latin typeface="Montserrat" pitchFamily="34" charset="0"/>
                <a:ea typeface="Montserrat" pitchFamily="34" charset="-122"/>
                <a:cs typeface="Montserrat" pitchFamily="34" charset="-120"/>
              </a:rPr>
              <a:t>5 STAFF MEMBERS</a:t>
            </a:r>
            <a:endParaRPr lang="en-US"/>
          </a:p>
        </p:txBody>
      </p:sp>
      <p:sp>
        <p:nvSpPr>
          <p:cNvPr id="8" name="Object 7"/>
          <p:cNvSpPr/>
          <p:nvPr/>
        </p:nvSpPr>
        <p:spPr>
          <a:xfrm>
            <a:off x="7032720" y="719061"/>
            <a:ext cx="4267965" cy="764476"/>
          </a:xfrm>
          <a:prstGeom prst="rect">
            <a:avLst/>
          </a:prstGeom>
          <a:noFill/>
        </p:spPr>
        <p:txBody>
          <a:bodyPr wrap="square" lIns="0" tIns="0" rIns="0" bIns="0" rtlCol="0" anchor="t"/>
          <a:lstStyle/>
          <a:p>
            <a:pPr algn="ctr">
              <a:lnSpc>
                <a:spcPts val="3381"/>
              </a:lnSpc>
              <a:spcAft>
                <a:spcPts val="600"/>
              </a:spcAft>
              <a:buNone/>
            </a:pPr>
            <a:r>
              <a:rPr lang="en-US" sz="3500" b="1" kern="0" spc="220">
                <a:solidFill>
                  <a:srgbClr val="FFFFFF"/>
                </a:solidFill>
                <a:latin typeface="Montserrat" pitchFamily="34" charset="0"/>
                <a:ea typeface="Montserrat" pitchFamily="34" charset="-122"/>
                <a:cs typeface="Montserrat" pitchFamily="34" charset="-120"/>
              </a:rPr>
              <a:t>STATE ETHICS</a:t>
            </a:r>
            <a:br>
              <a:rPr lang="en-US" sz="3500" b="1" kern="0" spc="220">
                <a:solidFill>
                  <a:srgbClr val="FFFFFF"/>
                </a:solidFill>
                <a:latin typeface="Montserrat" pitchFamily="34" charset="0"/>
                <a:ea typeface="Montserrat" pitchFamily="34" charset="-122"/>
                <a:cs typeface="Montserrat" pitchFamily="34" charset="-120"/>
              </a:rPr>
            </a:br>
            <a:r>
              <a:rPr lang="en-US" sz="3500" b="1" kern="0" spc="220">
                <a:solidFill>
                  <a:srgbClr val="FFFFFF"/>
                </a:solidFill>
                <a:latin typeface="Montserrat" pitchFamily="34" charset="0"/>
                <a:ea typeface="Montserrat" pitchFamily="34" charset="-122"/>
                <a:cs typeface="Montserrat" pitchFamily="34" charset="-120"/>
              </a:rPr>
              <a:t>COMMISSION</a:t>
            </a:r>
            <a:endParaRPr lang="en-US"/>
          </a:p>
        </p:txBody>
      </p:sp>
      <p:sp>
        <p:nvSpPr>
          <p:cNvPr id="9" name="Object 8"/>
          <p:cNvSpPr/>
          <p:nvPr/>
        </p:nvSpPr>
        <p:spPr>
          <a:xfrm>
            <a:off x="6713446" y="4247088"/>
            <a:ext cx="114271" cy="114271"/>
          </a:xfrm>
          <a:prstGeom prst="ellipse">
            <a:avLst/>
          </a:prstGeom>
          <a:solidFill>
            <a:srgbClr val="FFFFFF"/>
          </a:solidFill>
        </p:spPr>
      </p:sp>
      <p:sp>
        <p:nvSpPr>
          <p:cNvPr id="10" name="Object 9"/>
          <p:cNvSpPr/>
          <p:nvPr/>
        </p:nvSpPr>
        <p:spPr>
          <a:xfrm>
            <a:off x="6927254" y="4216462"/>
            <a:ext cx="3922614" cy="141887"/>
          </a:xfrm>
          <a:prstGeom prst="rect">
            <a:avLst/>
          </a:prstGeom>
          <a:noFill/>
        </p:spPr>
        <p:txBody>
          <a:bodyPr wrap="square" lIns="0" tIns="0" rIns="0" bIns="0" rtlCol="0" anchor="t"/>
          <a:lstStyle/>
          <a:p>
            <a:pPr algn="l">
              <a:lnSpc>
                <a:spcPts val="1250"/>
              </a:lnSpc>
              <a:spcAft>
                <a:spcPts val="600"/>
              </a:spcAft>
              <a:buNone/>
            </a:pPr>
            <a:r>
              <a:rPr lang="en-US" sz="1300" b="1" kern="0" spc="86">
                <a:solidFill>
                  <a:srgbClr val="FFFFFF"/>
                </a:solidFill>
                <a:latin typeface="Montserrat" pitchFamily="34" charset="0"/>
                <a:ea typeface="Montserrat" pitchFamily="34" charset="-122"/>
                <a:cs typeface="Montserrat" pitchFamily="34" charset="-120"/>
              </a:rPr>
              <a:t>PROVIDE TRAINING ON ETHICS LAWS</a:t>
            </a:r>
            <a:endParaRPr lang="en-US"/>
          </a:p>
        </p:txBody>
      </p:sp>
      <p:sp>
        <p:nvSpPr>
          <p:cNvPr id="11" name="Object 10"/>
          <p:cNvSpPr/>
          <p:nvPr/>
        </p:nvSpPr>
        <p:spPr>
          <a:xfrm>
            <a:off x="6732491" y="4761309"/>
            <a:ext cx="114271" cy="114271"/>
          </a:xfrm>
          <a:prstGeom prst="ellipse">
            <a:avLst/>
          </a:prstGeom>
          <a:solidFill>
            <a:srgbClr val="FFFFFF"/>
          </a:solidFill>
        </p:spPr>
      </p:sp>
      <p:sp>
        <p:nvSpPr>
          <p:cNvPr id="12" name="Object 11"/>
          <p:cNvSpPr/>
          <p:nvPr/>
        </p:nvSpPr>
        <p:spPr>
          <a:xfrm>
            <a:off x="6939670" y="4728666"/>
            <a:ext cx="5208301" cy="141887"/>
          </a:xfrm>
          <a:prstGeom prst="rect">
            <a:avLst/>
          </a:prstGeom>
          <a:noFill/>
        </p:spPr>
        <p:txBody>
          <a:bodyPr wrap="square" lIns="0" tIns="0" rIns="0" bIns="0" rtlCol="0" anchor="t"/>
          <a:lstStyle/>
          <a:p>
            <a:pPr algn="l">
              <a:lnSpc>
                <a:spcPts val="1250"/>
              </a:lnSpc>
              <a:spcAft>
                <a:spcPts val="600"/>
              </a:spcAft>
              <a:buNone/>
            </a:pPr>
            <a:r>
              <a:rPr lang="en-US" sz="1300" b="1" kern="0" spc="86">
                <a:solidFill>
                  <a:srgbClr val="FFFFFF"/>
                </a:solidFill>
                <a:latin typeface="Montserrat" pitchFamily="34" charset="0"/>
                <a:ea typeface="Montserrat" pitchFamily="34" charset="-122"/>
                <a:cs typeface="Montserrat" pitchFamily="34" charset="-120"/>
              </a:rPr>
              <a:t>PROVIDE ADVICE TO LOCAL OFFICIALS/EMPLOYEES</a:t>
            </a:r>
            <a:endParaRPr lang="en-US"/>
          </a:p>
        </p:txBody>
      </p:sp>
      <p:sp>
        <p:nvSpPr>
          <p:cNvPr id="13" name="Object 12"/>
          <p:cNvSpPr/>
          <p:nvPr/>
        </p:nvSpPr>
        <p:spPr>
          <a:xfrm>
            <a:off x="6751537" y="5256486"/>
            <a:ext cx="114271" cy="114271"/>
          </a:xfrm>
          <a:prstGeom prst="ellipse">
            <a:avLst/>
          </a:prstGeom>
          <a:solidFill>
            <a:srgbClr val="FFFFFF"/>
          </a:solidFill>
        </p:spPr>
      </p:sp>
      <p:sp>
        <p:nvSpPr>
          <p:cNvPr id="14" name="Object 13"/>
          <p:cNvSpPr/>
          <p:nvPr/>
        </p:nvSpPr>
        <p:spPr>
          <a:xfrm>
            <a:off x="6961011" y="5226513"/>
            <a:ext cx="4300776" cy="141887"/>
          </a:xfrm>
          <a:prstGeom prst="rect">
            <a:avLst/>
          </a:prstGeom>
          <a:noFill/>
        </p:spPr>
        <p:txBody>
          <a:bodyPr wrap="square" lIns="0" tIns="0" rIns="0" bIns="0" rtlCol="0" anchor="t"/>
          <a:lstStyle/>
          <a:p>
            <a:pPr algn="l">
              <a:lnSpc>
                <a:spcPts val="1250"/>
              </a:lnSpc>
              <a:spcAft>
                <a:spcPts val="600"/>
              </a:spcAft>
              <a:buNone/>
            </a:pPr>
            <a:r>
              <a:rPr lang="en-US" sz="1300" b="1" kern="0" spc="86">
                <a:solidFill>
                  <a:srgbClr val="FFFFFF"/>
                </a:solidFill>
                <a:latin typeface="Montserrat" pitchFamily="34" charset="0"/>
                <a:ea typeface="Montserrat" pitchFamily="34" charset="-122"/>
                <a:cs typeface="Montserrat" pitchFamily="34" charset="-120"/>
              </a:rPr>
              <a:t>ENFORCE GOVERNMENTAL CONDUCT ACT</a:t>
            </a:r>
            <a:endParaRPr lang="en-US"/>
          </a:p>
        </p:txBody>
      </p:sp>
      <p:sp>
        <p:nvSpPr>
          <p:cNvPr id="15" name="Object 14"/>
          <p:cNvSpPr/>
          <p:nvPr/>
        </p:nvSpPr>
        <p:spPr>
          <a:xfrm>
            <a:off x="6476535" y="3518891"/>
            <a:ext cx="5547048" cy="412520"/>
          </a:xfrm>
          <a:prstGeom prst="rect">
            <a:avLst/>
          </a:prstGeom>
          <a:noFill/>
        </p:spPr>
        <p:txBody>
          <a:bodyPr wrap="square" lIns="0" tIns="0" rIns="0" bIns="0" rtlCol="0" anchor="t"/>
          <a:lstStyle/>
          <a:p>
            <a:pPr algn="l">
              <a:lnSpc>
                <a:spcPts val="1764"/>
              </a:lnSpc>
              <a:spcAft>
                <a:spcPts val="600"/>
              </a:spcAft>
              <a:buNone/>
            </a:pPr>
            <a:r>
              <a:rPr lang="en-US" sz="1800" b="1" kern="0" spc="115">
                <a:solidFill>
                  <a:srgbClr val="FFFFFF"/>
                </a:solidFill>
                <a:latin typeface="Montserrat" pitchFamily="34" charset="0"/>
                <a:ea typeface="Montserrat" pitchFamily="34" charset="-122"/>
                <a:cs typeface="Montserrat" pitchFamily="34" charset="-120"/>
              </a:rPr>
              <a:t>POWERS AND RESPONSIBILITIES</a:t>
            </a:r>
            <a:br>
              <a:rPr lang="en-US" sz="1800" b="1" kern="0" spc="115">
                <a:solidFill>
                  <a:srgbClr val="FFFFFF"/>
                </a:solidFill>
                <a:latin typeface="Montserrat" pitchFamily="34" charset="0"/>
                <a:ea typeface="Montserrat" pitchFamily="34" charset="-122"/>
                <a:cs typeface="Montserrat" pitchFamily="34" charset="-120"/>
              </a:rPr>
            </a:br>
            <a:r>
              <a:rPr lang="en-US" sz="1800" b="1" kern="0" spc="115">
                <a:solidFill>
                  <a:srgbClr val="FFFFFF"/>
                </a:solidFill>
                <a:latin typeface="Montserrat" pitchFamily="34" charset="0"/>
                <a:ea typeface="Montserrat" pitchFamily="34" charset="-122"/>
                <a:cs typeface="Montserrat" pitchFamily="34" charset="-120"/>
              </a:rPr>
              <a:t>SPECIFIC TO COUNTY GOVERNMENT:</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481719"/>
            <a:ext cx="952262" cy="47613"/>
          </a:xfrm>
          <a:prstGeom prst="rect">
            <a:avLst/>
          </a:prstGeom>
          <a:solidFill>
            <a:srgbClr val="64C3FF"/>
          </a:solidFill>
        </p:spPr>
      </p:sp>
      <p:sp>
        <p:nvSpPr>
          <p:cNvPr id="3" name="Object 2"/>
          <p:cNvSpPr/>
          <p:nvPr/>
        </p:nvSpPr>
        <p:spPr>
          <a:xfrm>
            <a:off x="95226" y="447563"/>
            <a:ext cx="11998500" cy="748478"/>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INVOLVEMENT IN EVALUATION</a:t>
            </a:r>
            <a:br>
              <a:rPr lang="en-US" sz="3400" b="1" kern="0" spc="220">
                <a:solidFill>
                  <a:srgbClr val="004256"/>
                </a:solidFill>
                <a:latin typeface="Montserrat" pitchFamily="34" charset="0"/>
                <a:ea typeface="Montserrat" pitchFamily="34" charset="-122"/>
                <a:cs typeface="Montserrat" pitchFamily="34" charset="-120"/>
              </a:rPr>
            </a:br>
            <a:r>
              <a:rPr lang="en-US" sz="3400" b="1" kern="0" spc="220">
                <a:solidFill>
                  <a:srgbClr val="004256"/>
                </a:solidFill>
                <a:latin typeface="Montserrat" pitchFamily="34" charset="0"/>
                <a:ea typeface="Montserrat" pitchFamily="34" charset="-122"/>
                <a:cs typeface="Montserrat" pitchFamily="34" charset="-120"/>
              </a:rPr>
              <a:t>OF BIDS OR PROPOSALS​</a:t>
            </a:r>
            <a:endParaRPr lang="en-US"/>
          </a:p>
        </p:txBody>
      </p:sp>
      <p:sp>
        <p:nvSpPr>
          <p:cNvPr id="4" name="Object 3"/>
          <p:cNvSpPr/>
          <p:nvPr/>
        </p:nvSpPr>
        <p:spPr>
          <a:xfrm>
            <a:off x="761810" y="2313996"/>
            <a:ext cx="11046238" cy="641825"/>
          </a:xfrm>
          <a:prstGeom prst="rect">
            <a:avLst/>
          </a:prstGeom>
          <a:noFill/>
        </p:spPr>
        <p:txBody>
          <a:bodyPr wrap="square" lIns="0" tIns="0" rIns="0" bIns="0" rtlCol="0" anchor="t"/>
          <a:lstStyle/>
          <a:p>
            <a:pPr algn="l">
              <a:lnSpc>
                <a:spcPts val="1890"/>
              </a:lnSpc>
              <a:spcAft>
                <a:spcPts val="600"/>
              </a:spcAft>
              <a:buNone/>
            </a:pPr>
            <a:r>
              <a:rPr lang="en-US" sz="1500" b="1">
                <a:solidFill>
                  <a:srgbClr val="004256"/>
                </a:solidFill>
                <a:latin typeface="Montserrat" pitchFamily="34" charset="0"/>
                <a:ea typeface="Montserrat" pitchFamily="34" charset="-122"/>
                <a:cs typeface="Montserrat" pitchFamily="34" charset="-120"/>
              </a:rPr>
              <a:t>§ 13-1-193: </a:t>
            </a:r>
            <a:r>
              <a:rPr lang="en-US" sz="1500">
                <a:solidFill>
                  <a:srgbClr val="004256"/>
                </a:solidFill>
                <a:latin typeface="Montserrat" pitchFamily="34" charset="0"/>
                <a:ea typeface="Montserrat" pitchFamily="34" charset="-122"/>
                <a:cs typeface="Montserrat" pitchFamily="34" charset="-120"/>
              </a:rPr>
              <a:t>It is unlawful for any state agency or local public body employee who is participating directly or</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indirectly in the procurement process to become or to be, while such an employee, the employee of any</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person or business contracting with the governmental body by whom the employee is employed.​​</a:t>
            </a:r>
            <a:endParaRPr lang="en-US"/>
          </a:p>
        </p:txBody>
      </p:sp>
      <p:sp>
        <p:nvSpPr>
          <p:cNvPr id="5" name="Object 4"/>
          <p:cNvSpPr/>
          <p:nvPr/>
        </p:nvSpPr>
        <p:spPr>
          <a:xfrm>
            <a:off x="761810" y="3212932"/>
            <a:ext cx="11046238" cy="881794"/>
          </a:xfrm>
          <a:prstGeom prst="rect">
            <a:avLst/>
          </a:prstGeom>
          <a:noFill/>
        </p:spPr>
        <p:txBody>
          <a:bodyPr wrap="square" lIns="0" tIns="0" rIns="0" bIns="0" rtlCol="0" anchor="t"/>
          <a:lstStyle/>
          <a:p>
            <a:pPr algn="l">
              <a:lnSpc>
                <a:spcPts val="1890"/>
              </a:lnSpc>
              <a:spcAft>
                <a:spcPts val="600"/>
              </a:spcAft>
              <a:buNone/>
            </a:pPr>
            <a:r>
              <a:rPr lang="en-US" sz="1500" b="1">
                <a:solidFill>
                  <a:srgbClr val="004256"/>
                </a:solidFill>
                <a:latin typeface="Montserrat" pitchFamily="34" charset="0"/>
                <a:ea typeface="Montserrat" pitchFamily="34" charset="-122"/>
                <a:cs typeface="Montserrat" pitchFamily="34" charset="-120"/>
              </a:rPr>
              <a:t>§ 10-16-4.3:</a:t>
            </a:r>
            <a:r>
              <a:rPr lang="en-US" sz="1500">
                <a:solidFill>
                  <a:srgbClr val="004256"/>
                </a:solidFill>
                <a:latin typeface="Montserrat" pitchFamily="34" charset="0"/>
                <a:ea typeface="Montserrat" pitchFamily="34" charset="-122"/>
                <a:cs typeface="Montserrat" pitchFamily="34" charset="-120"/>
              </a:rPr>
              <a:t> It is unlawful for a state agency employee or local government agency employee who is</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participating directly or indirectly in the contracting process to become or to be, while such an employee, the</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employee of any person or business contracting with the governmental body by whom the employee is</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employed.​​</a:t>
            </a:r>
            <a:endParaRPr lang="en-US"/>
          </a:p>
        </p:txBody>
      </p:sp>
      <p:sp>
        <p:nvSpPr>
          <p:cNvPr id="6" name="Object 5"/>
          <p:cNvSpPr/>
          <p:nvPr/>
        </p:nvSpPr>
        <p:spPr>
          <a:xfrm>
            <a:off x="761810" y="4351837"/>
            <a:ext cx="11046238" cy="881794"/>
          </a:xfrm>
          <a:prstGeom prst="rect">
            <a:avLst/>
          </a:prstGeom>
          <a:noFill/>
        </p:spPr>
        <p:txBody>
          <a:bodyPr wrap="square" lIns="0" tIns="0" rIns="0" bIns="0" rtlCol="0" anchor="t"/>
          <a:lstStyle/>
          <a:p>
            <a:pPr algn="l">
              <a:lnSpc>
                <a:spcPts val="1890"/>
              </a:lnSpc>
              <a:spcAft>
                <a:spcPts val="600"/>
              </a:spcAft>
              <a:buNone/>
            </a:pPr>
            <a:r>
              <a:rPr lang="en-US" sz="1500" b="1">
                <a:solidFill>
                  <a:srgbClr val="004256"/>
                </a:solidFill>
                <a:latin typeface="Montserrat" pitchFamily="34" charset="0"/>
                <a:ea typeface="Montserrat" pitchFamily="34" charset="-122"/>
                <a:cs typeface="Montserrat" pitchFamily="34" charset="-120"/>
              </a:rPr>
              <a:t>§ 10-16-13:</a:t>
            </a:r>
            <a:r>
              <a:rPr lang="en-US" sz="1500">
                <a:solidFill>
                  <a:srgbClr val="004256"/>
                </a:solidFill>
                <a:latin typeface="Montserrat" pitchFamily="34" charset="0"/>
                <a:ea typeface="Montserrat" pitchFamily="34" charset="-122"/>
                <a:cs typeface="Montserrat" pitchFamily="34" charset="-120"/>
              </a:rPr>
              <a:t> No state agency or local government agency shall accept a bid or proposal from a person who</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directly participated in the preparation of specifications, qualifications or evaluation criteria on which the</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specific competitive bid or proposal was based. A person accepting a bid or proposal on behalf of a state</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agency or local government agency shall exercise due diligence to ensure compliance with this section.</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CONFIDENTIAL INFORMATION​</a:t>
            </a:r>
            <a:endParaRPr lang="en-US"/>
          </a:p>
        </p:txBody>
      </p:sp>
      <p:sp>
        <p:nvSpPr>
          <p:cNvPr id="4" name="Object 3"/>
          <p:cNvSpPr/>
          <p:nvPr/>
        </p:nvSpPr>
        <p:spPr>
          <a:xfrm>
            <a:off x="761810" y="1895001"/>
            <a:ext cx="11046238" cy="1351069"/>
          </a:xfrm>
          <a:prstGeom prst="rect">
            <a:avLst/>
          </a:prstGeom>
          <a:noFill/>
        </p:spPr>
        <p:txBody>
          <a:bodyPr wrap="square" lIns="0" tIns="0" rIns="0" bIns="0" rtlCol="0" anchor="t"/>
          <a:lstStyle/>
          <a:p>
            <a:pPr algn="l">
              <a:lnSpc>
                <a:spcPts val="2930"/>
              </a:lnSpc>
              <a:spcAft>
                <a:spcPts val="600"/>
              </a:spcAft>
              <a:buNone/>
            </a:pPr>
            <a:r>
              <a:rPr lang="en-US" sz="2300" b="1">
                <a:solidFill>
                  <a:srgbClr val="004256"/>
                </a:solidFill>
                <a:latin typeface="Montserrat" pitchFamily="34" charset="0"/>
                <a:ea typeface="Montserrat" pitchFamily="34" charset="-122"/>
                <a:cs typeface="Montserrat" pitchFamily="34" charset="-120"/>
              </a:rPr>
              <a:t>§ 13-1-195:</a:t>
            </a:r>
            <a:r>
              <a:rPr lang="en-US" sz="2300">
                <a:solidFill>
                  <a:srgbClr val="004256"/>
                </a:solidFill>
                <a:latin typeface="Montserrat" pitchFamily="34" charset="0"/>
                <a:ea typeface="Montserrat" pitchFamily="34" charset="-122"/>
                <a:cs typeface="Montserrat" pitchFamily="34" charset="-120"/>
              </a:rPr>
              <a:t> It is unlawful for any state agency or local public body</a:t>
            </a:r>
            <a:br>
              <a:rPr lang="en-US" sz="2300">
                <a:solidFill>
                  <a:srgbClr val="004256"/>
                </a:solidFill>
                <a:latin typeface="Montserrat" pitchFamily="34" charset="0"/>
                <a:ea typeface="Montserrat" pitchFamily="34" charset="-122"/>
                <a:cs typeface="Montserrat" pitchFamily="34" charset="-120"/>
              </a:rPr>
            </a:br>
            <a:r>
              <a:rPr lang="en-US" sz="2300">
                <a:solidFill>
                  <a:srgbClr val="004256"/>
                </a:solidFill>
                <a:latin typeface="Montserrat" pitchFamily="34" charset="0"/>
                <a:ea typeface="Montserrat" pitchFamily="34" charset="-122"/>
                <a:cs typeface="Montserrat" pitchFamily="34" charset="-120"/>
              </a:rPr>
              <a:t>employee or former employee knowingly to use confidential</a:t>
            </a:r>
            <a:br>
              <a:rPr lang="en-US" sz="2300">
                <a:solidFill>
                  <a:srgbClr val="004256"/>
                </a:solidFill>
                <a:latin typeface="Montserrat" pitchFamily="34" charset="0"/>
                <a:ea typeface="Montserrat" pitchFamily="34" charset="-122"/>
                <a:cs typeface="Montserrat" pitchFamily="34" charset="-120"/>
              </a:rPr>
            </a:br>
            <a:r>
              <a:rPr lang="en-US" sz="2300">
                <a:solidFill>
                  <a:srgbClr val="004256"/>
                </a:solidFill>
                <a:latin typeface="Montserrat" pitchFamily="34" charset="0"/>
                <a:ea typeface="Montserrat" pitchFamily="34" charset="-122"/>
                <a:cs typeface="Montserrat" pitchFamily="34" charset="-120"/>
              </a:rPr>
              <a:t>information for actual or anticipated personal gain or for the actual or</a:t>
            </a:r>
            <a:br>
              <a:rPr lang="en-US" sz="2300">
                <a:solidFill>
                  <a:srgbClr val="004256"/>
                </a:solidFill>
                <a:latin typeface="Montserrat" pitchFamily="34" charset="0"/>
                <a:ea typeface="Montserrat" pitchFamily="34" charset="-122"/>
                <a:cs typeface="Montserrat" pitchFamily="34" charset="-120"/>
              </a:rPr>
            </a:br>
            <a:r>
              <a:rPr lang="en-US" sz="2300">
                <a:solidFill>
                  <a:srgbClr val="004256"/>
                </a:solidFill>
                <a:latin typeface="Montserrat" pitchFamily="34" charset="0"/>
                <a:ea typeface="Montserrat" pitchFamily="34" charset="-122"/>
                <a:cs typeface="Montserrat" pitchFamily="34" charset="-120"/>
              </a:rPr>
              <a:t>anticipated personal gain of any other person.​​</a:t>
            </a:r>
            <a:endParaRPr lang="en-US"/>
          </a:p>
        </p:txBody>
      </p:sp>
      <p:sp>
        <p:nvSpPr>
          <p:cNvPr id="5" name="Object 4"/>
          <p:cNvSpPr/>
          <p:nvPr/>
        </p:nvSpPr>
        <p:spPr>
          <a:xfrm>
            <a:off x="761810" y="3503181"/>
            <a:ext cx="11046238" cy="1723023"/>
          </a:xfrm>
          <a:prstGeom prst="rect">
            <a:avLst/>
          </a:prstGeom>
          <a:noFill/>
        </p:spPr>
        <p:txBody>
          <a:bodyPr wrap="square" lIns="0" tIns="0" rIns="0" bIns="0" rtlCol="0" anchor="t"/>
          <a:lstStyle/>
          <a:p>
            <a:pPr algn="l">
              <a:lnSpc>
                <a:spcPts val="2930"/>
              </a:lnSpc>
              <a:spcAft>
                <a:spcPts val="600"/>
              </a:spcAft>
              <a:buNone/>
            </a:pPr>
            <a:r>
              <a:rPr lang="en-US" sz="2300" b="1">
                <a:solidFill>
                  <a:srgbClr val="004256"/>
                </a:solidFill>
                <a:latin typeface="Montserrat" pitchFamily="34" charset="0"/>
                <a:ea typeface="Montserrat" pitchFamily="34" charset="-122"/>
                <a:cs typeface="Montserrat" pitchFamily="34" charset="-120"/>
              </a:rPr>
              <a:t>§ 10-16-6: </a:t>
            </a:r>
            <a:r>
              <a:rPr lang="en-US" sz="2300">
                <a:solidFill>
                  <a:srgbClr val="004256"/>
                </a:solidFill>
                <a:latin typeface="Montserrat" pitchFamily="34" charset="0"/>
                <a:ea typeface="Montserrat" pitchFamily="34" charset="-122"/>
                <a:cs typeface="Montserrat" pitchFamily="34" charset="-120"/>
              </a:rPr>
              <a:t>No legislator or public officer or employee shall use or</a:t>
            </a:r>
            <a:br>
              <a:rPr lang="en-US" sz="2300">
                <a:solidFill>
                  <a:srgbClr val="004256"/>
                </a:solidFill>
                <a:latin typeface="Montserrat" pitchFamily="34" charset="0"/>
                <a:ea typeface="Montserrat" pitchFamily="34" charset="-122"/>
                <a:cs typeface="Montserrat" pitchFamily="34" charset="-120"/>
              </a:rPr>
            </a:br>
            <a:r>
              <a:rPr lang="en-US" sz="2300">
                <a:solidFill>
                  <a:srgbClr val="004256"/>
                </a:solidFill>
                <a:latin typeface="Montserrat" pitchFamily="34" charset="0"/>
                <a:ea typeface="Montserrat" pitchFamily="34" charset="-122"/>
                <a:cs typeface="Montserrat" pitchFamily="34" charset="-120"/>
              </a:rPr>
              <a:t>disclose confidential information acquired by virtue of the legislator's or</a:t>
            </a:r>
            <a:br>
              <a:rPr lang="en-US" sz="2300">
                <a:solidFill>
                  <a:srgbClr val="004256"/>
                </a:solidFill>
                <a:latin typeface="Montserrat" pitchFamily="34" charset="0"/>
                <a:ea typeface="Montserrat" pitchFamily="34" charset="-122"/>
                <a:cs typeface="Montserrat" pitchFamily="34" charset="-120"/>
              </a:rPr>
            </a:br>
            <a:r>
              <a:rPr lang="en-US" sz="2300">
                <a:solidFill>
                  <a:srgbClr val="004256"/>
                </a:solidFill>
                <a:latin typeface="Montserrat" pitchFamily="34" charset="0"/>
                <a:ea typeface="Montserrat" pitchFamily="34" charset="-122"/>
                <a:cs typeface="Montserrat" pitchFamily="34" charset="-120"/>
              </a:rPr>
              <a:t>public officer's or employee's position with a state agency or local</a:t>
            </a:r>
            <a:br>
              <a:rPr lang="en-US" sz="2300">
                <a:solidFill>
                  <a:srgbClr val="004256"/>
                </a:solidFill>
                <a:latin typeface="Montserrat" pitchFamily="34" charset="0"/>
                <a:ea typeface="Montserrat" pitchFamily="34" charset="-122"/>
                <a:cs typeface="Montserrat" pitchFamily="34" charset="-120"/>
              </a:rPr>
            </a:br>
            <a:r>
              <a:rPr lang="en-US" sz="2300">
                <a:solidFill>
                  <a:srgbClr val="004256"/>
                </a:solidFill>
                <a:latin typeface="Montserrat" pitchFamily="34" charset="0"/>
                <a:ea typeface="Montserrat" pitchFamily="34" charset="-122"/>
                <a:cs typeface="Montserrat" pitchFamily="34" charset="-120"/>
              </a:rPr>
              <a:t>government agency for the legislator's, public officer's or employee's or</a:t>
            </a:r>
            <a:br>
              <a:rPr lang="en-US" sz="2300">
                <a:solidFill>
                  <a:srgbClr val="004256"/>
                </a:solidFill>
                <a:latin typeface="Montserrat" pitchFamily="34" charset="0"/>
                <a:ea typeface="Montserrat" pitchFamily="34" charset="-122"/>
                <a:cs typeface="Montserrat" pitchFamily="34" charset="-120"/>
              </a:rPr>
            </a:br>
            <a:r>
              <a:rPr lang="en-US" sz="2300">
                <a:solidFill>
                  <a:srgbClr val="004256"/>
                </a:solidFill>
                <a:latin typeface="Montserrat" pitchFamily="34" charset="0"/>
                <a:ea typeface="Montserrat" pitchFamily="34" charset="-122"/>
                <a:cs typeface="Montserrat" pitchFamily="34" charset="-120"/>
              </a:rPr>
              <a:t>another's private gain.</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7237190" y="2053077"/>
            <a:ext cx="4485153" cy="4336601"/>
          </a:xfrm>
          <a:prstGeom prst="rect">
            <a:avLst/>
          </a:prstGeom>
          <a:solidFill>
            <a:srgbClr val="09789E"/>
          </a:solidFill>
        </p:spPr>
      </p:sp>
      <p:sp>
        <p:nvSpPr>
          <p:cNvPr id="3" name="Object 2"/>
          <p:cNvSpPr/>
          <p:nvPr/>
        </p:nvSpPr>
        <p:spPr>
          <a:xfrm>
            <a:off x="7188625" y="3326251"/>
            <a:ext cx="4582284" cy="1761684"/>
          </a:xfrm>
          <a:prstGeom prst="rect">
            <a:avLst/>
          </a:prstGeom>
          <a:noFill/>
        </p:spPr>
        <p:txBody>
          <a:bodyPr wrap="square" lIns="0" tIns="0" rIns="0" bIns="0" rtlCol="0" anchor="t"/>
          <a:lstStyle/>
          <a:p>
            <a:pPr algn="ctr">
              <a:lnSpc>
                <a:spcPts val="3675"/>
              </a:lnSpc>
              <a:spcAft>
                <a:spcPts val="600"/>
              </a:spcAft>
              <a:buNone/>
            </a:pPr>
            <a:r>
              <a:rPr lang="en-US" sz="3800" b="1" kern="0" spc="240">
                <a:solidFill>
                  <a:srgbClr val="FFFFFF"/>
                </a:solidFill>
                <a:latin typeface="Montserrat" pitchFamily="34" charset="0"/>
                <a:ea typeface="Montserrat" pitchFamily="34" charset="-122"/>
                <a:cs typeface="Montserrat" pitchFamily="34" charset="-120"/>
              </a:rPr>
              <a:t>WHAT'S THE</a:t>
            </a:r>
            <a:br>
              <a:rPr lang="en-US" sz="3800" b="1" kern="0" spc="240">
                <a:solidFill>
                  <a:srgbClr val="FFFFFF"/>
                </a:solidFill>
                <a:latin typeface="Montserrat" pitchFamily="34" charset="0"/>
                <a:ea typeface="Montserrat" pitchFamily="34" charset="-122"/>
                <a:cs typeface="Montserrat" pitchFamily="34" charset="-120"/>
              </a:rPr>
            </a:br>
            <a:r>
              <a:rPr lang="en-US" sz="3800" b="1" kern="0" spc="240">
                <a:solidFill>
                  <a:srgbClr val="FFFFFF"/>
                </a:solidFill>
                <a:latin typeface="Montserrat" pitchFamily="34" charset="0"/>
                <a:ea typeface="Montserrat" pitchFamily="34" charset="-122"/>
                <a:cs typeface="Montserrat" pitchFamily="34" charset="-120"/>
              </a:rPr>
              <a:t>WORST THAT</a:t>
            </a:r>
            <a:br>
              <a:rPr lang="en-US" sz="3800" b="1" kern="0" spc="240">
                <a:solidFill>
                  <a:srgbClr val="FFFFFF"/>
                </a:solidFill>
                <a:latin typeface="Montserrat" pitchFamily="34" charset="0"/>
                <a:ea typeface="Montserrat" pitchFamily="34" charset="-122"/>
                <a:cs typeface="Montserrat" pitchFamily="34" charset="-120"/>
              </a:rPr>
            </a:br>
            <a:r>
              <a:rPr lang="en-US" sz="3800" b="1" kern="0" spc="240">
                <a:solidFill>
                  <a:srgbClr val="FFFFFF"/>
                </a:solidFill>
                <a:latin typeface="Montserrat" pitchFamily="34" charset="0"/>
                <a:ea typeface="Montserrat" pitchFamily="34" charset="-122"/>
                <a:cs typeface="Montserrat" pitchFamily="34" charset="-120"/>
              </a:rPr>
              <a:t>COULD</a:t>
            </a:r>
            <a:br>
              <a:rPr lang="en-US" sz="3800" b="1" kern="0" spc="240">
                <a:solidFill>
                  <a:srgbClr val="FFFFFF"/>
                </a:solidFill>
                <a:latin typeface="Montserrat" pitchFamily="34" charset="0"/>
                <a:ea typeface="Montserrat" pitchFamily="34" charset="-122"/>
                <a:cs typeface="Montserrat" pitchFamily="34" charset="-120"/>
              </a:rPr>
            </a:br>
            <a:r>
              <a:rPr lang="en-US" sz="3800" b="1" kern="0" spc="240">
                <a:solidFill>
                  <a:srgbClr val="FFFFFF"/>
                </a:solidFill>
                <a:latin typeface="Montserrat" pitchFamily="34" charset="0"/>
                <a:ea typeface="Montserrat" pitchFamily="34" charset="-122"/>
                <a:cs typeface="Montserrat" pitchFamily="34" charset="-120"/>
              </a:rPr>
              <a:t>HAPPEN?</a:t>
            </a:r>
            <a:endParaRPr lang="en-US"/>
          </a:p>
        </p:txBody>
      </p:sp>
      <p:sp>
        <p:nvSpPr>
          <p:cNvPr id="4" name="Object 3"/>
          <p:cNvSpPr/>
          <p:nvPr/>
        </p:nvSpPr>
        <p:spPr>
          <a:xfrm>
            <a:off x="5618345" y="1481719"/>
            <a:ext cx="952262" cy="47613"/>
          </a:xfrm>
          <a:prstGeom prst="rect">
            <a:avLst/>
          </a:prstGeom>
          <a:solidFill>
            <a:srgbClr val="64C3FF"/>
          </a:solidFill>
        </p:spPr>
      </p:sp>
      <p:sp>
        <p:nvSpPr>
          <p:cNvPr id="5" name="Object 4"/>
          <p:cNvSpPr/>
          <p:nvPr/>
        </p:nvSpPr>
        <p:spPr>
          <a:xfrm>
            <a:off x="95226" y="447563"/>
            <a:ext cx="11998500" cy="748478"/>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CASE STUDY – OUT-OF-TOWNERS</a:t>
            </a:r>
            <a:br>
              <a:rPr lang="en-US" sz="3400" b="1" kern="0" spc="220">
                <a:solidFill>
                  <a:srgbClr val="004256"/>
                </a:solidFill>
                <a:latin typeface="Montserrat" pitchFamily="34" charset="0"/>
                <a:ea typeface="Montserrat" pitchFamily="34" charset="-122"/>
                <a:cs typeface="Montserrat" pitchFamily="34" charset="-120"/>
              </a:rPr>
            </a:br>
            <a:r>
              <a:rPr lang="en-US" sz="3400" b="1" kern="0" spc="220">
                <a:solidFill>
                  <a:srgbClr val="004256"/>
                </a:solidFill>
                <a:latin typeface="Montserrat" pitchFamily="34" charset="0"/>
                <a:ea typeface="Montserrat" pitchFamily="34" charset="-122"/>
                <a:cs typeface="Montserrat" pitchFamily="34" charset="-120"/>
              </a:rPr>
              <a:t>NEED NOT APPLY​</a:t>
            </a:r>
            <a:endParaRPr lang="en-US"/>
          </a:p>
        </p:txBody>
      </p:sp>
      <p:sp>
        <p:nvSpPr>
          <p:cNvPr id="6" name="Object 5"/>
          <p:cNvSpPr/>
          <p:nvPr/>
        </p:nvSpPr>
        <p:spPr>
          <a:xfrm>
            <a:off x="476131" y="2788680"/>
            <a:ext cx="133317" cy="133317"/>
          </a:xfrm>
          <a:prstGeom prst="ellipse">
            <a:avLst/>
          </a:prstGeom>
          <a:solidFill>
            <a:srgbClr val="64C3FF"/>
          </a:solidFill>
        </p:spPr>
      </p:sp>
      <p:sp>
        <p:nvSpPr>
          <p:cNvPr id="7" name="Object 6"/>
          <p:cNvSpPr/>
          <p:nvPr/>
        </p:nvSpPr>
        <p:spPr>
          <a:xfrm>
            <a:off x="752287" y="2731732"/>
            <a:ext cx="6484903" cy="2830595"/>
          </a:xfrm>
          <a:prstGeom prst="rect">
            <a:avLst/>
          </a:prstGeom>
          <a:noFill/>
        </p:spPr>
        <p:txBody>
          <a:bodyPr wrap="square" lIns="0" tIns="0" rIns="0" bIns="0" rtlCol="0" anchor="t"/>
          <a:lstStyle/>
          <a:p>
            <a:pPr algn="l">
              <a:lnSpc>
                <a:spcPts val="1884"/>
              </a:lnSpc>
              <a:spcAft>
                <a:spcPts val="600"/>
              </a:spcAft>
              <a:buNone/>
            </a:pPr>
            <a:r>
              <a:rPr lang="en-US" sz="1800">
                <a:solidFill>
                  <a:srgbClr val="004256"/>
                </a:solidFill>
                <a:latin typeface="Source Sans Pro SemiBold" pitchFamily="34" charset="0"/>
                <a:ea typeface="Source Sans Pro SemiBold" pitchFamily="34" charset="-122"/>
                <a:cs typeface="Source Sans Pro SemiBold" pitchFamily="34" charset="-120"/>
              </a:rPr>
              <a:t>Bootheel county issues a request for proposals for</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landscaping services at the county government</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headquarters.  Several sealed proposals are received from</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companies based in Tucson.  No Bootheel county companies</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apply.  Cody Commissioner knows several top-quality</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landscaping companies based in Bootheel, and would hate to</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see the landscaping contract go to an Arizona company. </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Especially since the Arizona companies are asking top dollar!  </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Cody decides to tell his buddies in the landscaping business</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about the Arizona firms’ proposals.  He figures that the worst</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that can happen is that the county gets a better deal from a</a:t>
            </a:r>
            <a:br>
              <a:rPr lang="en-US" sz="1800">
                <a:solidFill>
                  <a:srgbClr val="004256"/>
                </a:solidFill>
                <a:latin typeface="Source Sans Pro SemiBold" pitchFamily="34" charset="0"/>
                <a:ea typeface="Source Sans Pro SemiBold" pitchFamily="34" charset="-122"/>
                <a:cs typeface="Source Sans Pro SemiBold" pitchFamily="34" charset="-120"/>
              </a:rPr>
            </a:br>
            <a:r>
              <a:rPr lang="en-US" sz="1800">
                <a:solidFill>
                  <a:srgbClr val="004256"/>
                </a:solidFill>
                <a:latin typeface="Source Sans Pro SemiBold" pitchFamily="34" charset="0"/>
                <a:ea typeface="Source Sans Pro SemiBold" pitchFamily="34" charset="-122"/>
                <a:cs typeface="Source Sans Pro SemiBold" pitchFamily="34" charset="-120"/>
              </a:rPr>
              <a:t>local company.</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481719"/>
            <a:ext cx="952262" cy="47613"/>
          </a:xfrm>
          <a:prstGeom prst="rect">
            <a:avLst/>
          </a:prstGeom>
          <a:solidFill>
            <a:srgbClr val="64C3FF"/>
          </a:solidFill>
        </p:spPr>
      </p:sp>
      <p:sp>
        <p:nvSpPr>
          <p:cNvPr id="3" name="Object 2"/>
          <p:cNvSpPr/>
          <p:nvPr/>
        </p:nvSpPr>
        <p:spPr>
          <a:xfrm>
            <a:off x="95226" y="447563"/>
            <a:ext cx="11998500" cy="748478"/>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CONTRACTS WITH FORMER</a:t>
            </a:r>
            <a:br>
              <a:rPr lang="en-US" sz="3400" b="1" kern="0" spc="220">
                <a:solidFill>
                  <a:srgbClr val="004256"/>
                </a:solidFill>
                <a:latin typeface="Montserrat" pitchFamily="34" charset="0"/>
                <a:ea typeface="Montserrat" pitchFamily="34" charset="-122"/>
                <a:cs typeface="Montserrat" pitchFamily="34" charset="-120"/>
              </a:rPr>
            </a:br>
            <a:r>
              <a:rPr lang="en-US" sz="3400" b="1" kern="0" spc="220">
                <a:solidFill>
                  <a:srgbClr val="004256"/>
                </a:solidFill>
                <a:latin typeface="Montserrat" pitchFamily="34" charset="0"/>
                <a:ea typeface="Montserrat" pitchFamily="34" charset="-122"/>
                <a:cs typeface="Montserrat" pitchFamily="34" charset="-120"/>
              </a:rPr>
              <a:t>OFFICERS OR EMPLOYEES​</a:t>
            </a:r>
            <a:endParaRPr lang="en-US"/>
          </a:p>
        </p:txBody>
      </p:sp>
      <p:sp>
        <p:nvSpPr>
          <p:cNvPr id="4" name="Object 3"/>
          <p:cNvSpPr/>
          <p:nvPr/>
        </p:nvSpPr>
        <p:spPr>
          <a:xfrm>
            <a:off x="761810" y="2313996"/>
            <a:ext cx="11046238" cy="161885"/>
          </a:xfrm>
          <a:prstGeom prst="rect">
            <a:avLst/>
          </a:prstGeom>
          <a:noFill/>
        </p:spPr>
        <p:txBody>
          <a:bodyPr wrap="square" lIns="0" tIns="0" rIns="0" bIns="0" rtlCol="0" anchor="t"/>
          <a:lstStyle/>
          <a:p>
            <a:pPr algn="l">
              <a:lnSpc>
                <a:spcPts val="1890"/>
              </a:lnSpc>
              <a:spcAft>
                <a:spcPts val="600"/>
              </a:spcAft>
              <a:buNone/>
            </a:pPr>
            <a:r>
              <a:rPr lang="en-US" sz="1500" b="1">
                <a:solidFill>
                  <a:srgbClr val="004256"/>
                </a:solidFill>
                <a:latin typeface="Montserrat" pitchFamily="34" charset="0"/>
                <a:ea typeface="Montserrat" pitchFamily="34" charset="-122"/>
                <a:cs typeface="Montserrat" pitchFamily="34" charset="-120"/>
              </a:rPr>
              <a:t>§ 10-16-8:​​</a:t>
            </a:r>
            <a:endParaRPr lang="en-US"/>
          </a:p>
        </p:txBody>
      </p:sp>
      <p:sp>
        <p:nvSpPr>
          <p:cNvPr id="5" name="Object 4"/>
          <p:cNvSpPr/>
          <p:nvPr/>
        </p:nvSpPr>
        <p:spPr>
          <a:xfrm>
            <a:off x="761810" y="2732992"/>
            <a:ext cx="11046238" cy="401855"/>
          </a:xfrm>
          <a:prstGeom prst="rect">
            <a:avLst/>
          </a:prstGeom>
          <a:noFill/>
        </p:spPr>
        <p:txBody>
          <a:bodyPr wrap="square" lIns="0" tIns="0" rIns="0" bIns="0" rtlCol="0" anchor="t"/>
          <a:lstStyle/>
          <a:p>
            <a:pPr algn="l">
              <a:lnSpc>
                <a:spcPts val="1890"/>
              </a:lnSpc>
              <a:spcAft>
                <a:spcPts val="600"/>
              </a:spcAft>
              <a:buNone/>
            </a:pPr>
            <a:r>
              <a:rPr lang="en-US" sz="1500" b="1">
                <a:solidFill>
                  <a:srgbClr val="004256"/>
                </a:solidFill>
                <a:latin typeface="Montserrat" pitchFamily="34" charset="0"/>
                <a:ea typeface="Montserrat" pitchFamily="34" charset="-122"/>
                <a:cs typeface="Montserrat" pitchFamily="34" charset="-120"/>
              </a:rPr>
              <a:t>C. </a:t>
            </a:r>
            <a:r>
              <a:rPr lang="en-US" sz="1500">
                <a:solidFill>
                  <a:srgbClr val="004256"/>
                </a:solidFill>
                <a:latin typeface="Montserrat" pitchFamily="34" charset="0"/>
                <a:ea typeface="Montserrat" pitchFamily="34" charset="-122"/>
                <a:cs typeface="Montserrat" pitchFamily="34" charset="-120"/>
              </a:rPr>
              <a:t> A local government agency shall not enter into a contract with, or take any action favorably affecting, any</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person or business that is:​</a:t>
            </a:r>
            <a:endParaRPr lang="en-US"/>
          </a:p>
        </p:txBody>
      </p:sp>
      <p:sp>
        <p:nvSpPr>
          <p:cNvPr id="6" name="Object 5"/>
          <p:cNvSpPr/>
          <p:nvPr/>
        </p:nvSpPr>
        <p:spPr>
          <a:xfrm>
            <a:off x="761810" y="3391957"/>
            <a:ext cx="11046238" cy="641825"/>
          </a:xfrm>
          <a:prstGeom prst="rect">
            <a:avLst/>
          </a:prstGeom>
          <a:noFill/>
        </p:spPr>
        <p:txBody>
          <a:bodyPr wrap="square" lIns="0" tIns="0" rIns="0" bIns="0" rtlCol="0" anchor="t"/>
          <a:lstStyle/>
          <a:p>
            <a:pPr algn="l">
              <a:lnSpc>
                <a:spcPts val="1890"/>
              </a:lnSpc>
              <a:spcAft>
                <a:spcPts val="600"/>
              </a:spcAft>
              <a:buNone/>
            </a:pPr>
            <a:r>
              <a:rPr lang="en-US" sz="1500" b="1">
                <a:solidFill>
                  <a:srgbClr val="004256"/>
                </a:solidFill>
                <a:latin typeface="Montserrat" pitchFamily="34" charset="0"/>
                <a:ea typeface="Montserrat" pitchFamily="34" charset="-122"/>
                <a:cs typeface="Montserrat" pitchFamily="34" charset="-120"/>
              </a:rPr>
              <a:t>(1)    </a:t>
            </a:r>
            <a:r>
              <a:rPr lang="en-US" sz="1500">
                <a:solidFill>
                  <a:srgbClr val="004256"/>
                </a:solidFill>
                <a:latin typeface="Montserrat" pitchFamily="34" charset="0"/>
                <a:ea typeface="Montserrat" pitchFamily="34" charset="-122"/>
                <a:cs typeface="Montserrat" pitchFamily="34" charset="-120"/>
              </a:rPr>
              <a:t>   represented personally in the matter by a person who has been a public officer or employee of that local</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government agency within the preceding year if the value of the contract or action is in excess of one</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thousand dollars ($1,000) and the contract is a direct result of an official act by the public officer or employee; or​</a:t>
            </a:r>
            <a:endParaRPr lang="en-US"/>
          </a:p>
        </p:txBody>
      </p:sp>
      <p:sp>
        <p:nvSpPr>
          <p:cNvPr id="7" name="Object 6"/>
          <p:cNvSpPr/>
          <p:nvPr/>
        </p:nvSpPr>
        <p:spPr>
          <a:xfrm>
            <a:off x="761810" y="4290892"/>
            <a:ext cx="11046238" cy="641825"/>
          </a:xfrm>
          <a:prstGeom prst="rect">
            <a:avLst/>
          </a:prstGeom>
          <a:noFill/>
        </p:spPr>
        <p:txBody>
          <a:bodyPr wrap="square" lIns="0" tIns="0" rIns="0" bIns="0" rtlCol="0" anchor="t"/>
          <a:lstStyle/>
          <a:p>
            <a:pPr algn="l">
              <a:lnSpc>
                <a:spcPts val="1890"/>
              </a:lnSpc>
              <a:spcAft>
                <a:spcPts val="600"/>
              </a:spcAft>
              <a:buNone/>
            </a:pPr>
            <a:r>
              <a:rPr lang="en-US" sz="1500" b="1">
                <a:solidFill>
                  <a:srgbClr val="004256"/>
                </a:solidFill>
                <a:latin typeface="Montserrat" pitchFamily="34" charset="0"/>
                <a:ea typeface="Montserrat" pitchFamily="34" charset="-122"/>
                <a:cs typeface="Montserrat" pitchFamily="34" charset="-120"/>
              </a:rPr>
              <a:t>(2)  </a:t>
            </a:r>
            <a:r>
              <a:rPr lang="en-US" sz="1500">
                <a:solidFill>
                  <a:srgbClr val="004256"/>
                </a:solidFill>
                <a:latin typeface="Montserrat" pitchFamily="34" charset="0"/>
                <a:ea typeface="Montserrat" pitchFamily="34" charset="-122"/>
                <a:cs typeface="Montserrat" pitchFamily="34" charset="-120"/>
              </a:rPr>
              <a:t>     assisted in the transaction by a former public officer or employee of that political subdivision of the state</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whose official act, while in employment with that political subdivision of the state, directly resulted in the</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agency's making that contract or taking that action.​</a:t>
            </a:r>
            <a:endParaRPr lang="en-US"/>
          </a:p>
        </p:txBody>
      </p:sp>
      <p:sp>
        <p:nvSpPr>
          <p:cNvPr id="8" name="Object 7"/>
          <p:cNvSpPr/>
          <p:nvPr/>
        </p:nvSpPr>
        <p:spPr>
          <a:xfrm>
            <a:off x="761810" y="5189827"/>
            <a:ext cx="11046238" cy="641825"/>
          </a:xfrm>
          <a:prstGeom prst="rect">
            <a:avLst/>
          </a:prstGeom>
          <a:noFill/>
        </p:spPr>
        <p:txBody>
          <a:bodyPr wrap="square" lIns="0" tIns="0" rIns="0" bIns="0" rtlCol="0" anchor="t"/>
          <a:lstStyle/>
          <a:p>
            <a:pPr algn="l">
              <a:lnSpc>
                <a:spcPts val="1890"/>
              </a:lnSpc>
              <a:spcAft>
                <a:spcPts val="600"/>
              </a:spcAft>
              <a:buNone/>
            </a:pPr>
            <a:r>
              <a:rPr lang="en-US" sz="1500" b="1">
                <a:solidFill>
                  <a:srgbClr val="004256"/>
                </a:solidFill>
                <a:latin typeface="Montserrat" pitchFamily="34" charset="0"/>
                <a:ea typeface="Montserrat" pitchFamily="34" charset="-122"/>
                <a:cs typeface="Montserrat" pitchFamily="34" charset="-120"/>
              </a:rPr>
              <a:t>D.</a:t>
            </a:r>
            <a:r>
              <a:rPr lang="en-US" sz="1500">
                <a:solidFill>
                  <a:srgbClr val="004256"/>
                </a:solidFill>
                <a:latin typeface="Montserrat" pitchFamily="34" charset="0"/>
                <a:ea typeface="Montserrat" pitchFamily="34" charset="-122"/>
                <a:cs typeface="Montserrat" pitchFamily="34" charset="-120"/>
              </a:rPr>
              <a:t>  For a period of one year after leaving government service or employment, a former public officer or</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employee shall not represent for pay a person before the state agency or local government agency at which</a:t>
            </a:r>
            <a:br>
              <a:rPr lang="en-US" sz="1500">
                <a:solidFill>
                  <a:srgbClr val="004256"/>
                </a:solidFill>
                <a:latin typeface="Montserrat" pitchFamily="34" charset="0"/>
                <a:ea typeface="Montserrat" pitchFamily="34" charset="-122"/>
                <a:cs typeface="Montserrat" pitchFamily="34" charset="-120"/>
              </a:rPr>
            </a:br>
            <a:r>
              <a:rPr lang="en-US" sz="1500">
                <a:solidFill>
                  <a:srgbClr val="004256"/>
                </a:solidFill>
                <a:latin typeface="Montserrat" pitchFamily="34" charset="0"/>
                <a:ea typeface="Montserrat" pitchFamily="34" charset="-122"/>
                <a:cs typeface="Montserrat" pitchFamily="34" charset="-120"/>
              </a:rPr>
              <a:t>the former public officer or employee served or worked.​​</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2EA2D9"/>
        </a:solidFill>
        <a:effectLst/>
      </p:bgPr>
    </p:bg>
    <p:spTree>
      <p:nvGrpSpPr>
        <p:cNvPr id="1" name=""/>
        <p:cNvGrpSpPr/>
        <p:nvPr/>
      </p:nvGrpSpPr>
      <p:grpSpPr>
        <a:xfrm>
          <a:off x="0" y="0"/>
          <a:ext cx="0" cy="0"/>
          <a:chOff x="0" y="0"/>
          <a:chExt cx="0" cy="0"/>
        </a:xfrm>
      </p:grpSpPr>
      <p:sp>
        <p:nvSpPr>
          <p:cNvPr id="2" name="Object 1"/>
          <p:cNvSpPr/>
          <p:nvPr/>
        </p:nvSpPr>
        <p:spPr>
          <a:xfrm>
            <a:off x="5618345" y="3989977"/>
            <a:ext cx="952262" cy="47613"/>
          </a:xfrm>
          <a:prstGeom prst="rect">
            <a:avLst/>
          </a:prstGeom>
          <a:solidFill>
            <a:srgbClr val="FFFFFF"/>
          </a:solidFill>
        </p:spPr>
      </p:sp>
      <p:sp>
        <p:nvSpPr>
          <p:cNvPr id="3" name="Object 2"/>
          <p:cNvSpPr/>
          <p:nvPr/>
        </p:nvSpPr>
        <p:spPr>
          <a:xfrm>
            <a:off x="0" y="3099612"/>
            <a:ext cx="12188952" cy="628493"/>
          </a:xfrm>
          <a:prstGeom prst="rect">
            <a:avLst/>
          </a:prstGeom>
          <a:noFill/>
        </p:spPr>
        <p:txBody>
          <a:bodyPr wrap="square" lIns="0" tIns="0" rIns="0" bIns="0" rtlCol="0" anchor="t"/>
          <a:lstStyle/>
          <a:p>
            <a:pPr algn="ctr">
              <a:lnSpc>
                <a:spcPts val="6615"/>
              </a:lnSpc>
              <a:spcAft>
                <a:spcPts val="600"/>
              </a:spcAft>
              <a:buNone/>
            </a:pPr>
            <a:r>
              <a:rPr lang="en-US" sz="6800" b="1" kern="0" spc="431">
                <a:solidFill>
                  <a:srgbClr val="FFFFFF"/>
                </a:solidFill>
                <a:latin typeface="Montserrat" pitchFamily="34" charset="0"/>
                <a:ea typeface="Montserrat" pitchFamily="34" charset="-122"/>
                <a:cs typeface="Montserrat" pitchFamily="34" charset="-120"/>
              </a:rPr>
              <a:t>EMPLOYMENT​</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OUTSIDE EMPLOYMENT​</a:t>
            </a:r>
            <a:endParaRPr lang="en-US"/>
          </a:p>
        </p:txBody>
      </p:sp>
      <p:sp>
        <p:nvSpPr>
          <p:cNvPr id="4" name="Object 3"/>
          <p:cNvSpPr/>
          <p:nvPr/>
        </p:nvSpPr>
        <p:spPr>
          <a:xfrm>
            <a:off x="761810" y="3122162"/>
            <a:ext cx="11046238" cy="271395"/>
          </a:xfrm>
          <a:prstGeom prst="rect">
            <a:avLst/>
          </a:prstGeom>
          <a:noFill/>
        </p:spPr>
        <p:txBody>
          <a:bodyPr wrap="square" lIns="0" tIns="0" rIns="0" bIns="0" rtlCol="0" anchor="t"/>
          <a:lstStyle/>
          <a:p>
            <a:pPr algn="l">
              <a:lnSpc>
                <a:spcPts val="2668"/>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 10-16-4.2:</a:t>
            </a:r>
            <a:endParaRPr lang="en-US"/>
          </a:p>
        </p:txBody>
      </p:sp>
      <p:sp>
        <p:nvSpPr>
          <p:cNvPr id="5" name="Object 4"/>
          <p:cNvSpPr/>
          <p:nvPr/>
        </p:nvSpPr>
        <p:spPr>
          <a:xfrm>
            <a:off x="761810" y="3650667"/>
            <a:ext cx="11046238" cy="1195089"/>
          </a:xfrm>
          <a:prstGeom prst="rect">
            <a:avLst/>
          </a:prstGeom>
          <a:noFill/>
        </p:spPr>
        <p:txBody>
          <a:bodyPr wrap="square" lIns="0" tIns="0" rIns="0" bIns="0" rtlCol="0" anchor="t"/>
          <a:lstStyle/>
          <a:p>
            <a:pPr algn="l">
              <a:lnSpc>
                <a:spcPts val="2625"/>
              </a:lnSpc>
              <a:spcAft>
                <a:spcPts val="600"/>
              </a:spcAft>
              <a:buNone/>
            </a:pPr>
            <a:r>
              <a:rPr lang="en-US" sz="1900" b="1">
                <a:solidFill>
                  <a:srgbClr val="004256"/>
                </a:solidFill>
                <a:latin typeface="Montserrat" pitchFamily="34" charset="0"/>
                <a:ea typeface="Montserrat" pitchFamily="34" charset="-122"/>
                <a:cs typeface="Montserrat" pitchFamily="34" charset="-120"/>
              </a:rPr>
              <a:t>“A public officer or employee shall disclose in writing to the officer's or employee's</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respective office or employer all employment engaged in by the officer or employee</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other than the employment with or service to a state agency or local government</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agency.”</a:t>
            </a:r>
            <a:endParaRPr lang="en-US"/>
          </a:p>
        </p:txBody>
      </p:sp>
      <p:sp>
        <p:nvSpPr>
          <p:cNvPr id="6" name="Object 5"/>
          <p:cNvSpPr/>
          <p:nvPr/>
        </p:nvSpPr>
        <p:spPr>
          <a:xfrm>
            <a:off x="476131" y="2896133"/>
            <a:ext cx="11236690" cy="2235301"/>
          </a:xfrm>
          <a:prstGeom prst="rect">
            <a:avLst/>
          </a:prstGeom>
          <a:noFill/>
          <a:ln w="50800">
            <a:solidFill>
              <a:srgbClr val="64C3FF"/>
            </a:solidFill>
            <a:prstDash val="solid"/>
            <a:miter lim="800000"/>
          </a:ln>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NEPOTISM​</a:t>
            </a:r>
            <a:endParaRPr lang="en-US"/>
          </a:p>
        </p:txBody>
      </p:sp>
      <p:sp>
        <p:nvSpPr>
          <p:cNvPr id="4" name="Object 3"/>
          <p:cNvSpPr/>
          <p:nvPr/>
        </p:nvSpPr>
        <p:spPr>
          <a:xfrm>
            <a:off x="761810" y="1895001"/>
            <a:ext cx="11046238" cy="2894876"/>
          </a:xfrm>
          <a:prstGeom prst="rect">
            <a:avLst/>
          </a:prstGeom>
          <a:noFill/>
        </p:spPr>
        <p:txBody>
          <a:bodyPr wrap="square" lIns="0" tIns="0" rIns="0" bIns="0" rtlCol="0" anchor="t"/>
          <a:lstStyle/>
          <a:p>
            <a:pPr algn="l">
              <a:lnSpc>
                <a:spcPts val="2363"/>
              </a:lnSpc>
              <a:spcAft>
                <a:spcPts val="600"/>
              </a:spcAft>
              <a:buNone/>
            </a:pPr>
            <a:r>
              <a:rPr lang="en-US" sz="1900" b="1">
                <a:solidFill>
                  <a:srgbClr val="004256"/>
                </a:solidFill>
                <a:latin typeface="Montserrat" pitchFamily="34" charset="0"/>
                <a:ea typeface="Montserrat" pitchFamily="34" charset="-122"/>
                <a:cs typeface="Montserrat" pitchFamily="34" charset="-120"/>
              </a:rPr>
              <a:t>§ 10-1-10: </a:t>
            </a:r>
            <a:r>
              <a:rPr lang="en-US" sz="1900">
                <a:solidFill>
                  <a:srgbClr val="004256"/>
                </a:solidFill>
                <a:latin typeface="Montserrat" pitchFamily="34" charset="0"/>
                <a:ea typeface="Montserrat" pitchFamily="34" charset="-122"/>
                <a:cs typeface="Montserrat" pitchFamily="34" charset="-120"/>
              </a:rPr>
              <a:t>It shall hereafter be unlawful for any person elected or appointed to any public</a:t>
            </a:r>
            <a:br>
              <a:rPr lang="en-US" sz="1900">
                <a:solidFill>
                  <a:srgbClr val="004256"/>
                </a:solidFill>
                <a:latin typeface="Montserrat" pitchFamily="34" charset="0"/>
                <a:ea typeface="Montserrat" pitchFamily="34" charset="-122"/>
                <a:cs typeface="Montserrat" pitchFamily="34" charset="-120"/>
              </a:rPr>
            </a:br>
            <a:r>
              <a:rPr lang="en-US" sz="1900">
                <a:solidFill>
                  <a:srgbClr val="004256"/>
                </a:solidFill>
                <a:latin typeface="Montserrat" pitchFamily="34" charset="0"/>
                <a:ea typeface="Montserrat" pitchFamily="34" charset="-122"/>
                <a:cs typeface="Montserrat" pitchFamily="34" charset="-120"/>
              </a:rPr>
              <a:t>office or position under the laws of this state or by virtue of any ordinance of any</a:t>
            </a:r>
            <a:br>
              <a:rPr lang="en-US" sz="1900">
                <a:solidFill>
                  <a:srgbClr val="004256"/>
                </a:solidFill>
                <a:latin typeface="Montserrat" pitchFamily="34" charset="0"/>
                <a:ea typeface="Montserrat" pitchFamily="34" charset="-122"/>
                <a:cs typeface="Montserrat" pitchFamily="34" charset="-120"/>
              </a:rPr>
            </a:br>
            <a:r>
              <a:rPr lang="en-US" sz="1900">
                <a:solidFill>
                  <a:srgbClr val="004256"/>
                </a:solidFill>
                <a:latin typeface="Montserrat" pitchFamily="34" charset="0"/>
                <a:ea typeface="Montserrat" pitchFamily="34" charset="-122"/>
                <a:cs typeface="Montserrat" pitchFamily="34" charset="-120"/>
              </a:rPr>
              <a:t>municipality thereof, to employ as clerk, deputy or assistant, in such office or position,</a:t>
            </a:r>
            <a:br>
              <a:rPr lang="en-US" sz="1900">
                <a:solidFill>
                  <a:srgbClr val="004256"/>
                </a:solidFill>
                <a:latin typeface="Montserrat" pitchFamily="34" charset="0"/>
                <a:ea typeface="Montserrat" pitchFamily="34" charset="-122"/>
                <a:cs typeface="Montserrat" pitchFamily="34" charset="-120"/>
              </a:rPr>
            </a:br>
            <a:r>
              <a:rPr lang="en-US" sz="1900">
                <a:solidFill>
                  <a:srgbClr val="004256"/>
                </a:solidFill>
                <a:latin typeface="Montserrat" pitchFamily="34" charset="0"/>
                <a:ea typeface="Montserrat" pitchFamily="34" charset="-122"/>
                <a:cs typeface="Montserrat" pitchFamily="34" charset="-120"/>
              </a:rPr>
              <a:t>whose compensation is to be paid out of public funds, any persons related by</a:t>
            </a:r>
            <a:br>
              <a:rPr lang="en-US" sz="1900">
                <a:solidFill>
                  <a:srgbClr val="004256"/>
                </a:solidFill>
                <a:latin typeface="Montserrat" pitchFamily="34" charset="0"/>
                <a:ea typeface="Montserrat" pitchFamily="34" charset="-122"/>
                <a:cs typeface="Montserrat" pitchFamily="34" charset="-120"/>
              </a:rPr>
            </a:br>
            <a:r>
              <a:rPr lang="en-US" sz="1900">
                <a:solidFill>
                  <a:srgbClr val="004256"/>
                </a:solidFill>
                <a:latin typeface="Montserrat" pitchFamily="34" charset="0"/>
                <a:ea typeface="Montserrat" pitchFamily="34" charset="-122"/>
                <a:cs typeface="Montserrat" pitchFamily="34" charset="-120"/>
              </a:rPr>
              <a:t>consanguinity or affinity within the third degree to the person giving such employment,</a:t>
            </a:r>
            <a:br>
              <a:rPr lang="en-US" sz="1900">
                <a:solidFill>
                  <a:srgbClr val="004256"/>
                </a:solidFill>
                <a:latin typeface="Montserrat" pitchFamily="34" charset="0"/>
                <a:ea typeface="Montserrat" pitchFamily="34" charset="-122"/>
                <a:cs typeface="Montserrat" pitchFamily="34" charset="-120"/>
              </a:rPr>
            </a:br>
            <a:r>
              <a:rPr lang="en-US" sz="1900">
                <a:solidFill>
                  <a:srgbClr val="004256"/>
                </a:solidFill>
                <a:latin typeface="Montserrat" pitchFamily="34" charset="0"/>
                <a:ea typeface="Montserrat" pitchFamily="34" charset="-122"/>
                <a:cs typeface="Montserrat" pitchFamily="34" charset="-120"/>
              </a:rPr>
              <a:t>unless such employment shall first be approved by the officer, board, council or</a:t>
            </a:r>
            <a:br>
              <a:rPr lang="en-US" sz="1900">
                <a:solidFill>
                  <a:srgbClr val="004256"/>
                </a:solidFill>
                <a:latin typeface="Montserrat" pitchFamily="34" charset="0"/>
                <a:ea typeface="Montserrat" pitchFamily="34" charset="-122"/>
                <a:cs typeface="Montserrat" pitchFamily="34" charset="-120"/>
              </a:rPr>
            </a:br>
            <a:r>
              <a:rPr lang="en-US" sz="1900">
                <a:solidFill>
                  <a:srgbClr val="004256"/>
                </a:solidFill>
                <a:latin typeface="Montserrat" pitchFamily="34" charset="0"/>
                <a:ea typeface="Montserrat" pitchFamily="34" charset="-122"/>
                <a:cs typeface="Montserrat" pitchFamily="34" charset="-120"/>
              </a:rPr>
              <a:t>commission, whose duty it is to approve the bond of the person giving such</a:t>
            </a:r>
            <a:br>
              <a:rPr lang="en-US" sz="1900">
                <a:solidFill>
                  <a:srgbClr val="004256"/>
                </a:solidFill>
                <a:latin typeface="Montserrat" pitchFamily="34" charset="0"/>
                <a:ea typeface="Montserrat" pitchFamily="34" charset="-122"/>
                <a:cs typeface="Montserrat" pitchFamily="34" charset="-120"/>
              </a:rPr>
            </a:br>
            <a:r>
              <a:rPr lang="en-US" sz="1900">
                <a:solidFill>
                  <a:srgbClr val="004256"/>
                </a:solidFill>
                <a:latin typeface="Montserrat" pitchFamily="34" charset="0"/>
                <a:ea typeface="Montserrat" pitchFamily="34" charset="-122"/>
                <a:cs typeface="Montserrat" pitchFamily="34" charset="-120"/>
              </a:rPr>
              <a:t>employment; provided, that this act shall not apply where the</a:t>
            </a:r>
            <a:br>
              <a:rPr lang="en-US" sz="1900">
                <a:solidFill>
                  <a:srgbClr val="004256"/>
                </a:solidFill>
                <a:latin typeface="Montserrat" pitchFamily="34" charset="0"/>
                <a:ea typeface="Montserrat" pitchFamily="34" charset="-122"/>
                <a:cs typeface="Montserrat" pitchFamily="34" charset="-120"/>
              </a:rPr>
            </a:br>
            <a:r>
              <a:rPr lang="en-US" sz="1900">
                <a:solidFill>
                  <a:srgbClr val="004256"/>
                </a:solidFill>
                <a:latin typeface="Montserrat" pitchFamily="34" charset="0"/>
                <a:ea typeface="Montserrat" pitchFamily="34" charset="-122"/>
                <a:cs typeface="Montserrat" pitchFamily="34" charset="-120"/>
              </a:rPr>
              <a:t>compensation of such clerk, deputy or assistant shall be at the rate of $600 or less a year,</a:t>
            </a:r>
            <a:br>
              <a:rPr lang="en-US" sz="1900">
                <a:solidFill>
                  <a:srgbClr val="004256"/>
                </a:solidFill>
                <a:latin typeface="Montserrat" pitchFamily="34" charset="0"/>
                <a:ea typeface="Montserrat" pitchFamily="34" charset="-122"/>
                <a:cs typeface="Montserrat" pitchFamily="34" charset="-120"/>
              </a:rPr>
            </a:br>
            <a:r>
              <a:rPr lang="en-US" sz="1900">
                <a:solidFill>
                  <a:srgbClr val="004256"/>
                </a:solidFill>
                <a:latin typeface="Montserrat" pitchFamily="34" charset="0"/>
                <a:ea typeface="Montserrat" pitchFamily="34" charset="-122"/>
                <a:cs typeface="Montserrat" pitchFamily="34" charset="-120"/>
              </a:rPr>
              <a:t>nor shall it apply to persons employed as teachers in the public schools.</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481719"/>
            <a:ext cx="952262" cy="47613"/>
          </a:xfrm>
          <a:prstGeom prst="rect">
            <a:avLst/>
          </a:prstGeom>
          <a:solidFill>
            <a:srgbClr val="64C3FF"/>
          </a:solidFill>
        </p:spPr>
      </p:sp>
      <p:sp>
        <p:nvSpPr>
          <p:cNvPr id="3" name="Object 2"/>
          <p:cNvSpPr/>
          <p:nvPr/>
        </p:nvSpPr>
        <p:spPr>
          <a:xfrm>
            <a:off x="95226" y="447563"/>
            <a:ext cx="11998500" cy="748478"/>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HARASSMENT / HOSTILE</a:t>
            </a:r>
            <a:br>
              <a:rPr lang="en-US" sz="3400" b="1" kern="0" spc="220">
                <a:solidFill>
                  <a:srgbClr val="004256"/>
                </a:solidFill>
                <a:latin typeface="Montserrat" pitchFamily="34" charset="0"/>
                <a:ea typeface="Montserrat" pitchFamily="34" charset="-122"/>
                <a:cs typeface="Montserrat" pitchFamily="34" charset="-120"/>
              </a:rPr>
            </a:br>
            <a:r>
              <a:rPr lang="en-US" sz="3400" b="1" kern="0" spc="220">
                <a:solidFill>
                  <a:srgbClr val="004256"/>
                </a:solidFill>
                <a:latin typeface="Montserrat" pitchFamily="34" charset="0"/>
                <a:ea typeface="Montserrat" pitchFamily="34" charset="-122"/>
                <a:cs typeface="Montserrat" pitchFamily="34" charset="-120"/>
              </a:rPr>
              <a:t>WORK ENVIRONMENT​</a:t>
            </a:r>
            <a:endParaRPr lang="en-US"/>
          </a:p>
        </p:txBody>
      </p:sp>
      <p:sp>
        <p:nvSpPr>
          <p:cNvPr id="4" name="Object 3"/>
          <p:cNvSpPr/>
          <p:nvPr/>
        </p:nvSpPr>
        <p:spPr>
          <a:xfrm>
            <a:off x="761810" y="3455454"/>
            <a:ext cx="11046238" cy="271395"/>
          </a:xfrm>
          <a:prstGeom prst="rect">
            <a:avLst/>
          </a:prstGeom>
          <a:noFill/>
        </p:spPr>
        <p:txBody>
          <a:bodyPr wrap="square" lIns="0" tIns="0" rIns="0" bIns="0" rtlCol="0" anchor="t"/>
          <a:lstStyle/>
          <a:p>
            <a:pPr algn="l">
              <a:lnSpc>
                <a:spcPts val="2668"/>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Short rule:</a:t>
            </a:r>
            <a:endParaRPr lang="en-US"/>
          </a:p>
        </p:txBody>
      </p:sp>
      <p:sp>
        <p:nvSpPr>
          <p:cNvPr id="5" name="Object 4"/>
          <p:cNvSpPr/>
          <p:nvPr/>
        </p:nvSpPr>
        <p:spPr>
          <a:xfrm>
            <a:off x="761810" y="3983959"/>
            <a:ext cx="11046238" cy="937978"/>
          </a:xfrm>
          <a:prstGeom prst="rect">
            <a:avLst/>
          </a:prstGeom>
          <a:noFill/>
        </p:spPr>
        <p:txBody>
          <a:bodyPr wrap="square" lIns="0" tIns="0" rIns="0" bIns="0" rtlCol="0" anchor="t"/>
          <a:lstStyle/>
          <a:p>
            <a:pPr algn="l">
              <a:lnSpc>
                <a:spcPts val="2625"/>
              </a:lnSpc>
              <a:spcAft>
                <a:spcPts val="600"/>
              </a:spcAft>
              <a:buNone/>
            </a:pPr>
            <a:r>
              <a:rPr lang="en-US" sz="1900">
                <a:solidFill>
                  <a:srgbClr val="444444">
                    <a:alpha val="80000"/>
                  </a:srgbClr>
                </a:solidFill>
                <a:latin typeface="Montserrat" pitchFamily="34" charset="0"/>
                <a:ea typeface="Montserrat" pitchFamily="34" charset="-122"/>
                <a:cs typeface="Montserrat" pitchFamily="34" charset="-120"/>
              </a:rPr>
              <a:t>don’t engage in harassment and do not create a hostile work environment for the</a:t>
            </a:r>
            <a:br>
              <a:rPr lang="en-US" sz="1900">
                <a:solidFill>
                  <a:srgbClr val="444444">
                    <a:alpha val="80000"/>
                  </a:srgbClr>
                </a:solidFill>
                <a:latin typeface="Montserrat" pitchFamily="34" charset="0"/>
                <a:ea typeface="Montserrat" pitchFamily="34" charset="-122"/>
                <a:cs typeface="Montserrat" pitchFamily="34" charset="-120"/>
              </a:rPr>
            </a:br>
            <a:r>
              <a:rPr lang="en-US" sz="1900">
                <a:solidFill>
                  <a:srgbClr val="444444">
                    <a:alpha val="80000"/>
                  </a:srgbClr>
                </a:solidFill>
                <a:latin typeface="Montserrat" pitchFamily="34" charset="0"/>
                <a:ea typeface="Montserrat" pitchFamily="34" charset="-122"/>
                <a:cs typeface="Montserrat" pitchFamily="34" charset="-120"/>
              </a:rPr>
              <a:t>employees you supervise!​​</a:t>
            </a:r>
          </a:p>
          <a:p>
            <a:pPr algn="l">
              <a:lnSpc>
                <a:spcPts val="2625"/>
              </a:lnSpc>
              <a:spcAft>
                <a:spcPts val="600"/>
              </a:spcAft>
              <a:buNone/>
            </a:pPr>
            <a:r>
              <a:rPr lang="en-US" sz="1900" b="1">
                <a:solidFill>
                  <a:srgbClr val="004256"/>
                </a:solidFill>
                <a:latin typeface="Montserrat" pitchFamily="34" charset="0"/>
                <a:ea typeface="Montserrat" pitchFamily="34" charset="-122"/>
                <a:cs typeface="Montserrat" pitchFamily="34" charset="-120"/>
              </a:rPr>
              <a:t>When in doubt, consult with HR / legal.</a:t>
            </a:r>
            <a:endParaRPr lang="en-US"/>
          </a:p>
        </p:txBody>
      </p:sp>
      <p:sp>
        <p:nvSpPr>
          <p:cNvPr id="6" name="Object 5"/>
          <p:cNvSpPr/>
          <p:nvPr/>
        </p:nvSpPr>
        <p:spPr>
          <a:xfrm>
            <a:off x="476131" y="3229425"/>
            <a:ext cx="11236690" cy="1978191"/>
          </a:xfrm>
          <a:prstGeom prst="rect">
            <a:avLst/>
          </a:prstGeom>
          <a:noFill/>
          <a:ln w="50800">
            <a:solidFill>
              <a:srgbClr val="64C3FF"/>
            </a:solidFill>
            <a:prstDash val="solid"/>
            <a:miter lim="800000"/>
          </a:ln>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2339707" y="3149606"/>
            <a:ext cx="7509537" cy="528505"/>
          </a:xfrm>
          <a:prstGeom prst="rect">
            <a:avLst/>
          </a:prstGeom>
          <a:noFill/>
        </p:spPr>
        <p:txBody>
          <a:bodyPr wrap="square" lIns="0" tIns="0" rIns="0" bIns="0" rtlCol="0" anchor="t"/>
          <a:lstStyle/>
          <a:p>
            <a:pPr algn="ctr">
              <a:lnSpc>
                <a:spcPts val="5513"/>
              </a:lnSpc>
              <a:spcAft>
                <a:spcPts val="600"/>
              </a:spcAft>
              <a:buNone/>
            </a:pPr>
            <a:r>
              <a:rPr lang="en-US" sz="5600" b="1" kern="0" spc="364">
                <a:solidFill>
                  <a:srgbClr val="004256"/>
                </a:solidFill>
                <a:latin typeface="Montserrat" pitchFamily="34" charset="0"/>
                <a:ea typeface="Montserrat" pitchFamily="34" charset="-122"/>
                <a:cs typeface="Montserrat" pitchFamily="34" charset="-120"/>
              </a:rPr>
              <a:t>ANTI-DONATION​</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ANTI-DONATION</a:t>
            </a:r>
            <a:endParaRPr lang="en-US"/>
          </a:p>
        </p:txBody>
      </p:sp>
      <p:sp>
        <p:nvSpPr>
          <p:cNvPr id="4" name="Object 3"/>
          <p:cNvSpPr/>
          <p:nvPr/>
        </p:nvSpPr>
        <p:spPr>
          <a:xfrm>
            <a:off x="761810" y="2955516"/>
            <a:ext cx="11046238" cy="271395"/>
          </a:xfrm>
          <a:prstGeom prst="rect">
            <a:avLst/>
          </a:prstGeom>
          <a:noFill/>
        </p:spPr>
        <p:txBody>
          <a:bodyPr wrap="square" lIns="0" tIns="0" rIns="0" bIns="0" rtlCol="0" anchor="t"/>
          <a:lstStyle/>
          <a:p>
            <a:pPr algn="l">
              <a:lnSpc>
                <a:spcPts val="2668"/>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N.M. Const., Article IX, Section 14​</a:t>
            </a:r>
            <a:endParaRPr lang="en-US"/>
          </a:p>
        </p:txBody>
      </p:sp>
      <p:sp>
        <p:nvSpPr>
          <p:cNvPr id="5" name="Object 4"/>
          <p:cNvSpPr/>
          <p:nvPr/>
        </p:nvSpPr>
        <p:spPr>
          <a:xfrm>
            <a:off x="761810" y="3484021"/>
            <a:ext cx="11046238" cy="1528380"/>
          </a:xfrm>
          <a:prstGeom prst="rect">
            <a:avLst/>
          </a:prstGeom>
          <a:noFill/>
        </p:spPr>
        <p:txBody>
          <a:bodyPr wrap="square" lIns="0" tIns="0" rIns="0" bIns="0" rtlCol="0" anchor="t"/>
          <a:lstStyle/>
          <a:p>
            <a:pPr algn="l">
              <a:lnSpc>
                <a:spcPts val="2625"/>
              </a:lnSpc>
              <a:spcAft>
                <a:spcPts val="600"/>
              </a:spcAft>
              <a:buNone/>
            </a:pPr>
            <a:r>
              <a:rPr lang="en-US" sz="1900" b="1">
                <a:solidFill>
                  <a:srgbClr val="004256"/>
                </a:solidFill>
                <a:latin typeface="Montserrat" pitchFamily="34" charset="0"/>
                <a:ea typeface="Montserrat" pitchFamily="34" charset="-122"/>
                <a:cs typeface="Montserrat" pitchFamily="34" charset="-120"/>
              </a:rPr>
              <a:t>“Neither the state nor any county, school district or municipality, except as</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otherwise provided in this constitution, shall directly or indirectly lend or pledge its</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credit or make any donation to or in aid of any person, association or public or</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private corporation or in aid of any private enterprise for the construction of any</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railroad except as provided in Subsections A through G of this section.”</a:t>
            </a:r>
            <a:endParaRPr lang="en-US"/>
          </a:p>
        </p:txBody>
      </p:sp>
      <p:sp>
        <p:nvSpPr>
          <p:cNvPr id="6" name="Object 5"/>
          <p:cNvSpPr/>
          <p:nvPr/>
        </p:nvSpPr>
        <p:spPr>
          <a:xfrm>
            <a:off x="476131" y="2729487"/>
            <a:ext cx="11236690" cy="2568593"/>
          </a:xfrm>
          <a:prstGeom prst="rect">
            <a:avLst/>
          </a:prstGeom>
          <a:noFill/>
          <a:ln w="50800">
            <a:solidFill>
              <a:srgbClr val="64C3FF"/>
            </a:solidFill>
            <a:prstDash val="solid"/>
            <a:miter lim="800000"/>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COMMISSIONERS</a:t>
            </a:r>
            <a:endParaRPr lang="en-US"/>
          </a:p>
        </p:txBody>
      </p:sp>
      <p:sp>
        <p:nvSpPr>
          <p:cNvPr id="4" name="Object 3"/>
          <p:cNvSpPr/>
          <p:nvPr/>
        </p:nvSpPr>
        <p:spPr>
          <a:xfrm>
            <a:off x="952262" y="2775320"/>
            <a:ext cx="133317" cy="133317"/>
          </a:xfrm>
          <a:prstGeom prst="ellipse">
            <a:avLst/>
          </a:prstGeom>
          <a:solidFill>
            <a:srgbClr val="64C3FF"/>
          </a:solidFill>
        </p:spPr>
      </p:sp>
      <p:sp>
        <p:nvSpPr>
          <p:cNvPr id="5" name="Object 4"/>
          <p:cNvSpPr/>
          <p:nvPr/>
        </p:nvSpPr>
        <p:spPr>
          <a:xfrm>
            <a:off x="1228418" y="2676722"/>
            <a:ext cx="5056511" cy="627293"/>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Chair: Judge William F. Lang</a:t>
            </a:r>
            <a:br>
              <a:rPr lang="en-US" sz="2600">
                <a:solidFill>
                  <a:srgbClr val="004256"/>
                </a:solidFill>
                <a:latin typeface="Source Sans Pro SemiBold" pitchFamily="34" charset="0"/>
                <a:ea typeface="Source Sans Pro SemiBold" pitchFamily="34" charset="-122"/>
                <a:cs typeface="Source Sans Pro SemiBold" pitchFamily="34" charset="-120"/>
              </a:rPr>
            </a:br>
            <a:r>
              <a:rPr lang="en-US" sz="2600">
                <a:solidFill>
                  <a:srgbClr val="004256"/>
                </a:solidFill>
                <a:latin typeface="Source Sans Pro SemiBold" pitchFamily="34" charset="0"/>
                <a:ea typeface="Source Sans Pro SemiBold" pitchFamily="34" charset="-122"/>
                <a:cs typeface="Source Sans Pro SemiBold" pitchFamily="34" charset="-120"/>
              </a:rPr>
              <a:t>(ret.)​​​​ ​​</a:t>
            </a:r>
            <a:endParaRPr lang="en-US"/>
          </a:p>
        </p:txBody>
      </p:sp>
      <p:sp>
        <p:nvSpPr>
          <p:cNvPr id="6" name="Object 5"/>
          <p:cNvSpPr/>
          <p:nvPr/>
        </p:nvSpPr>
        <p:spPr>
          <a:xfrm>
            <a:off x="952262" y="3822808"/>
            <a:ext cx="133317" cy="133317"/>
          </a:xfrm>
          <a:prstGeom prst="ellipse">
            <a:avLst/>
          </a:prstGeom>
          <a:solidFill>
            <a:srgbClr val="64C3FF"/>
          </a:solidFill>
        </p:spPr>
      </p:sp>
      <p:sp>
        <p:nvSpPr>
          <p:cNvPr id="7" name="Object 6"/>
          <p:cNvSpPr/>
          <p:nvPr/>
        </p:nvSpPr>
        <p:spPr>
          <a:xfrm>
            <a:off x="1228418" y="3719582"/>
            <a:ext cx="5056511"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Jeffrey L. Baker</a:t>
            </a:r>
            <a:endParaRPr lang="en-US"/>
          </a:p>
        </p:txBody>
      </p:sp>
      <p:sp>
        <p:nvSpPr>
          <p:cNvPr id="8" name="Object 7"/>
          <p:cNvSpPr/>
          <p:nvPr/>
        </p:nvSpPr>
        <p:spPr>
          <a:xfrm>
            <a:off x="952262" y="4517959"/>
            <a:ext cx="133317" cy="133317"/>
          </a:xfrm>
          <a:prstGeom prst="ellipse">
            <a:avLst/>
          </a:prstGeom>
          <a:solidFill>
            <a:srgbClr val="64C3FF"/>
          </a:solidFill>
        </p:spPr>
      </p:sp>
      <p:sp>
        <p:nvSpPr>
          <p:cNvPr id="9" name="Object 8"/>
          <p:cNvSpPr/>
          <p:nvPr/>
        </p:nvSpPr>
        <p:spPr>
          <a:xfrm>
            <a:off x="1228418" y="4413686"/>
            <a:ext cx="5056511"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Stuart M. Bluestone</a:t>
            </a:r>
            <a:endParaRPr lang="en-US"/>
          </a:p>
        </p:txBody>
      </p:sp>
      <p:sp>
        <p:nvSpPr>
          <p:cNvPr id="10" name="Object 9"/>
          <p:cNvSpPr/>
          <p:nvPr/>
        </p:nvSpPr>
        <p:spPr>
          <a:xfrm>
            <a:off x="6284928" y="2775320"/>
            <a:ext cx="133317" cy="133317"/>
          </a:xfrm>
          <a:prstGeom prst="ellipse">
            <a:avLst/>
          </a:prstGeom>
          <a:solidFill>
            <a:srgbClr val="64C3FF"/>
          </a:solidFill>
        </p:spPr>
      </p:sp>
      <p:sp>
        <p:nvSpPr>
          <p:cNvPr id="11" name="Object 10"/>
          <p:cNvSpPr/>
          <p:nvPr/>
        </p:nvSpPr>
        <p:spPr>
          <a:xfrm>
            <a:off x="6561084" y="2676722"/>
            <a:ext cx="5056511"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Hon. Garrey Carruthers</a:t>
            </a:r>
            <a:endParaRPr lang="en-US"/>
          </a:p>
        </p:txBody>
      </p:sp>
      <p:sp>
        <p:nvSpPr>
          <p:cNvPr id="12" name="Object 11"/>
          <p:cNvSpPr/>
          <p:nvPr/>
        </p:nvSpPr>
        <p:spPr>
          <a:xfrm>
            <a:off x="6284928" y="3470471"/>
            <a:ext cx="133317" cy="133317"/>
          </a:xfrm>
          <a:prstGeom prst="ellipse">
            <a:avLst/>
          </a:prstGeom>
          <a:solidFill>
            <a:srgbClr val="64C3FF"/>
          </a:solidFill>
        </p:spPr>
      </p:sp>
      <p:sp>
        <p:nvSpPr>
          <p:cNvPr id="13" name="Object 12"/>
          <p:cNvSpPr/>
          <p:nvPr/>
        </p:nvSpPr>
        <p:spPr>
          <a:xfrm>
            <a:off x="6561084" y="3370826"/>
            <a:ext cx="5056511"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Dr. Judy Villanueva</a:t>
            </a:r>
            <a:endParaRPr lang="en-US"/>
          </a:p>
        </p:txBody>
      </p:sp>
      <p:sp>
        <p:nvSpPr>
          <p:cNvPr id="14" name="Object 13"/>
          <p:cNvSpPr/>
          <p:nvPr/>
        </p:nvSpPr>
        <p:spPr>
          <a:xfrm>
            <a:off x="6284928" y="4165622"/>
            <a:ext cx="133317" cy="133317"/>
          </a:xfrm>
          <a:prstGeom prst="ellipse">
            <a:avLst/>
          </a:prstGeom>
          <a:solidFill>
            <a:srgbClr val="64C3FF"/>
          </a:solidFill>
        </p:spPr>
      </p:sp>
      <p:sp>
        <p:nvSpPr>
          <p:cNvPr id="15" name="Object 14"/>
          <p:cNvSpPr/>
          <p:nvPr/>
        </p:nvSpPr>
        <p:spPr>
          <a:xfrm>
            <a:off x="6561084" y="4064930"/>
            <a:ext cx="5056511"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Ronald Solimon</a:t>
            </a:r>
            <a:endParaRPr lang="en-US"/>
          </a:p>
        </p:txBody>
      </p:sp>
      <p:sp>
        <p:nvSpPr>
          <p:cNvPr id="16" name="Object 15"/>
          <p:cNvSpPr/>
          <p:nvPr/>
        </p:nvSpPr>
        <p:spPr>
          <a:xfrm>
            <a:off x="6284928" y="4860773"/>
            <a:ext cx="133317" cy="133317"/>
          </a:xfrm>
          <a:prstGeom prst="ellipse">
            <a:avLst/>
          </a:prstGeom>
          <a:solidFill>
            <a:srgbClr val="64C3FF"/>
          </a:solidFill>
        </p:spPr>
      </p:sp>
      <p:sp>
        <p:nvSpPr>
          <p:cNvPr id="17" name="Object 16"/>
          <p:cNvSpPr/>
          <p:nvPr/>
        </p:nvSpPr>
        <p:spPr>
          <a:xfrm>
            <a:off x="6561084" y="4759033"/>
            <a:ext cx="5056511"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Frances F. Williams</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COUNTY ETHICS ORDINANCES</a:t>
            </a:r>
            <a:endParaRPr lang="en-US"/>
          </a:p>
        </p:txBody>
      </p:sp>
      <p:sp>
        <p:nvSpPr>
          <p:cNvPr id="4" name="Object 3"/>
          <p:cNvSpPr/>
          <p:nvPr/>
        </p:nvSpPr>
        <p:spPr>
          <a:xfrm>
            <a:off x="2237815" y="2670571"/>
            <a:ext cx="133317" cy="133317"/>
          </a:xfrm>
          <a:prstGeom prst="ellipse">
            <a:avLst/>
          </a:prstGeom>
          <a:solidFill>
            <a:srgbClr val="64C3FF"/>
          </a:solidFill>
        </p:spPr>
      </p:sp>
      <p:sp>
        <p:nvSpPr>
          <p:cNvPr id="5" name="Object 4"/>
          <p:cNvSpPr/>
          <p:nvPr/>
        </p:nvSpPr>
        <p:spPr>
          <a:xfrm>
            <a:off x="2513971" y="2568012"/>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Check your local law!</a:t>
            </a:r>
            <a:endParaRPr lang="en-US"/>
          </a:p>
        </p:txBody>
      </p:sp>
      <p:sp>
        <p:nvSpPr>
          <p:cNvPr id="6" name="Object 5"/>
          <p:cNvSpPr/>
          <p:nvPr/>
        </p:nvSpPr>
        <p:spPr>
          <a:xfrm>
            <a:off x="2513971" y="3056046"/>
            <a:ext cx="7818070" cy="764476"/>
          </a:xfrm>
          <a:prstGeom prst="rect">
            <a:avLst/>
          </a:prstGeom>
          <a:noFill/>
        </p:spPr>
        <p:txBody>
          <a:bodyPr wrap="square" lIns="0" tIns="0" rIns="0" bIns="0" rtlCol="0" anchor="t"/>
          <a:lstStyle/>
          <a:p>
            <a:pPr algn="l">
              <a:lnSpc>
                <a:spcPts val="2268"/>
              </a:lnSpc>
              <a:spcAft>
                <a:spcPts val="600"/>
              </a:spcAft>
              <a:buNone/>
            </a:pPr>
            <a:r>
              <a:rPr lang="en-US" sz="1800" b="1">
                <a:solidFill>
                  <a:srgbClr val="004256"/>
                </a:solidFill>
                <a:latin typeface="Montserrat" pitchFamily="34" charset="0"/>
                <a:ea typeface="Montserrat" pitchFamily="34" charset="-122"/>
                <a:cs typeface="Montserrat" pitchFamily="34" charset="-120"/>
              </a:rPr>
              <a:t>Bernalillo, Doña Ana, Sandoval, and Santa Fe counties each</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have an ethics ordinance that may impose additional rules</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on procurements, conflict of interest rules, etc.</a:t>
            </a:r>
            <a:endParaRPr lang="en-US"/>
          </a:p>
        </p:txBody>
      </p:sp>
      <p:sp>
        <p:nvSpPr>
          <p:cNvPr id="7" name="Object 6"/>
          <p:cNvSpPr/>
          <p:nvPr/>
        </p:nvSpPr>
        <p:spPr>
          <a:xfrm>
            <a:off x="2237815" y="4337029"/>
            <a:ext cx="133317" cy="133317"/>
          </a:xfrm>
          <a:prstGeom prst="ellipse">
            <a:avLst/>
          </a:prstGeom>
          <a:solidFill>
            <a:srgbClr val="64C3FF"/>
          </a:solidFill>
        </p:spPr>
      </p:sp>
      <p:sp>
        <p:nvSpPr>
          <p:cNvPr id="8" name="Object 7"/>
          <p:cNvSpPr/>
          <p:nvPr/>
        </p:nvSpPr>
        <p:spPr>
          <a:xfrm>
            <a:off x="2513971" y="4236089"/>
            <a:ext cx="7818070"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Model Code of Ethics Coming Soon</a:t>
            </a:r>
            <a:endParaRPr lang="en-US"/>
          </a:p>
        </p:txBody>
      </p:sp>
      <p:sp>
        <p:nvSpPr>
          <p:cNvPr id="9" name="Object 8"/>
          <p:cNvSpPr/>
          <p:nvPr/>
        </p:nvSpPr>
        <p:spPr>
          <a:xfrm>
            <a:off x="2513971" y="4724124"/>
            <a:ext cx="7818070" cy="476512"/>
          </a:xfrm>
          <a:prstGeom prst="rect">
            <a:avLst/>
          </a:prstGeom>
          <a:noFill/>
        </p:spPr>
        <p:txBody>
          <a:bodyPr wrap="square" lIns="0" tIns="0" rIns="0" bIns="0" rtlCol="0" anchor="t"/>
          <a:lstStyle/>
          <a:p>
            <a:pPr algn="l">
              <a:lnSpc>
                <a:spcPts val="2268"/>
              </a:lnSpc>
              <a:spcAft>
                <a:spcPts val="600"/>
              </a:spcAft>
              <a:buNone/>
            </a:pPr>
            <a:r>
              <a:rPr lang="en-US" sz="1800" b="1">
                <a:solidFill>
                  <a:srgbClr val="004256"/>
                </a:solidFill>
                <a:latin typeface="Montserrat" pitchFamily="34" charset="0"/>
                <a:ea typeface="Montserrat" pitchFamily="34" charset="-122"/>
                <a:cs typeface="Montserrat" pitchFamily="34" charset="-120"/>
              </a:rPr>
              <a:t>The State Ethics Commission will soon promulgate its model</a:t>
            </a:r>
            <a:br>
              <a:rPr lang="en-US" sz="1800" b="1">
                <a:solidFill>
                  <a:srgbClr val="004256"/>
                </a:solidFill>
                <a:latin typeface="Montserrat" pitchFamily="34" charset="0"/>
                <a:ea typeface="Montserrat" pitchFamily="34" charset="-122"/>
                <a:cs typeface="Montserrat" pitchFamily="34" charset="-120"/>
              </a:rPr>
            </a:br>
            <a:r>
              <a:rPr lang="en-US" sz="1800" b="1">
                <a:solidFill>
                  <a:srgbClr val="004256"/>
                </a:solidFill>
                <a:latin typeface="Montserrat" pitchFamily="34" charset="0"/>
                <a:ea typeface="Montserrat" pitchFamily="34" charset="-122"/>
                <a:cs typeface="Montserrat" pitchFamily="34" charset="-120"/>
              </a:rPr>
              <a:t>code of ethics which county governments may adopt.</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FFFFFF"/>
                </a:solidFill>
                <a:latin typeface="Montserrat" pitchFamily="34" charset="0"/>
                <a:ea typeface="Montserrat" pitchFamily="34" charset="-122"/>
                <a:cs typeface="Montserrat" pitchFamily="34" charset="-120"/>
              </a:rPr>
              <a:t>BRIBE AND KICKBACK STATUTES​</a:t>
            </a:r>
            <a:endParaRPr lang="en-US"/>
          </a:p>
        </p:txBody>
      </p:sp>
      <p:sp>
        <p:nvSpPr>
          <p:cNvPr id="4" name="Object 3"/>
          <p:cNvSpPr/>
          <p:nvPr/>
        </p:nvSpPr>
        <p:spPr>
          <a:xfrm>
            <a:off x="2237815" y="2546777"/>
            <a:ext cx="133317" cy="133317"/>
          </a:xfrm>
          <a:prstGeom prst="ellipse">
            <a:avLst/>
          </a:prstGeom>
          <a:solidFill>
            <a:srgbClr val="FFFFFF"/>
          </a:solidFill>
        </p:spPr>
      </p:sp>
      <p:sp>
        <p:nvSpPr>
          <p:cNvPr id="5" name="Object 4"/>
          <p:cNvSpPr/>
          <p:nvPr/>
        </p:nvSpPr>
        <p:spPr>
          <a:xfrm>
            <a:off x="2513971" y="2448225"/>
            <a:ext cx="7818070" cy="627293"/>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Numerous criminal prohibitions in state and</a:t>
            </a:r>
            <a:br>
              <a:rPr lang="en-US" sz="2600">
                <a:solidFill>
                  <a:srgbClr val="FFFFFF"/>
                </a:solidFill>
                <a:latin typeface="Source Sans Pro SemiBold" pitchFamily="34" charset="0"/>
                <a:ea typeface="Source Sans Pro SemiBold" pitchFamily="34" charset="-122"/>
                <a:cs typeface="Source Sans Pro SemiBold" pitchFamily="34" charset="-120"/>
              </a:rPr>
            </a:br>
            <a:r>
              <a:rPr lang="en-US" sz="2600">
                <a:solidFill>
                  <a:srgbClr val="FFFFFF"/>
                </a:solidFill>
                <a:latin typeface="Source Sans Pro SemiBold" pitchFamily="34" charset="0"/>
                <a:ea typeface="Source Sans Pro SemiBold" pitchFamily="34" charset="-122"/>
                <a:cs typeface="Source Sans Pro SemiBold" pitchFamily="34" charset="-120"/>
              </a:rPr>
              <a:t>federal law.​</a:t>
            </a:r>
            <a:endParaRPr lang="en-US"/>
          </a:p>
        </p:txBody>
      </p:sp>
      <p:sp>
        <p:nvSpPr>
          <p:cNvPr id="6" name="Object 5"/>
          <p:cNvSpPr/>
          <p:nvPr/>
        </p:nvSpPr>
        <p:spPr>
          <a:xfrm>
            <a:off x="2513971" y="3285016"/>
            <a:ext cx="7818070" cy="1052440"/>
          </a:xfrm>
          <a:prstGeom prst="rect">
            <a:avLst/>
          </a:prstGeom>
          <a:noFill/>
        </p:spPr>
        <p:txBody>
          <a:bodyPr wrap="square" lIns="0" tIns="0" rIns="0" bIns="0" rtlCol="0" anchor="t"/>
          <a:lstStyle/>
          <a:p>
            <a:pPr algn="l">
              <a:lnSpc>
                <a:spcPts val="2268"/>
              </a:lnSpc>
              <a:spcAft>
                <a:spcPts val="600"/>
              </a:spcAft>
              <a:buNone/>
            </a:pPr>
            <a:r>
              <a:rPr lang="en-US" sz="1800" b="1">
                <a:solidFill>
                  <a:srgbClr val="FFFFFF"/>
                </a:solidFill>
                <a:latin typeface="Montserrat" pitchFamily="34" charset="0"/>
                <a:ea typeface="Montserrat" pitchFamily="34" charset="-122"/>
                <a:cs typeface="Montserrat" pitchFamily="34" charset="-120"/>
              </a:rPr>
              <a:t>Examples: demanding illegal fees (§ 30-23-1), paying for or</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receiving public money for services not rendered (§ 30-23-2),</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making a false claim for payment (§ 30-23-3), receiving</a:t>
            </a:r>
            <a:br>
              <a:rPr lang="en-US" sz="1800" b="1">
                <a:solidFill>
                  <a:srgbClr val="FFFFFF"/>
                </a:solidFill>
                <a:latin typeface="Montserrat" pitchFamily="34" charset="0"/>
                <a:ea typeface="Montserrat" pitchFamily="34" charset="-122"/>
                <a:cs typeface="Montserrat" pitchFamily="34" charset="-120"/>
              </a:rPr>
            </a:br>
            <a:r>
              <a:rPr lang="en-US" sz="1800" b="1">
                <a:solidFill>
                  <a:srgbClr val="FFFFFF"/>
                </a:solidFill>
                <a:latin typeface="Montserrat" pitchFamily="34" charset="0"/>
                <a:ea typeface="Montserrat" pitchFamily="34" charset="-122"/>
                <a:cs typeface="Montserrat" pitchFamily="34" charset="-120"/>
              </a:rPr>
              <a:t>money from a public contract (§ 30-23-6). </a:t>
            </a:r>
            <a:endParaRPr lang="en-US"/>
          </a:p>
        </p:txBody>
      </p:sp>
      <p:sp>
        <p:nvSpPr>
          <p:cNvPr id="7" name="Object 6"/>
          <p:cNvSpPr/>
          <p:nvPr/>
        </p:nvSpPr>
        <p:spPr>
          <a:xfrm>
            <a:off x="2237815" y="4851251"/>
            <a:ext cx="133317" cy="133317"/>
          </a:xfrm>
          <a:prstGeom prst="ellipse">
            <a:avLst/>
          </a:prstGeom>
          <a:solidFill>
            <a:srgbClr val="FFFFFF"/>
          </a:solidFill>
        </p:spPr>
      </p:sp>
      <p:sp>
        <p:nvSpPr>
          <p:cNvPr id="8" name="Object 7"/>
          <p:cNvSpPr/>
          <p:nvPr/>
        </p:nvSpPr>
        <p:spPr>
          <a:xfrm>
            <a:off x="2513971" y="4753023"/>
            <a:ext cx="7818070" cy="627293"/>
          </a:xfrm>
          <a:prstGeom prst="rect">
            <a:avLst/>
          </a:prstGeom>
          <a:noFill/>
        </p:spPr>
        <p:txBody>
          <a:bodyPr wrap="square" lIns="0" tIns="0" rIns="0" bIns="0" rtlCol="0" anchor="t"/>
          <a:lstStyle/>
          <a:p>
            <a:pPr algn="l">
              <a:lnSpc>
                <a:spcPts val="2747"/>
              </a:lnSpc>
              <a:spcAft>
                <a:spcPts val="600"/>
              </a:spcAft>
              <a:buNone/>
            </a:pPr>
            <a:r>
              <a:rPr lang="en-US" sz="2600">
                <a:solidFill>
                  <a:srgbClr val="FFFFFF"/>
                </a:solidFill>
                <a:latin typeface="Source Sans Pro SemiBold" pitchFamily="34" charset="0"/>
                <a:ea typeface="Source Sans Pro SemiBold" pitchFamily="34" charset="-122"/>
                <a:cs typeface="Source Sans Pro SemiBold" pitchFamily="34" charset="-120"/>
              </a:rPr>
              <a:t>Seek advice on a transaction from an attorney if</a:t>
            </a:r>
            <a:br>
              <a:rPr lang="en-US" sz="2600">
                <a:solidFill>
                  <a:srgbClr val="FFFFFF"/>
                </a:solidFill>
                <a:latin typeface="Source Sans Pro SemiBold" pitchFamily="34" charset="0"/>
                <a:ea typeface="Source Sans Pro SemiBold" pitchFamily="34" charset="-122"/>
                <a:cs typeface="Source Sans Pro SemiBold" pitchFamily="34" charset="-120"/>
              </a:rPr>
            </a:br>
            <a:r>
              <a:rPr lang="en-US" sz="2600">
                <a:solidFill>
                  <a:srgbClr val="FFFFFF"/>
                </a:solidFill>
                <a:latin typeface="Source Sans Pro SemiBold" pitchFamily="34" charset="0"/>
                <a:ea typeface="Source Sans Pro SemiBold" pitchFamily="34" charset="-122"/>
                <a:cs typeface="Source Sans Pro SemiBold" pitchFamily="34" charset="-120"/>
              </a:rPr>
              <a:t>you question whether a transaction is legal.</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2EA2D9"/>
        </a:solidFill>
        <a:effectLst/>
      </p:bgPr>
    </p:bg>
    <p:spTree>
      <p:nvGrpSpPr>
        <p:cNvPr id="1" name=""/>
        <p:cNvGrpSpPr/>
        <p:nvPr/>
      </p:nvGrpSpPr>
      <p:grpSpPr>
        <a:xfrm>
          <a:off x="0" y="0"/>
          <a:ext cx="0" cy="0"/>
          <a:chOff x="0" y="0"/>
          <a:chExt cx="0" cy="0"/>
        </a:xfrm>
      </p:grpSpPr>
      <p:sp>
        <p:nvSpPr>
          <p:cNvPr id="2" name="Object 1"/>
          <p:cNvSpPr/>
          <p:nvPr/>
        </p:nvSpPr>
        <p:spPr>
          <a:xfrm>
            <a:off x="3248522" y="3149606"/>
            <a:ext cx="5691907" cy="528505"/>
          </a:xfrm>
          <a:prstGeom prst="rect">
            <a:avLst/>
          </a:prstGeom>
          <a:noFill/>
        </p:spPr>
        <p:txBody>
          <a:bodyPr wrap="square" lIns="0" tIns="0" rIns="0" bIns="0" rtlCol="0" anchor="t"/>
          <a:lstStyle/>
          <a:p>
            <a:pPr algn="ctr">
              <a:lnSpc>
                <a:spcPts val="5513"/>
              </a:lnSpc>
              <a:spcAft>
                <a:spcPts val="600"/>
              </a:spcAft>
              <a:buNone/>
            </a:pPr>
            <a:r>
              <a:rPr lang="en-US" sz="5600" b="1" kern="0" spc="364">
                <a:solidFill>
                  <a:srgbClr val="FFFFFF"/>
                </a:solidFill>
                <a:latin typeface="Montserrat" pitchFamily="34" charset="0"/>
                <a:ea typeface="Montserrat" pitchFamily="34" charset="-122"/>
                <a:cs typeface="Montserrat" pitchFamily="34" charset="-120"/>
              </a:rPr>
              <a:t>RESOURCES</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ADVISORY OPINIONS​</a:t>
            </a:r>
            <a:endParaRPr lang="en-US"/>
          </a:p>
        </p:txBody>
      </p:sp>
      <p:sp>
        <p:nvSpPr>
          <p:cNvPr id="4" name="Object 3"/>
          <p:cNvSpPr/>
          <p:nvPr/>
        </p:nvSpPr>
        <p:spPr>
          <a:xfrm>
            <a:off x="2237815" y="2191307"/>
            <a:ext cx="95988" cy="95988"/>
          </a:xfrm>
          <a:prstGeom prst="ellipse">
            <a:avLst/>
          </a:prstGeom>
          <a:solidFill>
            <a:srgbClr val="64C3FF"/>
          </a:solidFill>
        </p:spPr>
      </p:sp>
      <p:sp>
        <p:nvSpPr>
          <p:cNvPr id="5" name="Object 4"/>
          <p:cNvSpPr/>
          <p:nvPr/>
        </p:nvSpPr>
        <p:spPr>
          <a:xfrm>
            <a:off x="2448075" y="2099452"/>
            <a:ext cx="7883967" cy="228543"/>
          </a:xfrm>
          <a:prstGeom prst="rect">
            <a:avLst/>
          </a:prstGeom>
          <a:noFill/>
        </p:spPr>
        <p:txBody>
          <a:bodyPr wrap="square" lIns="0" tIns="0" rIns="0" bIns="0" rtlCol="0" anchor="t"/>
          <a:lstStyle/>
          <a:p>
            <a:pPr algn="l">
              <a:lnSpc>
                <a:spcPts val="2197"/>
              </a:lnSpc>
              <a:spcAft>
                <a:spcPts val="600"/>
              </a:spcAft>
              <a:buNone/>
            </a:pPr>
            <a:r>
              <a:rPr lang="en-US" sz="2100">
                <a:solidFill>
                  <a:srgbClr val="004256"/>
                </a:solidFill>
                <a:latin typeface="Source Sans Pro SemiBold" pitchFamily="34" charset="0"/>
                <a:ea typeface="Source Sans Pro SemiBold" pitchFamily="34" charset="-122"/>
                <a:cs typeface="Source Sans Pro SemiBold" pitchFamily="34" charset="-120"/>
              </a:rPr>
              <a:t>Formal Advisory Opinions</a:t>
            </a:r>
            <a:endParaRPr lang="en-US"/>
          </a:p>
        </p:txBody>
      </p:sp>
      <p:sp>
        <p:nvSpPr>
          <p:cNvPr id="6" name="Object 5"/>
          <p:cNvSpPr/>
          <p:nvPr/>
        </p:nvSpPr>
        <p:spPr>
          <a:xfrm>
            <a:off x="2448075" y="2489879"/>
            <a:ext cx="7883967" cy="1067105"/>
          </a:xfrm>
          <a:prstGeom prst="rect">
            <a:avLst/>
          </a:prstGeom>
          <a:noFill/>
        </p:spPr>
        <p:txBody>
          <a:bodyPr wrap="square" lIns="0" tIns="0" rIns="0" bIns="0" rtlCol="0" anchor="t"/>
          <a:lstStyle/>
          <a:p>
            <a:pPr algn="l">
              <a:lnSpc>
                <a:spcPts val="1796"/>
              </a:lnSpc>
              <a:spcAft>
                <a:spcPts val="600"/>
              </a:spcAft>
              <a:buNone/>
            </a:pPr>
            <a:r>
              <a:rPr lang="en-US" sz="1400">
                <a:solidFill>
                  <a:srgbClr val="444444">
                    <a:alpha val="80000"/>
                  </a:srgbClr>
                </a:solidFill>
                <a:latin typeface="Montserrat" pitchFamily="34" charset="0"/>
                <a:ea typeface="Montserrat" pitchFamily="34" charset="-122"/>
                <a:cs typeface="Montserrat" pitchFamily="34" charset="-120"/>
              </a:rPr>
              <a:t>Formal advisory opinions may only be requested by a public official, public</a:t>
            </a:r>
            <a:br>
              <a:rPr lang="en-US" sz="1400">
                <a:solidFill>
                  <a:srgbClr val="444444">
                    <a:alpha val="80000"/>
                  </a:srgbClr>
                </a:solidFill>
                <a:latin typeface="Montserrat" pitchFamily="34" charset="0"/>
                <a:ea typeface="Montserrat" pitchFamily="34" charset="-122"/>
                <a:cs typeface="Montserrat" pitchFamily="34" charset="-120"/>
              </a:rPr>
            </a:br>
            <a:r>
              <a:rPr lang="en-US" sz="1400">
                <a:solidFill>
                  <a:srgbClr val="444444">
                    <a:alpha val="80000"/>
                  </a:srgbClr>
                </a:solidFill>
                <a:latin typeface="Montserrat" pitchFamily="34" charset="0"/>
                <a:ea typeface="Montserrat" pitchFamily="34" charset="-122"/>
                <a:cs typeface="Montserrat" pitchFamily="34" charset="-120"/>
              </a:rPr>
              <a:t>employee, candidate, person subject to the Campaign Reporting Act,</a:t>
            </a:r>
            <a:br>
              <a:rPr lang="en-US" sz="1400">
                <a:solidFill>
                  <a:srgbClr val="444444">
                    <a:alpha val="80000"/>
                  </a:srgbClr>
                </a:solidFill>
                <a:latin typeface="Montserrat" pitchFamily="34" charset="0"/>
                <a:ea typeface="Montserrat" pitchFamily="34" charset="-122"/>
                <a:cs typeface="Montserrat" pitchFamily="34" charset="-120"/>
              </a:rPr>
            </a:br>
            <a:r>
              <a:rPr lang="en-US" sz="1400">
                <a:solidFill>
                  <a:srgbClr val="444444">
                    <a:alpha val="80000"/>
                  </a:srgbClr>
                </a:solidFill>
                <a:latin typeface="Montserrat" pitchFamily="34" charset="0"/>
                <a:ea typeface="Montserrat" pitchFamily="34" charset="-122"/>
                <a:cs typeface="Montserrat" pitchFamily="34" charset="-120"/>
              </a:rPr>
              <a:t>government contractor, lobbyist or lobbyist's employer.  Because county officials</a:t>
            </a:r>
            <a:br>
              <a:rPr lang="en-US" sz="1400">
                <a:solidFill>
                  <a:srgbClr val="444444">
                    <a:alpha val="80000"/>
                  </a:srgbClr>
                </a:solidFill>
                <a:latin typeface="Montserrat" pitchFamily="34" charset="0"/>
                <a:ea typeface="Montserrat" pitchFamily="34" charset="-122"/>
                <a:cs typeface="Montserrat" pitchFamily="34" charset="-120"/>
              </a:rPr>
            </a:br>
            <a:r>
              <a:rPr lang="en-US" sz="1400">
                <a:solidFill>
                  <a:srgbClr val="444444">
                    <a:alpha val="80000"/>
                  </a:srgbClr>
                </a:solidFill>
                <a:latin typeface="Montserrat" pitchFamily="34" charset="0"/>
                <a:ea typeface="Montserrat" pitchFamily="34" charset="-122"/>
                <a:cs typeface="Montserrat" pitchFamily="34" charset="-120"/>
              </a:rPr>
              <a:t>and employees are not subject to State Ethics Commission complaint jurisdiction,</a:t>
            </a:r>
            <a:br>
              <a:rPr lang="en-US" sz="1400">
                <a:solidFill>
                  <a:srgbClr val="444444">
                    <a:alpha val="80000"/>
                  </a:srgbClr>
                </a:solidFill>
                <a:latin typeface="Montserrat" pitchFamily="34" charset="0"/>
                <a:ea typeface="Montserrat" pitchFamily="34" charset="-122"/>
                <a:cs typeface="Montserrat" pitchFamily="34" charset="-120"/>
              </a:rPr>
            </a:br>
            <a:r>
              <a:rPr lang="en-US" sz="1400">
                <a:solidFill>
                  <a:srgbClr val="444444">
                    <a:alpha val="80000"/>
                  </a:srgbClr>
                </a:solidFill>
                <a:latin typeface="Montserrat" pitchFamily="34" charset="0"/>
                <a:ea typeface="Montserrat" pitchFamily="34" charset="-122"/>
                <a:cs typeface="Montserrat" pitchFamily="34" charset="-120"/>
              </a:rPr>
              <a:t>they cannot request formal advisory opinions.</a:t>
            </a:r>
            <a:endParaRPr lang="en-US"/>
          </a:p>
        </p:txBody>
      </p:sp>
      <p:sp>
        <p:nvSpPr>
          <p:cNvPr id="7" name="Object 6"/>
          <p:cNvSpPr/>
          <p:nvPr/>
        </p:nvSpPr>
        <p:spPr>
          <a:xfrm>
            <a:off x="2237815" y="3981559"/>
            <a:ext cx="95988" cy="95988"/>
          </a:xfrm>
          <a:prstGeom prst="ellipse">
            <a:avLst/>
          </a:prstGeom>
          <a:solidFill>
            <a:srgbClr val="64C3FF"/>
          </a:solidFill>
        </p:spPr>
      </p:sp>
      <p:sp>
        <p:nvSpPr>
          <p:cNvPr id="8" name="Object 7"/>
          <p:cNvSpPr/>
          <p:nvPr/>
        </p:nvSpPr>
        <p:spPr>
          <a:xfrm>
            <a:off x="2448075" y="3883724"/>
            <a:ext cx="7883967" cy="228543"/>
          </a:xfrm>
          <a:prstGeom prst="rect">
            <a:avLst/>
          </a:prstGeom>
          <a:noFill/>
        </p:spPr>
        <p:txBody>
          <a:bodyPr wrap="square" lIns="0" tIns="0" rIns="0" bIns="0" rtlCol="0" anchor="t"/>
          <a:lstStyle/>
          <a:p>
            <a:pPr algn="l">
              <a:lnSpc>
                <a:spcPts val="2197"/>
              </a:lnSpc>
              <a:spcAft>
                <a:spcPts val="600"/>
              </a:spcAft>
              <a:buNone/>
            </a:pPr>
            <a:r>
              <a:rPr lang="en-US" sz="2100" b="1">
                <a:solidFill>
                  <a:srgbClr val="64C3FF"/>
                </a:solidFill>
                <a:latin typeface="Source Sans Pro SemiBold" pitchFamily="34" charset="0"/>
                <a:ea typeface="Source Sans Pro SemiBold" pitchFamily="34" charset="-122"/>
                <a:cs typeface="Source Sans Pro SemiBold" pitchFamily="34" charset="-120"/>
              </a:rPr>
              <a:t>Informal</a:t>
            </a:r>
            <a:r>
              <a:rPr lang="en-US" sz="2100">
                <a:solidFill>
                  <a:srgbClr val="004256"/>
                </a:solidFill>
                <a:latin typeface="Source Sans Pro SemiBold" pitchFamily="34" charset="0"/>
                <a:ea typeface="Source Sans Pro SemiBold" pitchFamily="34" charset="-122"/>
                <a:cs typeface="Source Sans Pro SemiBold" pitchFamily="34" charset="-120"/>
              </a:rPr>
              <a:t> Advisory Opinions</a:t>
            </a:r>
            <a:endParaRPr lang="en-US"/>
          </a:p>
        </p:txBody>
      </p:sp>
      <p:sp>
        <p:nvSpPr>
          <p:cNvPr id="9" name="Object 8"/>
          <p:cNvSpPr/>
          <p:nvPr/>
        </p:nvSpPr>
        <p:spPr>
          <a:xfrm>
            <a:off x="2448075" y="4274151"/>
            <a:ext cx="7883967" cy="1599800"/>
          </a:xfrm>
          <a:prstGeom prst="rect">
            <a:avLst/>
          </a:prstGeom>
          <a:noFill/>
        </p:spPr>
        <p:txBody>
          <a:bodyPr wrap="square" lIns="0" tIns="0" rIns="0" bIns="0" rtlCol="0" anchor="t"/>
          <a:lstStyle/>
          <a:p>
            <a:pPr algn="l">
              <a:lnSpc>
                <a:spcPts val="1796"/>
              </a:lnSpc>
              <a:spcAft>
                <a:spcPts val="600"/>
              </a:spcAft>
              <a:buNone/>
            </a:pPr>
            <a:r>
              <a:rPr lang="en-US" sz="1400">
                <a:solidFill>
                  <a:srgbClr val="444444">
                    <a:alpha val="80000"/>
                  </a:srgbClr>
                </a:solidFill>
                <a:latin typeface="Montserrat" pitchFamily="34" charset="0"/>
                <a:ea typeface="Montserrat" pitchFamily="34" charset="-122"/>
                <a:cs typeface="Montserrat" pitchFamily="34" charset="-120"/>
              </a:rPr>
              <a:t>Informal advisory opinions can be requested by county officials and employees,</a:t>
            </a:r>
            <a:br>
              <a:rPr lang="en-US" sz="1400">
                <a:solidFill>
                  <a:srgbClr val="444444">
                    <a:alpha val="80000"/>
                  </a:srgbClr>
                </a:solidFill>
                <a:latin typeface="Montserrat" pitchFamily="34" charset="0"/>
                <a:ea typeface="Montserrat" pitchFamily="34" charset="-122"/>
                <a:cs typeface="Montserrat" pitchFamily="34" charset="-120"/>
              </a:rPr>
            </a:br>
            <a:r>
              <a:rPr lang="en-US" sz="1400">
                <a:solidFill>
                  <a:srgbClr val="444444">
                    <a:alpha val="80000"/>
                  </a:srgbClr>
                </a:solidFill>
                <a:latin typeface="Montserrat" pitchFamily="34" charset="0"/>
                <a:ea typeface="Montserrat" pitchFamily="34" charset="-122"/>
                <a:cs typeface="Montserrat" pitchFamily="34" charset="-120"/>
              </a:rPr>
              <a:t>since they are subject to the Governmental Conduct Act.  See also 1.8.1.9 NMAC </a:t>
            </a:r>
          </a:p>
          <a:p>
            <a:pPr algn="l">
              <a:lnSpc>
                <a:spcPts val="1796"/>
              </a:lnSpc>
              <a:spcAft>
                <a:spcPts val="600"/>
              </a:spcAft>
              <a:buNone/>
            </a:pPr>
            <a:r>
              <a:rPr lang="en-US" sz="1400" b="1">
                <a:solidFill>
                  <a:srgbClr val="004256"/>
                </a:solidFill>
                <a:latin typeface="Montserrat" pitchFamily="34" charset="0"/>
                <a:ea typeface="Montserrat" pitchFamily="34" charset="-122"/>
                <a:cs typeface="Montserrat" pitchFamily="34" charset="-120"/>
              </a:rPr>
              <a:t>Must be requested in writing. </a:t>
            </a:r>
          </a:p>
          <a:p>
            <a:pPr algn="l">
              <a:lnSpc>
                <a:spcPts val="1796"/>
              </a:lnSpc>
              <a:spcAft>
                <a:spcPts val="600"/>
              </a:spcAft>
              <a:buNone/>
            </a:pPr>
            <a:r>
              <a:rPr lang="en-US" sz="1400" b="1">
                <a:solidFill>
                  <a:srgbClr val="004256"/>
                </a:solidFill>
                <a:latin typeface="Montserrat" pitchFamily="34" charset="0"/>
                <a:ea typeface="Montserrat" pitchFamily="34" charset="-122"/>
                <a:cs typeface="Montserrat" pitchFamily="34" charset="-120"/>
              </a:rPr>
              <a:t>Requests for advisory opinions are confidential by law</a:t>
            </a:r>
            <a:r>
              <a:rPr lang="en-US" sz="1400">
                <a:solidFill>
                  <a:srgbClr val="444444">
                    <a:alpha val="80000"/>
                  </a:srgbClr>
                </a:solidFill>
                <a:latin typeface="Montserrat" pitchFamily="34" charset="0"/>
                <a:ea typeface="Montserrat" pitchFamily="34" charset="-122"/>
                <a:cs typeface="Montserrat" pitchFamily="34" charset="-120"/>
              </a:rPr>
              <a:t>.​​</a:t>
            </a:r>
          </a:p>
          <a:p>
            <a:pPr algn="l">
              <a:lnSpc>
                <a:spcPts val="1796"/>
              </a:lnSpc>
              <a:spcAft>
                <a:spcPts val="600"/>
              </a:spcAft>
              <a:buNone/>
            </a:pPr>
            <a:r>
              <a:rPr lang="en-US" sz="1400">
                <a:solidFill>
                  <a:srgbClr val="444444">
                    <a:alpha val="80000"/>
                  </a:srgbClr>
                </a:solidFill>
                <a:latin typeface="Montserrat" pitchFamily="34" charset="0"/>
                <a:ea typeface="Montserrat" pitchFamily="34" charset="-122"/>
                <a:cs typeface="Montserrat" pitchFamily="34" charset="-120"/>
              </a:rPr>
              <a:t>.</a:t>
            </a:r>
            <a:endParaRPr lang="en-US"/>
          </a:p>
        </p:txBody>
      </p:sp>
      <p:pic>
        <p:nvPicPr>
          <p:cNvPr id="10" name="Object 9" descr="preencoded.png"/>
          <p:cNvPicPr>
            <a:picLocks noChangeAspect="1"/>
          </p:cNvPicPr>
          <p:nvPr/>
        </p:nvPicPr>
        <p:blipFill>
          <a:blip r:embed="rId3"/>
          <a:stretch>
            <a:fillRect/>
          </a:stretch>
        </p:blipFill>
        <p:spPr>
          <a:xfrm>
            <a:off x="1511431" y="5572769"/>
            <a:ext cx="8979829" cy="511365"/>
          </a:xfrm>
          <a:prstGeom prst="rect">
            <a:avLst/>
          </a:prstGeom>
        </p:spPr>
      </p:pic>
      <p:sp>
        <p:nvSpPr>
          <p:cNvPr id="11" name="Object 10"/>
          <p:cNvSpPr/>
          <p:nvPr/>
        </p:nvSpPr>
        <p:spPr>
          <a:xfrm>
            <a:off x="1292410" y="5703191"/>
            <a:ext cx="9417870" cy="199975"/>
          </a:xfrm>
          <a:prstGeom prst="rect">
            <a:avLst/>
          </a:prstGeom>
          <a:noFill/>
        </p:spPr>
        <p:txBody>
          <a:bodyPr wrap="square" lIns="0" tIns="0" rIns="0" bIns="0" rtlCol="0" anchor="t"/>
          <a:lstStyle/>
          <a:p>
            <a:pPr algn="ctr">
              <a:lnSpc>
                <a:spcPts val="1884"/>
              </a:lnSpc>
              <a:spcAft>
                <a:spcPts val="600"/>
              </a:spcAft>
              <a:buNone/>
            </a:pPr>
            <a:r>
              <a:rPr lang="en-US" sz="1800">
                <a:solidFill>
                  <a:srgbClr val="004256"/>
                </a:solidFill>
                <a:latin typeface="Source Sans Pro SemiBold" pitchFamily="34" charset="0"/>
                <a:ea typeface="Source Sans Pro SemiBold" pitchFamily="34" charset="-122"/>
                <a:cs typeface="Source Sans Pro SemiBold" pitchFamily="34" charset="-120"/>
              </a:rPr>
              <a:t>For more information and to request an opinion, email: ethics.commission@state.nm.us</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GOVERNMENT CONDUCT HANDBOOK​</a:t>
            </a:r>
            <a:endParaRPr lang="en-US"/>
          </a:p>
        </p:txBody>
      </p:sp>
      <p:sp>
        <p:nvSpPr>
          <p:cNvPr id="4" name="Object 3"/>
          <p:cNvSpPr/>
          <p:nvPr/>
        </p:nvSpPr>
        <p:spPr>
          <a:xfrm>
            <a:off x="2237815" y="2775320"/>
            <a:ext cx="133317" cy="133317"/>
          </a:xfrm>
          <a:prstGeom prst="ellipse">
            <a:avLst/>
          </a:prstGeom>
          <a:solidFill>
            <a:srgbClr val="64C3FF"/>
          </a:solidFill>
        </p:spPr>
      </p:sp>
      <p:sp>
        <p:nvSpPr>
          <p:cNvPr id="5" name="Object 4"/>
          <p:cNvSpPr/>
          <p:nvPr/>
        </p:nvSpPr>
        <p:spPr>
          <a:xfrm>
            <a:off x="2513971" y="2673995"/>
            <a:ext cx="7818070" cy="976049"/>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New Mexico Attorney General’s Office published a</a:t>
            </a:r>
            <a:br>
              <a:rPr lang="en-US" sz="2600" u="sng">
                <a:solidFill>
                  <a:srgbClr val="004256"/>
                </a:solidFill>
                <a:latin typeface="Source Sans Pro SemiBold" pitchFamily="34" charset="0"/>
                <a:ea typeface="Source Sans Pro SemiBold" pitchFamily="34" charset="-122"/>
                <a:cs typeface="Source Sans Pro SemiBold" pitchFamily="34" charset="-120"/>
                <a:hlinkClick r:id="rId3"/>
              </a:rPr>
            </a:br>
            <a:r>
              <a:rPr lang="en-US" sz="2600" u="sng">
                <a:solidFill>
                  <a:srgbClr val="004256"/>
                </a:solidFill>
                <a:latin typeface="Source Sans Pro SemiBold" pitchFamily="34" charset="0"/>
                <a:ea typeface="Source Sans Pro SemiBold" pitchFamily="34" charset="-122"/>
                <a:cs typeface="Source Sans Pro SemiBold" pitchFamily="34" charset="-120"/>
                <a:hlinkClick r:id="rId3"/>
              </a:rPr>
              <a:t>handbook for Governmental Conduct Act</a:t>
            </a:r>
            <a:br>
              <a:rPr lang="en-US" sz="2600" u="sng">
                <a:solidFill>
                  <a:srgbClr val="004256"/>
                </a:solidFill>
                <a:latin typeface="Source Sans Pro SemiBold" pitchFamily="34" charset="0"/>
                <a:ea typeface="Source Sans Pro SemiBold" pitchFamily="34" charset="-122"/>
                <a:cs typeface="Source Sans Pro SemiBold" pitchFamily="34" charset="-120"/>
                <a:hlinkClick r:id="rId3"/>
              </a:rPr>
            </a:br>
            <a:r>
              <a:rPr lang="en-US" sz="2600" u="sng">
                <a:solidFill>
                  <a:srgbClr val="004256"/>
                </a:solidFill>
                <a:latin typeface="Source Sans Pro SemiBold" pitchFamily="34" charset="0"/>
                <a:ea typeface="Source Sans Pro SemiBold" pitchFamily="34" charset="-122"/>
                <a:cs typeface="Source Sans Pro SemiBold" pitchFamily="34" charset="-120"/>
                <a:hlinkClick r:id="rId3"/>
              </a:rPr>
              <a:t>compliance</a:t>
            </a:r>
            <a:r>
              <a:rPr lang="en-US" sz="2600">
                <a:solidFill>
                  <a:srgbClr val="004256"/>
                </a:solidFill>
                <a:latin typeface="Source Sans Pro SemiBold" pitchFamily="34" charset="0"/>
                <a:ea typeface="Source Sans Pro SemiBold" pitchFamily="34" charset="-122"/>
                <a:cs typeface="Source Sans Pro SemiBold" pitchFamily="34" charset="-120"/>
              </a:rPr>
              <a:t> in 2015.​​</a:t>
            </a:r>
            <a:endParaRPr lang="en-US"/>
          </a:p>
        </p:txBody>
      </p:sp>
      <p:sp>
        <p:nvSpPr>
          <p:cNvPr id="6" name="Object 5"/>
          <p:cNvSpPr/>
          <p:nvPr/>
        </p:nvSpPr>
        <p:spPr>
          <a:xfrm>
            <a:off x="2237815" y="4165622"/>
            <a:ext cx="133317" cy="133317"/>
          </a:xfrm>
          <a:prstGeom prst="ellipse">
            <a:avLst/>
          </a:prstGeom>
          <a:solidFill>
            <a:srgbClr val="64C3FF"/>
          </a:solidFill>
        </p:spPr>
      </p:sp>
      <p:sp>
        <p:nvSpPr>
          <p:cNvPr id="7" name="Object 6"/>
          <p:cNvSpPr/>
          <p:nvPr/>
        </p:nvSpPr>
        <p:spPr>
          <a:xfrm>
            <a:off x="2513971" y="4065612"/>
            <a:ext cx="7818070" cy="976049"/>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State Ethics Commission staff and contractors are</a:t>
            </a:r>
            <a:br>
              <a:rPr lang="en-US" sz="2600">
                <a:solidFill>
                  <a:srgbClr val="004256"/>
                </a:solidFill>
                <a:latin typeface="Source Sans Pro SemiBold" pitchFamily="34" charset="0"/>
                <a:ea typeface="Source Sans Pro SemiBold" pitchFamily="34" charset="-122"/>
                <a:cs typeface="Source Sans Pro SemiBold" pitchFamily="34" charset="-120"/>
              </a:rPr>
            </a:br>
            <a:r>
              <a:rPr lang="en-US" sz="2600">
                <a:solidFill>
                  <a:srgbClr val="004256"/>
                </a:solidFill>
                <a:latin typeface="Source Sans Pro SemiBold" pitchFamily="34" charset="0"/>
                <a:ea typeface="Source Sans Pro SemiBold" pitchFamily="34" charset="-122"/>
                <a:cs typeface="Source Sans Pro SemiBold" pitchFamily="34" charset="-120"/>
              </a:rPr>
              <a:t>working on updating the handbook.  Estimated</a:t>
            </a:r>
            <a:br>
              <a:rPr lang="en-US" sz="2600">
                <a:solidFill>
                  <a:srgbClr val="004256"/>
                </a:solidFill>
                <a:latin typeface="Source Sans Pro SemiBold" pitchFamily="34" charset="0"/>
                <a:ea typeface="Source Sans Pro SemiBold" pitchFamily="34" charset="-122"/>
                <a:cs typeface="Source Sans Pro SemiBold" pitchFamily="34" charset="-120"/>
              </a:rPr>
            </a:br>
            <a:r>
              <a:rPr lang="en-US" sz="2600">
                <a:solidFill>
                  <a:srgbClr val="004256"/>
                </a:solidFill>
                <a:latin typeface="Source Sans Pro SemiBold" pitchFamily="34" charset="0"/>
                <a:ea typeface="Source Sans Pro SemiBold" pitchFamily="34" charset="-122"/>
                <a:cs typeface="Source Sans Pro SemiBold" pitchFamily="34" charset="-120"/>
              </a:rPr>
              <a:t>date of publication mid-2021.</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1" y="1633129"/>
            <a:ext cx="4485153" cy="4756548"/>
          </a:xfrm>
          <a:prstGeom prst="rect">
            <a:avLst/>
          </a:prstGeom>
          <a:solidFill>
            <a:srgbClr val="09789E"/>
          </a:solidFill>
        </p:spPr>
      </p:sp>
      <p:sp>
        <p:nvSpPr>
          <p:cNvPr id="3" name="Object 2"/>
          <p:cNvSpPr/>
          <p:nvPr/>
        </p:nvSpPr>
        <p:spPr>
          <a:xfrm>
            <a:off x="536028" y="3121610"/>
            <a:ext cx="4365359" cy="1751019"/>
          </a:xfrm>
          <a:prstGeom prst="rect">
            <a:avLst/>
          </a:prstGeom>
          <a:noFill/>
        </p:spPr>
        <p:txBody>
          <a:bodyPr wrap="square" lIns="0" tIns="0" rIns="0" bIns="0" rtlCol="0" anchor="t"/>
          <a:lstStyle/>
          <a:p>
            <a:pPr algn="ctr">
              <a:lnSpc>
                <a:spcPts val="4998"/>
              </a:lnSpc>
              <a:spcAft>
                <a:spcPts val="600"/>
              </a:spcAft>
              <a:buNone/>
            </a:pPr>
            <a:r>
              <a:rPr lang="en-US" sz="5100" b="1" kern="0" spc="326">
                <a:solidFill>
                  <a:srgbClr val="FFFFFF"/>
                </a:solidFill>
                <a:latin typeface="Montserrat" panose="00000500000000000000" pitchFamily="2" charset="0"/>
                <a:ea typeface="Montserrat" pitchFamily="34" charset="-122"/>
                <a:cs typeface="Montserrat" pitchFamily="34" charset="-120"/>
              </a:rPr>
              <a:t>CONNECT</a:t>
            </a:r>
            <a:br>
              <a:rPr lang="en-US" sz="5100" b="1" kern="0" spc="326">
                <a:solidFill>
                  <a:srgbClr val="FFFFFF"/>
                </a:solidFill>
                <a:latin typeface="Montserrat" panose="00000500000000000000" pitchFamily="2" charset="0"/>
                <a:ea typeface="Montserrat" pitchFamily="34" charset="-122"/>
                <a:cs typeface="Montserrat" pitchFamily="34" charset="-120"/>
              </a:rPr>
            </a:br>
            <a:r>
              <a:rPr lang="en-US" sz="5100" b="1" kern="0" spc="326">
                <a:solidFill>
                  <a:srgbClr val="FFFFFF"/>
                </a:solidFill>
                <a:latin typeface="Montserrat" panose="00000500000000000000" pitchFamily="2" charset="0"/>
                <a:ea typeface="Montserrat" pitchFamily="34" charset="-122"/>
                <a:cs typeface="Montserrat" pitchFamily="34" charset="-120"/>
              </a:rPr>
              <a:t>WITH </a:t>
            </a:r>
            <a:br>
              <a:rPr lang="en-US" sz="5100" b="1" kern="0" spc="326">
                <a:solidFill>
                  <a:srgbClr val="FFFFFF"/>
                </a:solidFill>
                <a:latin typeface="Montserrat" panose="00000500000000000000" pitchFamily="2" charset="0"/>
                <a:ea typeface="Montserrat" pitchFamily="34" charset="-122"/>
                <a:cs typeface="Montserrat" pitchFamily="34" charset="-120"/>
              </a:rPr>
            </a:br>
            <a:r>
              <a:rPr lang="en-US" sz="5100" b="1" kern="0" spc="326">
                <a:solidFill>
                  <a:srgbClr val="FFFFFF"/>
                </a:solidFill>
                <a:latin typeface="Montserrat" panose="00000500000000000000" pitchFamily="2" charset="0"/>
                <a:ea typeface="Montserrat" pitchFamily="34" charset="-122"/>
                <a:cs typeface="Montserrat" pitchFamily="34" charset="-120"/>
              </a:rPr>
              <a:t>THE SEC</a:t>
            </a:r>
            <a:endParaRPr lang="en-US">
              <a:latin typeface="Montserrat" panose="00000500000000000000" pitchFamily="2" charset="0"/>
            </a:endParaRPr>
          </a:p>
        </p:txBody>
      </p:sp>
      <p:sp>
        <p:nvSpPr>
          <p:cNvPr id="4" name="Object 3"/>
          <p:cNvSpPr/>
          <p:nvPr/>
        </p:nvSpPr>
        <p:spPr>
          <a:xfrm>
            <a:off x="5618345" y="1061772"/>
            <a:ext cx="952262" cy="47613"/>
          </a:xfrm>
          <a:prstGeom prst="rect">
            <a:avLst/>
          </a:prstGeom>
          <a:solidFill>
            <a:srgbClr val="64C3FF"/>
          </a:solidFill>
        </p:spPr>
      </p:sp>
      <p:sp>
        <p:nvSpPr>
          <p:cNvPr id="5" name="Object 4"/>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anose="00000500000000000000" pitchFamily="2" charset="0"/>
                <a:ea typeface="Montserrat" pitchFamily="34" charset="-122"/>
                <a:cs typeface="Montserrat" pitchFamily="34" charset="-120"/>
              </a:rPr>
              <a:t>QUESTIONS AND COMMENTS</a:t>
            </a:r>
            <a:endParaRPr lang="en-US">
              <a:latin typeface="Montserrat" panose="00000500000000000000" pitchFamily="2" charset="0"/>
            </a:endParaRPr>
          </a:p>
        </p:txBody>
      </p:sp>
      <p:sp>
        <p:nvSpPr>
          <p:cNvPr id="6" name="Object 5"/>
          <p:cNvSpPr/>
          <p:nvPr/>
        </p:nvSpPr>
        <p:spPr>
          <a:xfrm>
            <a:off x="5332667" y="3337154"/>
            <a:ext cx="133317" cy="133317"/>
          </a:xfrm>
          <a:prstGeom prst="ellipse">
            <a:avLst/>
          </a:prstGeom>
          <a:solidFill>
            <a:srgbClr val="64C3FF"/>
          </a:solidFill>
        </p:spPr>
      </p:sp>
      <p:sp>
        <p:nvSpPr>
          <p:cNvPr id="7" name="Object 6"/>
          <p:cNvSpPr/>
          <p:nvPr/>
        </p:nvSpPr>
        <p:spPr>
          <a:xfrm>
            <a:off x="5608822" y="3232005"/>
            <a:ext cx="6484903" cy="278537"/>
          </a:xfrm>
          <a:prstGeom prst="rect">
            <a:avLst/>
          </a:prstGeom>
          <a:noFill/>
        </p:spPr>
        <p:txBody>
          <a:bodyPr wrap="square" lIns="0" tIns="0" rIns="0" bIns="0" rtlCol="0" anchor="t"/>
          <a:lstStyle/>
          <a:p>
            <a:pPr algn="l">
              <a:lnSpc>
                <a:spcPts val="2747"/>
              </a:lnSpc>
              <a:spcAft>
                <a:spcPts val="600"/>
              </a:spcAft>
              <a:buNone/>
            </a:pPr>
            <a:r>
              <a:rPr lang="en-US" sz="2600" u="sng">
                <a:solidFill>
                  <a:srgbClr val="004256"/>
                </a:solidFill>
                <a:latin typeface="Montserrat" panose="00000500000000000000" pitchFamily="2" charset="0"/>
                <a:ea typeface="Source Sans Pro SemiBold" pitchFamily="34" charset="-122"/>
                <a:cs typeface="Source Sans Pro SemiBold" pitchFamily="34" charset="-120"/>
                <a:hlinkClick r:id="rId3"/>
              </a:rPr>
              <a:t>www.sec.state.nm.us</a:t>
            </a:r>
            <a:endParaRPr lang="en-US">
              <a:latin typeface="Montserrat" panose="00000500000000000000" pitchFamily="2" charset="0"/>
            </a:endParaRPr>
          </a:p>
        </p:txBody>
      </p:sp>
      <p:sp>
        <p:nvSpPr>
          <p:cNvPr id="8" name="Object 7"/>
          <p:cNvSpPr/>
          <p:nvPr/>
        </p:nvSpPr>
        <p:spPr>
          <a:xfrm>
            <a:off x="5332667" y="4032305"/>
            <a:ext cx="133317" cy="133317"/>
          </a:xfrm>
          <a:prstGeom prst="ellipse">
            <a:avLst/>
          </a:prstGeom>
          <a:solidFill>
            <a:srgbClr val="64C3FF"/>
          </a:solidFill>
        </p:spPr>
      </p:sp>
      <p:sp>
        <p:nvSpPr>
          <p:cNvPr id="9" name="Object 8"/>
          <p:cNvSpPr/>
          <p:nvPr/>
        </p:nvSpPr>
        <p:spPr>
          <a:xfrm>
            <a:off x="5608822" y="3926109"/>
            <a:ext cx="6484903" cy="278537"/>
          </a:xfrm>
          <a:prstGeom prst="rect">
            <a:avLst/>
          </a:prstGeom>
          <a:noFill/>
        </p:spPr>
        <p:txBody>
          <a:bodyPr wrap="square" lIns="0" tIns="0" rIns="0" bIns="0" rtlCol="0" anchor="t"/>
          <a:lstStyle/>
          <a:p>
            <a:pPr algn="l">
              <a:lnSpc>
                <a:spcPts val="2747"/>
              </a:lnSpc>
              <a:spcAft>
                <a:spcPts val="600"/>
              </a:spcAft>
              <a:buNone/>
            </a:pPr>
            <a:r>
              <a:rPr lang="en-US" sz="2600">
                <a:solidFill>
                  <a:srgbClr val="004256"/>
                </a:solidFill>
                <a:latin typeface="Montserrat" panose="00000500000000000000" pitchFamily="2" charset="0"/>
                <a:ea typeface="Source Sans Pro SemiBold" pitchFamily="34" charset="-122"/>
                <a:cs typeface="Source Sans Pro SemiBold" pitchFamily="34" charset="-120"/>
              </a:rPr>
              <a:t>ethics.commission@state.nm.us</a:t>
            </a:r>
            <a:endParaRPr lang="en-US">
              <a:latin typeface="Montserrat" panose="00000500000000000000" pitchFamily="2" charset="0"/>
            </a:endParaRPr>
          </a:p>
        </p:txBody>
      </p:sp>
      <p:pic>
        <p:nvPicPr>
          <p:cNvPr id="10" name="Object 9" descr="preencoded.png"/>
          <p:cNvPicPr>
            <a:picLocks noChangeAspect="1"/>
          </p:cNvPicPr>
          <p:nvPr/>
        </p:nvPicPr>
        <p:blipFill>
          <a:blip r:embed="rId4"/>
          <a:stretch>
            <a:fillRect/>
          </a:stretch>
        </p:blipFill>
        <p:spPr>
          <a:xfrm>
            <a:off x="6320448" y="5300671"/>
            <a:ext cx="1723785" cy="25045"/>
          </a:xfrm>
          <a:prstGeom prst="rect">
            <a:avLst/>
          </a:prstGeom>
        </p:spPr>
      </p:pic>
      <p:pic>
        <p:nvPicPr>
          <p:cNvPr id="11" name="Object 10" descr="preencoded.png"/>
          <p:cNvPicPr>
            <a:picLocks noChangeAspect="1"/>
          </p:cNvPicPr>
          <p:nvPr/>
        </p:nvPicPr>
        <p:blipFill>
          <a:blip r:embed="rId5"/>
          <a:stretch>
            <a:fillRect/>
          </a:stretch>
        </p:blipFill>
        <p:spPr>
          <a:xfrm>
            <a:off x="7987096" y="5268579"/>
            <a:ext cx="95226" cy="95226"/>
          </a:xfrm>
          <a:prstGeom prst="rect">
            <a:avLst/>
          </a:prstGeom>
        </p:spPr>
      </p:pic>
      <p:pic>
        <p:nvPicPr>
          <p:cNvPr id="12" name="Object 11" descr="preencoded.png"/>
          <p:cNvPicPr>
            <a:picLocks noChangeAspect="1"/>
          </p:cNvPicPr>
          <p:nvPr/>
        </p:nvPicPr>
        <p:blipFill>
          <a:blip r:embed="rId6"/>
          <a:stretch>
            <a:fillRect/>
          </a:stretch>
        </p:blipFill>
        <p:spPr>
          <a:xfrm>
            <a:off x="5615823" y="5108590"/>
            <a:ext cx="476131" cy="399725"/>
          </a:xfrm>
          <a:prstGeom prst="rect">
            <a:avLst/>
          </a:prstGeom>
        </p:spPr>
      </p:pic>
      <p:sp>
        <p:nvSpPr>
          <p:cNvPr id="13" name="Object 12"/>
          <p:cNvSpPr/>
          <p:nvPr/>
        </p:nvSpPr>
        <p:spPr>
          <a:xfrm>
            <a:off x="5377757" y="4832322"/>
            <a:ext cx="952262" cy="952262"/>
          </a:xfrm>
          <a:prstGeom prst="ellipse">
            <a:avLst/>
          </a:prstGeom>
          <a:noFill/>
          <a:ln w="50800">
            <a:solidFill>
              <a:srgbClr val="64C3FF"/>
            </a:solidFill>
            <a:prstDash val="solid"/>
            <a:miter lim="800000"/>
          </a:ln>
        </p:spPr>
      </p:sp>
      <p:sp>
        <p:nvSpPr>
          <p:cNvPr id="14" name="Object 13"/>
          <p:cNvSpPr/>
          <p:nvPr/>
        </p:nvSpPr>
        <p:spPr>
          <a:xfrm>
            <a:off x="8014601" y="5123380"/>
            <a:ext cx="2570250" cy="278537"/>
          </a:xfrm>
          <a:prstGeom prst="rect">
            <a:avLst/>
          </a:prstGeom>
          <a:noFill/>
        </p:spPr>
        <p:txBody>
          <a:bodyPr wrap="square" lIns="0" tIns="0" rIns="0" bIns="0" rtlCol="0" anchor="t"/>
          <a:lstStyle/>
          <a:p>
            <a:pPr algn="ctr">
              <a:lnSpc>
                <a:spcPts val="2747"/>
              </a:lnSpc>
              <a:spcAft>
                <a:spcPts val="600"/>
              </a:spcAft>
              <a:buNone/>
            </a:pPr>
            <a:r>
              <a:rPr lang="en-US" sz="2600">
                <a:solidFill>
                  <a:srgbClr val="004256"/>
                </a:solidFill>
                <a:latin typeface="Montserrat" panose="00000500000000000000" pitchFamily="2" charset="0"/>
                <a:ea typeface="Source Sans Pro SemiBold" pitchFamily="34" charset="-122"/>
                <a:cs typeface="Source Sans Pro SemiBold" pitchFamily="34" charset="-120"/>
                <a:hlinkClick r:id="rId7"/>
              </a:rPr>
              <a:t>@NMETHICS</a:t>
            </a:r>
            <a:endParaRPr lang="en-US">
              <a:latin typeface="Montserrat"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FFFF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FFFFFF"/>
                </a:solidFill>
                <a:latin typeface="Montserrat" pitchFamily="34" charset="0"/>
                <a:ea typeface="Montserrat" pitchFamily="34" charset="-122"/>
                <a:cs typeface="Montserrat" pitchFamily="34" charset="-120"/>
              </a:rPr>
              <a:t>COMMISSION STAFF MEMBERS</a:t>
            </a:r>
            <a:endParaRPr lang="en-US"/>
          </a:p>
        </p:txBody>
      </p:sp>
      <p:sp>
        <p:nvSpPr>
          <p:cNvPr id="4" name="Object 3"/>
          <p:cNvSpPr/>
          <p:nvPr/>
        </p:nvSpPr>
        <p:spPr>
          <a:xfrm>
            <a:off x="952262" y="2642003"/>
            <a:ext cx="133317" cy="133317"/>
          </a:xfrm>
          <a:prstGeom prst="ellipse">
            <a:avLst/>
          </a:prstGeom>
          <a:solidFill>
            <a:srgbClr val="FFFFFF"/>
          </a:solidFill>
        </p:spPr>
      </p:sp>
      <p:sp>
        <p:nvSpPr>
          <p:cNvPr id="5" name="Object 4"/>
          <p:cNvSpPr/>
          <p:nvPr/>
        </p:nvSpPr>
        <p:spPr>
          <a:xfrm>
            <a:off x="1228418" y="2535856"/>
            <a:ext cx="5056511" cy="627293"/>
          </a:xfrm>
          <a:prstGeom prst="rect">
            <a:avLst/>
          </a:prstGeom>
          <a:noFill/>
        </p:spPr>
        <p:txBody>
          <a:bodyPr wrap="square" lIns="0" tIns="0" rIns="0" bIns="0" rtlCol="0" anchor="t"/>
          <a:lstStyle/>
          <a:p>
            <a:pPr algn="l">
              <a:lnSpc>
                <a:spcPts val="2747"/>
              </a:lnSpc>
              <a:spcAft>
                <a:spcPts val="600"/>
              </a:spcAft>
              <a:buNone/>
            </a:pPr>
            <a:r>
              <a:rPr lang="en-US" sz="2600">
                <a:solidFill>
                  <a:schemeClr val="accent5">
                    <a:lumMod val="60000"/>
                    <a:lumOff val="40000"/>
                  </a:schemeClr>
                </a:solidFill>
                <a:latin typeface="Montserrat" panose="00000500000000000000" pitchFamily="2" charset="0"/>
                <a:ea typeface="Source Sans Pro SemiBold" pitchFamily="34" charset="-122"/>
                <a:cs typeface="Source Sans Pro SemiBold" pitchFamily="34" charset="-120"/>
              </a:rPr>
              <a:t>Executive Director:            </a:t>
            </a:r>
            <a:br>
              <a:rPr lang="en-US" sz="2600">
                <a:solidFill>
                  <a:srgbClr val="FFFFFF"/>
                </a:solidFill>
                <a:latin typeface="Montserrat" panose="00000500000000000000" pitchFamily="2" charset="0"/>
                <a:ea typeface="Source Sans Pro SemiBold" pitchFamily="34" charset="-122"/>
                <a:cs typeface="Source Sans Pro SemiBold" pitchFamily="34" charset="-120"/>
              </a:rPr>
            </a:br>
            <a:r>
              <a:rPr lang="en-US" sz="2600" b="1">
                <a:solidFill>
                  <a:srgbClr val="FFFFFF"/>
                </a:solidFill>
                <a:latin typeface="Montserrat" panose="00000500000000000000" pitchFamily="2" charset="0"/>
                <a:ea typeface="Source Sans Pro SemiBold" pitchFamily="34" charset="-122"/>
                <a:cs typeface="Source Sans Pro SemiBold" pitchFamily="34" charset="-120"/>
              </a:rPr>
              <a:t>Jeremy D. Farris​ ​​</a:t>
            </a:r>
            <a:endParaRPr lang="en-US" b="1">
              <a:latin typeface="Montserrat" panose="00000500000000000000" pitchFamily="2" charset="0"/>
            </a:endParaRPr>
          </a:p>
        </p:txBody>
      </p:sp>
      <p:sp>
        <p:nvSpPr>
          <p:cNvPr id="6" name="Object 5"/>
          <p:cNvSpPr/>
          <p:nvPr/>
        </p:nvSpPr>
        <p:spPr>
          <a:xfrm>
            <a:off x="952262" y="3679968"/>
            <a:ext cx="133317" cy="133317"/>
          </a:xfrm>
          <a:prstGeom prst="ellipse">
            <a:avLst/>
          </a:prstGeom>
          <a:solidFill>
            <a:srgbClr val="FFFFFF"/>
          </a:solidFill>
        </p:spPr>
      </p:sp>
      <p:sp>
        <p:nvSpPr>
          <p:cNvPr id="7" name="Object 6"/>
          <p:cNvSpPr/>
          <p:nvPr/>
        </p:nvSpPr>
        <p:spPr>
          <a:xfrm>
            <a:off x="1228418" y="3578716"/>
            <a:ext cx="5056511" cy="627293"/>
          </a:xfrm>
          <a:prstGeom prst="rect">
            <a:avLst/>
          </a:prstGeom>
          <a:noFill/>
        </p:spPr>
        <p:txBody>
          <a:bodyPr wrap="square" lIns="0" tIns="0" rIns="0" bIns="0" rtlCol="0" anchor="t"/>
          <a:lstStyle/>
          <a:p>
            <a:pPr algn="l">
              <a:lnSpc>
                <a:spcPts val="2747"/>
              </a:lnSpc>
              <a:spcAft>
                <a:spcPts val="600"/>
              </a:spcAft>
              <a:buNone/>
            </a:pPr>
            <a:r>
              <a:rPr lang="en-US" sz="2600">
                <a:solidFill>
                  <a:schemeClr val="accent5">
                    <a:lumMod val="60000"/>
                    <a:lumOff val="40000"/>
                  </a:schemeClr>
                </a:solidFill>
                <a:latin typeface="Montserrat" panose="00000500000000000000" pitchFamily="2" charset="0"/>
                <a:ea typeface="Source Sans Pro SemiBold" pitchFamily="34" charset="-122"/>
                <a:cs typeface="Source Sans Pro SemiBold" pitchFamily="34" charset="-120"/>
              </a:rPr>
              <a:t>General Counsel:                 </a:t>
            </a:r>
            <a:br>
              <a:rPr lang="en-US" sz="2600" b="1">
                <a:solidFill>
                  <a:srgbClr val="FFFFFF"/>
                </a:solidFill>
                <a:latin typeface="Montserrat" panose="00000500000000000000" pitchFamily="2" charset="0"/>
                <a:ea typeface="Source Sans Pro SemiBold" pitchFamily="34" charset="-122"/>
                <a:cs typeface="Source Sans Pro SemiBold" pitchFamily="34" charset="-120"/>
              </a:rPr>
            </a:br>
            <a:r>
              <a:rPr lang="en-US" sz="2600" b="1">
                <a:solidFill>
                  <a:srgbClr val="FFFFFF"/>
                </a:solidFill>
                <a:latin typeface="Montserrat" panose="00000500000000000000" pitchFamily="2" charset="0"/>
                <a:ea typeface="Source Sans Pro SemiBold" pitchFamily="34" charset="-122"/>
                <a:cs typeface="Source Sans Pro SemiBold" pitchFamily="34" charset="-120"/>
              </a:rPr>
              <a:t>Walker Boyd</a:t>
            </a:r>
            <a:endParaRPr lang="en-US">
              <a:latin typeface="Montserrat" panose="00000500000000000000" pitchFamily="2" charset="0"/>
            </a:endParaRPr>
          </a:p>
        </p:txBody>
      </p:sp>
      <p:sp>
        <p:nvSpPr>
          <p:cNvPr id="8" name="Object 7"/>
          <p:cNvSpPr/>
          <p:nvPr/>
        </p:nvSpPr>
        <p:spPr>
          <a:xfrm>
            <a:off x="952262" y="4727456"/>
            <a:ext cx="133317" cy="133317"/>
          </a:xfrm>
          <a:prstGeom prst="ellipse">
            <a:avLst/>
          </a:prstGeom>
          <a:solidFill>
            <a:srgbClr val="FFFFFF"/>
          </a:solidFill>
        </p:spPr>
      </p:sp>
      <p:sp>
        <p:nvSpPr>
          <p:cNvPr id="9" name="Object 8"/>
          <p:cNvSpPr/>
          <p:nvPr/>
        </p:nvSpPr>
        <p:spPr>
          <a:xfrm>
            <a:off x="1228418" y="4621576"/>
            <a:ext cx="5056511" cy="627293"/>
          </a:xfrm>
          <a:prstGeom prst="rect">
            <a:avLst/>
          </a:prstGeom>
          <a:noFill/>
        </p:spPr>
        <p:txBody>
          <a:bodyPr wrap="square" lIns="0" tIns="0" rIns="0" bIns="0" rtlCol="0" anchor="t"/>
          <a:lstStyle/>
          <a:p>
            <a:pPr algn="l">
              <a:lnSpc>
                <a:spcPts val="2747"/>
              </a:lnSpc>
              <a:spcAft>
                <a:spcPts val="600"/>
              </a:spcAft>
              <a:buNone/>
            </a:pPr>
            <a:r>
              <a:rPr lang="en-US" sz="2600">
                <a:solidFill>
                  <a:schemeClr val="accent5">
                    <a:lumMod val="60000"/>
                    <a:lumOff val="40000"/>
                  </a:schemeClr>
                </a:solidFill>
                <a:latin typeface="Montserrat" panose="00000500000000000000" pitchFamily="2" charset="0"/>
                <a:ea typeface="Source Sans Pro SemiBold" pitchFamily="34" charset="-122"/>
                <a:cs typeface="Source Sans Pro SemiBold" pitchFamily="34" charset="-120"/>
              </a:rPr>
              <a:t>Deputy General Counsel:  </a:t>
            </a:r>
            <a:br>
              <a:rPr lang="en-US" sz="2600" b="1">
                <a:solidFill>
                  <a:srgbClr val="FFFFFF"/>
                </a:solidFill>
                <a:latin typeface="Montserrat" panose="00000500000000000000" pitchFamily="2" charset="0"/>
                <a:ea typeface="Source Sans Pro SemiBold" pitchFamily="34" charset="-122"/>
                <a:cs typeface="Source Sans Pro SemiBold" pitchFamily="34" charset="-120"/>
              </a:rPr>
            </a:br>
            <a:r>
              <a:rPr lang="en-US" sz="2600" b="1">
                <a:solidFill>
                  <a:srgbClr val="FFFFFF"/>
                </a:solidFill>
                <a:latin typeface="Montserrat" panose="00000500000000000000" pitchFamily="2" charset="0"/>
                <a:ea typeface="Source Sans Pro SemiBold" pitchFamily="34" charset="-122"/>
                <a:cs typeface="Source Sans Pro SemiBold" pitchFamily="34" charset="-120"/>
              </a:rPr>
              <a:t>Rebecca Branch</a:t>
            </a:r>
            <a:endParaRPr lang="en-US">
              <a:latin typeface="Montserrat" panose="00000500000000000000" pitchFamily="2" charset="0"/>
            </a:endParaRPr>
          </a:p>
        </p:txBody>
      </p:sp>
      <p:sp>
        <p:nvSpPr>
          <p:cNvPr id="10" name="Object 9"/>
          <p:cNvSpPr/>
          <p:nvPr/>
        </p:nvSpPr>
        <p:spPr>
          <a:xfrm>
            <a:off x="6284928" y="2642003"/>
            <a:ext cx="133317" cy="133317"/>
          </a:xfrm>
          <a:prstGeom prst="ellipse">
            <a:avLst/>
          </a:prstGeom>
          <a:solidFill>
            <a:srgbClr val="FFFFFF"/>
          </a:solidFill>
        </p:spPr>
      </p:sp>
      <p:sp>
        <p:nvSpPr>
          <p:cNvPr id="11" name="Object 10"/>
          <p:cNvSpPr/>
          <p:nvPr/>
        </p:nvSpPr>
        <p:spPr>
          <a:xfrm>
            <a:off x="6561084" y="2535856"/>
            <a:ext cx="5056511" cy="627293"/>
          </a:xfrm>
          <a:prstGeom prst="rect">
            <a:avLst/>
          </a:prstGeom>
          <a:noFill/>
        </p:spPr>
        <p:txBody>
          <a:bodyPr wrap="square" lIns="0" tIns="0" rIns="0" bIns="0" rtlCol="0" anchor="t"/>
          <a:lstStyle/>
          <a:p>
            <a:pPr algn="l">
              <a:lnSpc>
                <a:spcPts val="2747"/>
              </a:lnSpc>
              <a:spcAft>
                <a:spcPts val="600"/>
              </a:spcAft>
              <a:buNone/>
            </a:pPr>
            <a:r>
              <a:rPr lang="en-US" sz="2600">
                <a:solidFill>
                  <a:schemeClr val="accent5">
                    <a:lumMod val="60000"/>
                    <a:lumOff val="40000"/>
                  </a:schemeClr>
                </a:solidFill>
                <a:latin typeface="Montserrat" panose="00000500000000000000" pitchFamily="2" charset="0"/>
                <a:ea typeface="Source Sans Pro SemiBold" pitchFamily="34" charset="-122"/>
                <a:cs typeface="Source Sans Pro SemiBold" pitchFamily="34" charset="-120"/>
              </a:rPr>
              <a:t>Finance Director:                  </a:t>
            </a:r>
            <a:br>
              <a:rPr lang="en-US" sz="2600" b="1">
                <a:solidFill>
                  <a:srgbClr val="FFFFFF"/>
                </a:solidFill>
                <a:latin typeface="Montserrat" panose="00000500000000000000" pitchFamily="2" charset="0"/>
                <a:ea typeface="Source Sans Pro SemiBold" pitchFamily="34" charset="-122"/>
                <a:cs typeface="Source Sans Pro SemiBold" pitchFamily="34" charset="-120"/>
              </a:rPr>
            </a:br>
            <a:r>
              <a:rPr lang="en-US" sz="2600" b="1">
                <a:solidFill>
                  <a:srgbClr val="FFFFFF"/>
                </a:solidFill>
                <a:latin typeface="Montserrat" panose="00000500000000000000" pitchFamily="2" charset="0"/>
                <a:ea typeface="Source Sans Pro SemiBold" pitchFamily="34" charset="-122"/>
                <a:cs typeface="Source Sans Pro SemiBold" pitchFamily="34" charset="-120"/>
              </a:rPr>
              <a:t>Wendy George</a:t>
            </a:r>
            <a:endParaRPr lang="en-US">
              <a:latin typeface="Montserrat" panose="00000500000000000000" pitchFamily="2" charset="0"/>
            </a:endParaRPr>
          </a:p>
        </p:txBody>
      </p:sp>
      <p:sp>
        <p:nvSpPr>
          <p:cNvPr id="12" name="Object 11"/>
          <p:cNvSpPr/>
          <p:nvPr/>
        </p:nvSpPr>
        <p:spPr>
          <a:xfrm>
            <a:off x="6284928" y="3679968"/>
            <a:ext cx="133317" cy="133317"/>
          </a:xfrm>
          <a:prstGeom prst="ellipse">
            <a:avLst/>
          </a:prstGeom>
          <a:solidFill>
            <a:srgbClr val="FFFFFF"/>
          </a:solidFill>
        </p:spPr>
      </p:sp>
      <p:sp>
        <p:nvSpPr>
          <p:cNvPr id="13" name="Object 12"/>
          <p:cNvSpPr/>
          <p:nvPr/>
        </p:nvSpPr>
        <p:spPr>
          <a:xfrm>
            <a:off x="6561084" y="3578716"/>
            <a:ext cx="5056511" cy="627293"/>
          </a:xfrm>
          <a:prstGeom prst="rect">
            <a:avLst/>
          </a:prstGeom>
          <a:noFill/>
        </p:spPr>
        <p:txBody>
          <a:bodyPr wrap="square" lIns="0" tIns="0" rIns="0" bIns="0" rtlCol="0" anchor="t"/>
          <a:lstStyle/>
          <a:p>
            <a:pPr algn="l">
              <a:lnSpc>
                <a:spcPts val="2747"/>
              </a:lnSpc>
              <a:spcAft>
                <a:spcPts val="600"/>
              </a:spcAft>
              <a:buNone/>
            </a:pPr>
            <a:r>
              <a:rPr lang="en-US" sz="2600">
                <a:solidFill>
                  <a:schemeClr val="accent5">
                    <a:lumMod val="60000"/>
                    <a:lumOff val="40000"/>
                  </a:schemeClr>
                </a:solidFill>
                <a:latin typeface="Montserrat" panose="00000500000000000000" pitchFamily="2" charset="0"/>
                <a:ea typeface="Source Sans Pro SemiBold" pitchFamily="34" charset="-122"/>
                <a:cs typeface="Source Sans Pro SemiBold" pitchFamily="34" charset="-120"/>
              </a:rPr>
              <a:t>Communications Director:</a:t>
            </a:r>
            <a:br>
              <a:rPr lang="en-US" sz="2600" b="1">
                <a:solidFill>
                  <a:schemeClr val="accent5">
                    <a:lumMod val="60000"/>
                    <a:lumOff val="40000"/>
                  </a:schemeClr>
                </a:solidFill>
                <a:latin typeface="Montserrat" panose="00000500000000000000" pitchFamily="2" charset="0"/>
                <a:ea typeface="Source Sans Pro SemiBold" pitchFamily="34" charset="-122"/>
                <a:cs typeface="Source Sans Pro SemiBold" pitchFamily="34" charset="-120"/>
              </a:rPr>
            </a:br>
            <a:r>
              <a:rPr lang="en-US" sz="2600" b="1">
                <a:solidFill>
                  <a:srgbClr val="FFFFFF"/>
                </a:solidFill>
                <a:latin typeface="Montserrat" panose="00000500000000000000" pitchFamily="2" charset="0"/>
                <a:ea typeface="Source Sans Pro SemiBold" pitchFamily="34" charset="-122"/>
                <a:cs typeface="Source Sans Pro SemiBold" pitchFamily="34" charset="-120"/>
              </a:rPr>
              <a:t>Sonny C. Haquani</a:t>
            </a:r>
            <a:endParaRPr lang="en-US">
              <a:latin typeface="Montserrat" panose="00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TRAINING</a:t>
            </a:r>
            <a:endParaRPr lang="en-US"/>
          </a:p>
        </p:txBody>
      </p:sp>
      <p:sp>
        <p:nvSpPr>
          <p:cNvPr id="4" name="Object 3"/>
          <p:cNvSpPr/>
          <p:nvPr/>
        </p:nvSpPr>
        <p:spPr>
          <a:xfrm>
            <a:off x="761810" y="2053248"/>
            <a:ext cx="11046238" cy="271395"/>
          </a:xfrm>
          <a:prstGeom prst="rect">
            <a:avLst/>
          </a:prstGeom>
          <a:noFill/>
        </p:spPr>
        <p:txBody>
          <a:bodyPr wrap="square" lIns="0" tIns="0" rIns="0" bIns="0" rtlCol="0" anchor="t"/>
          <a:lstStyle/>
          <a:p>
            <a:pPr algn="l">
              <a:lnSpc>
                <a:spcPts val="2668"/>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 10-16-13.1</a:t>
            </a:r>
            <a:endParaRPr lang="en-US"/>
          </a:p>
        </p:txBody>
      </p:sp>
      <p:sp>
        <p:nvSpPr>
          <p:cNvPr id="5" name="Object 4"/>
          <p:cNvSpPr/>
          <p:nvPr/>
        </p:nvSpPr>
        <p:spPr>
          <a:xfrm>
            <a:off x="761810" y="2581753"/>
            <a:ext cx="11046238" cy="861797"/>
          </a:xfrm>
          <a:prstGeom prst="rect">
            <a:avLst/>
          </a:prstGeom>
          <a:noFill/>
        </p:spPr>
        <p:txBody>
          <a:bodyPr wrap="square" lIns="0" tIns="0" rIns="0" bIns="0" rtlCol="0" anchor="t"/>
          <a:lstStyle/>
          <a:p>
            <a:pPr algn="l">
              <a:lnSpc>
                <a:spcPts val="2625"/>
              </a:lnSpc>
              <a:spcAft>
                <a:spcPts val="600"/>
              </a:spcAft>
              <a:buNone/>
            </a:pPr>
            <a:r>
              <a:rPr lang="en-US" sz="1900" b="1">
                <a:solidFill>
                  <a:srgbClr val="004256"/>
                </a:solidFill>
                <a:latin typeface="Montserrat" pitchFamily="34" charset="0"/>
                <a:ea typeface="Montserrat" pitchFamily="34" charset="-122"/>
                <a:cs typeface="Montserrat" pitchFamily="34" charset="-120"/>
              </a:rPr>
              <a:t>“The state ethics commission shall advise and seek to educate all persons required</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to perform duties under the Governmental Conduct Act of those duties.  This</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includes advising all those persons at least annually of that act's ethical principles.”</a:t>
            </a:r>
            <a:endParaRPr lang="en-US"/>
          </a:p>
        </p:txBody>
      </p:sp>
      <p:sp>
        <p:nvSpPr>
          <p:cNvPr id="6" name="Object 5"/>
          <p:cNvSpPr/>
          <p:nvPr/>
        </p:nvSpPr>
        <p:spPr>
          <a:xfrm>
            <a:off x="476131" y="1827219"/>
            <a:ext cx="11236690" cy="1902010"/>
          </a:xfrm>
          <a:prstGeom prst="rect">
            <a:avLst/>
          </a:prstGeom>
          <a:noFill/>
          <a:ln w="50800">
            <a:solidFill>
              <a:srgbClr val="64C3FF"/>
            </a:solidFill>
            <a:prstDash val="solid"/>
            <a:miter lim="800000"/>
          </a:ln>
        </p:spPr>
      </p:sp>
      <p:sp>
        <p:nvSpPr>
          <p:cNvPr id="7" name="Object 6"/>
          <p:cNvSpPr/>
          <p:nvPr/>
        </p:nvSpPr>
        <p:spPr>
          <a:xfrm>
            <a:off x="761810" y="4524368"/>
            <a:ext cx="11046238" cy="271395"/>
          </a:xfrm>
          <a:prstGeom prst="rect">
            <a:avLst/>
          </a:prstGeom>
          <a:noFill/>
        </p:spPr>
        <p:txBody>
          <a:bodyPr wrap="square" lIns="0" tIns="0" rIns="0" bIns="0" rtlCol="0" anchor="t"/>
          <a:lstStyle/>
          <a:p>
            <a:pPr algn="l">
              <a:lnSpc>
                <a:spcPts val="2668"/>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 10-16G-5(C)(5)</a:t>
            </a:r>
            <a:endParaRPr lang="en-US"/>
          </a:p>
        </p:txBody>
      </p:sp>
      <p:sp>
        <p:nvSpPr>
          <p:cNvPr id="8" name="Object 7"/>
          <p:cNvSpPr/>
          <p:nvPr/>
        </p:nvSpPr>
        <p:spPr>
          <a:xfrm>
            <a:off x="761810" y="5052873"/>
            <a:ext cx="11046238" cy="861797"/>
          </a:xfrm>
          <a:prstGeom prst="rect">
            <a:avLst/>
          </a:prstGeom>
          <a:noFill/>
        </p:spPr>
        <p:txBody>
          <a:bodyPr wrap="square" lIns="0" tIns="0" rIns="0" bIns="0" rtlCol="0" anchor="t"/>
          <a:lstStyle/>
          <a:p>
            <a:pPr algn="l">
              <a:lnSpc>
                <a:spcPts val="2625"/>
              </a:lnSpc>
              <a:spcAft>
                <a:spcPts val="600"/>
              </a:spcAft>
              <a:buNone/>
            </a:pPr>
            <a:r>
              <a:rPr lang="en-US" sz="1900" b="1">
                <a:solidFill>
                  <a:srgbClr val="004256"/>
                </a:solidFill>
                <a:latin typeface="Montserrat" pitchFamily="34" charset="0"/>
                <a:ea typeface="Montserrat" pitchFamily="34" charset="-122"/>
                <a:cs typeface="Montserrat" pitchFamily="34" charset="-120"/>
              </a:rPr>
              <a:t>“Beginning January 1, 2020, the commission may . . . offer annual ethics training to</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public officials, public employees, government contractors, lobbyists and other</a:t>
            </a:r>
            <a:br>
              <a:rPr lang="en-US" sz="1900" b="1">
                <a:solidFill>
                  <a:srgbClr val="004256"/>
                </a:solidFill>
                <a:latin typeface="Montserrat" pitchFamily="34" charset="0"/>
                <a:ea typeface="Montserrat" pitchFamily="34" charset="-122"/>
                <a:cs typeface="Montserrat" pitchFamily="34" charset="-120"/>
              </a:rPr>
            </a:br>
            <a:r>
              <a:rPr lang="en-US" sz="1900" b="1">
                <a:solidFill>
                  <a:srgbClr val="004256"/>
                </a:solidFill>
                <a:latin typeface="Montserrat" pitchFamily="34" charset="0"/>
                <a:ea typeface="Montserrat" pitchFamily="34" charset="-122"/>
                <a:cs typeface="Montserrat" pitchFamily="34" charset="-120"/>
              </a:rPr>
              <a:t>interested persons.”</a:t>
            </a:r>
            <a:endParaRPr lang="en-US"/>
          </a:p>
        </p:txBody>
      </p:sp>
      <p:sp>
        <p:nvSpPr>
          <p:cNvPr id="9" name="Object 8"/>
          <p:cNvSpPr/>
          <p:nvPr/>
        </p:nvSpPr>
        <p:spPr>
          <a:xfrm>
            <a:off x="476131" y="4298339"/>
            <a:ext cx="11236690" cy="1902010"/>
          </a:xfrm>
          <a:prstGeom prst="rect">
            <a:avLst/>
          </a:prstGeom>
          <a:noFill/>
          <a:ln w="50800">
            <a:solidFill>
              <a:srgbClr val="64C3FF"/>
            </a:solidFill>
            <a:prstDash val="solid"/>
            <a:miter lim="800000"/>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ADVICE</a:t>
            </a:r>
            <a:endParaRPr lang="en-US"/>
          </a:p>
        </p:txBody>
      </p:sp>
      <p:sp>
        <p:nvSpPr>
          <p:cNvPr id="4" name="Object 3"/>
          <p:cNvSpPr/>
          <p:nvPr/>
        </p:nvSpPr>
        <p:spPr>
          <a:xfrm>
            <a:off x="761810" y="3622099"/>
            <a:ext cx="11046238" cy="271395"/>
          </a:xfrm>
          <a:prstGeom prst="rect">
            <a:avLst/>
          </a:prstGeom>
          <a:noFill/>
        </p:spPr>
        <p:txBody>
          <a:bodyPr wrap="square" lIns="0" tIns="0" rIns="0" bIns="0" rtlCol="0" anchor="t"/>
          <a:lstStyle/>
          <a:p>
            <a:pPr algn="l">
              <a:lnSpc>
                <a:spcPts val="2668"/>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 10-16G-8</a:t>
            </a:r>
            <a:endParaRPr lang="en-US"/>
          </a:p>
        </p:txBody>
      </p:sp>
      <p:sp>
        <p:nvSpPr>
          <p:cNvPr id="5" name="Object 4"/>
          <p:cNvSpPr/>
          <p:nvPr/>
        </p:nvSpPr>
        <p:spPr>
          <a:xfrm>
            <a:off x="761810" y="4150605"/>
            <a:ext cx="11046238" cy="195214"/>
          </a:xfrm>
          <a:prstGeom prst="rect">
            <a:avLst/>
          </a:prstGeom>
          <a:noFill/>
        </p:spPr>
        <p:txBody>
          <a:bodyPr wrap="square" lIns="0" tIns="0" rIns="0" bIns="0" rtlCol="0" anchor="t"/>
          <a:lstStyle/>
          <a:p>
            <a:pPr algn="l">
              <a:lnSpc>
                <a:spcPts val="2625"/>
              </a:lnSpc>
              <a:spcAft>
                <a:spcPts val="600"/>
              </a:spcAft>
              <a:buNone/>
            </a:pPr>
            <a:r>
              <a:rPr lang="en-US" sz="1900" b="1">
                <a:solidFill>
                  <a:srgbClr val="004256"/>
                </a:solidFill>
                <a:latin typeface="Montserrat" pitchFamily="34" charset="0"/>
                <a:ea typeface="Montserrat" pitchFamily="34" charset="-122"/>
                <a:cs typeface="Montserrat" pitchFamily="34" charset="-120"/>
              </a:rPr>
              <a:t>The Commission may issue advisory opinions on matters related to ethics.  ​</a:t>
            </a:r>
            <a:endParaRPr lang="en-US"/>
          </a:p>
        </p:txBody>
      </p:sp>
      <p:sp>
        <p:nvSpPr>
          <p:cNvPr id="6" name="Object 5"/>
          <p:cNvSpPr/>
          <p:nvPr/>
        </p:nvSpPr>
        <p:spPr>
          <a:xfrm>
            <a:off x="476131" y="3396071"/>
            <a:ext cx="11236690" cy="1235426"/>
          </a:xfrm>
          <a:prstGeom prst="rect">
            <a:avLst/>
          </a:prstGeom>
          <a:noFill/>
          <a:ln w="50800">
            <a:solidFill>
              <a:srgbClr val="64C3FF"/>
            </a:solidFill>
            <a:prstDash val="solid"/>
            <a:miter lim="800000"/>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618345" y="1061772"/>
            <a:ext cx="952262" cy="47613"/>
          </a:xfrm>
          <a:prstGeom prst="rect">
            <a:avLst/>
          </a:prstGeom>
          <a:solidFill>
            <a:srgbClr val="64C3FF"/>
          </a:solidFill>
        </p:spPr>
      </p:sp>
      <p:sp>
        <p:nvSpPr>
          <p:cNvPr id="3" name="Object 2"/>
          <p:cNvSpPr/>
          <p:nvPr/>
        </p:nvSpPr>
        <p:spPr>
          <a:xfrm>
            <a:off x="95226" y="447563"/>
            <a:ext cx="11998500" cy="328530"/>
          </a:xfrm>
          <a:prstGeom prst="rect">
            <a:avLst/>
          </a:prstGeom>
          <a:noFill/>
        </p:spPr>
        <p:txBody>
          <a:bodyPr wrap="square" lIns="0" tIns="0" rIns="0" bIns="0" rtlCol="0" anchor="t"/>
          <a:lstStyle/>
          <a:p>
            <a:pPr algn="ctr">
              <a:lnSpc>
                <a:spcPts val="3307"/>
              </a:lnSpc>
              <a:spcAft>
                <a:spcPts val="600"/>
              </a:spcAft>
              <a:buNone/>
            </a:pPr>
            <a:r>
              <a:rPr lang="en-US" sz="3400" b="1" kern="0" spc="220">
                <a:solidFill>
                  <a:srgbClr val="004256"/>
                </a:solidFill>
                <a:latin typeface="Montserrat" pitchFamily="34" charset="0"/>
                <a:ea typeface="Montserrat" pitchFamily="34" charset="-122"/>
                <a:cs typeface="Montserrat" pitchFamily="34" charset="-120"/>
              </a:rPr>
              <a:t>ENFORCEMENT</a:t>
            </a:r>
            <a:endParaRPr lang="en-US"/>
          </a:p>
        </p:txBody>
      </p:sp>
      <p:sp>
        <p:nvSpPr>
          <p:cNvPr id="4" name="Object 3"/>
          <p:cNvSpPr/>
          <p:nvPr/>
        </p:nvSpPr>
        <p:spPr>
          <a:xfrm>
            <a:off x="761810" y="1869938"/>
            <a:ext cx="11046238" cy="271395"/>
          </a:xfrm>
          <a:prstGeom prst="rect">
            <a:avLst/>
          </a:prstGeom>
          <a:noFill/>
        </p:spPr>
        <p:txBody>
          <a:bodyPr wrap="square" lIns="0" tIns="0" rIns="0" bIns="0" rtlCol="0" anchor="t"/>
          <a:lstStyle/>
          <a:p>
            <a:pPr algn="l">
              <a:lnSpc>
                <a:spcPts val="2668"/>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 10-16-18(B)</a:t>
            </a:r>
            <a:endParaRPr lang="en-US"/>
          </a:p>
        </p:txBody>
      </p:sp>
      <p:sp>
        <p:nvSpPr>
          <p:cNvPr id="5" name="Object 4"/>
          <p:cNvSpPr/>
          <p:nvPr/>
        </p:nvSpPr>
        <p:spPr>
          <a:xfrm>
            <a:off x="761810" y="2398443"/>
            <a:ext cx="11046238" cy="1228418"/>
          </a:xfrm>
          <a:prstGeom prst="rect">
            <a:avLst/>
          </a:prstGeom>
          <a:noFill/>
        </p:spPr>
        <p:txBody>
          <a:bodyPr wrap="square" lIns="0" tIns="0" rIns="0" bIns="0" rtlCol="0" anchor="t"/>
          <a:lstStyle/>
          <a:p>
            <a:pPr algn="l">
              <a:lnSpc>
                <a:spcPts val="2100"/>
              </a:lnSpc>
              <a:spcAft>
                <a:spcPts val="600"/>
              </a:spcAft>
              <a:buNone/>
            </a:pPr>
            <a:r>
              <a:rPr lang="en-US" sz="1500" b="1">
                <a:solidFill>
                  <a:srgbClr val="004256"/>
                </a:solidFill>
                <a:latin typeface="Montserrat" pitchFamily="34" charset="0"/>
                <a:ea typeface="Montserrat" pitchFamily="34" charset="-122"/>
                <a:cs typeface="Montserrat" pitchFamily="34" charset="-120"/>
              </a:rPr>
              <a:t>“The state ethics commission may institute a civil action in district court or refer a matter to the attorney</a:t>
            </a:r>
            <a:br>
              <a:rPr lang="en-US" sz="1500" b="1">
                <a:solidFill>
                  <a:srgbClr val="004256"/>
                </a:solidFill>
                <a:latin typeface="Montserrat" pitchFamily="34" charset="0"/>
                <a:ea typeface="Montserrat" pitchFamily="34" charset="-122"/>
                <a:cs typeface="Montserrat" pitchFamily="34" charset="-120"/>
              </a:rPr>
            </a:br>
            <a:r>
              <a:rPr lang="en-US" sz="1500" b="1">
                <a:solidFill>
                  <a:srgbClr val="004256"/>
                </a:solidFill>
                <a:latin typeface="Montserrat" pitchFamily="34" charset="0"/>
                <a:ea typeface="Montserrat" pitchFamily="34" charset="-122"/>
                <a:cs typeface="Montserrat" pitchFamily="34" charset="-120"/>
              </a:rPr>
              <a:t>general or a district attorney to institute a civil action in district court if a violation has occurred or to</a:t>
            </a:r>
            <a:br>
              <a:rPr lang="en-US" sz="1500" b="1">
                <a:solidFill>
                  <a:srgbClr val="004256"/>
                </a:solidFill>
                <a:latin typeface="Montserrat" pitchFamily="34" charset="0"/>
                <a:ea typeface="Montserrat" pitchFamily="34" charset="-122"/>
                <a:cs typeface="Montserrat" pitchFamily="34" charset="-120"/>
              </a:rPr>
            </a:br>
            <a:r>
              <a:rPr lang="en-US" sz="1500" b="1">
                <a:solidFill>
                  <a:srgbClr val="004256"/>
                </a:solidFill>
                <a:latin typeface="Montserrat" pitchFamily="34" charset="0"/>
                <a:ea typeface="Montserrat" pitchFamily="34" charset="-122"/>
                <a:cs typeface="Montserrat" pitchFamily="34" charset="-120"/>
              </a:rPr>
              <a:t>prevent a violation of any provision of the Governmental Conduct Act.  Relief may include a permanent or</a:t>
            </a:r>
            <a:br>
              <a:rPr lang="en-US" sz="1500" b="1">
                <a:solidFill>
                  <a:srgbClr val="004256"/>
                </a:solidFill>
                <a:latin typeface="Montserrat" pitchFamily="34" charset="0"/>
                <a:ea typeface="Montserrat" pitchFamily="34" charset="-122"/>
                <a:cs typeface="Montserrat" pitchFamily="34" charset="-120"/>
              </a:rPr>
            </a:br>
            <a:r>
              <a:rPr lang="en-US" sz="1500" b="1">
                <a:solidFill>
                  <a:srgbClr val="004256"/>
                </a:solidFill>
                <a:latin typeface="Montserrat" pitchFamily="34" charset="0"/>
                <a:ea typeface="Montserrat" pitchFamily="34" charset="-122"/>
                <a:cs typeface="Montserrat" pitchFamily="34" charset="-120"/>
              </a:rPr>
              <a:t>temporary injunction, a restraining order or any other appropriate order, including an order for a civil</a:t>
            </a:r>
            <a:br>
              <a:rPr lang="en-US" sz="1500" b="1">
                <a:solidFill>
                  <a:srgbClr val="004256"/>
                </a:solidFill>
                <a:latin typeface="Montserrat" pitchFamily="34" charset="0"/>
                <a:ea typeface="Montserrat" pitchFamily="34" charset="-122"/>
                <a:cs typeface="Montserrat" pitchFamily="34" charset="-120"/>
              </a:rPr>
            </a:br>
            <a:r>
              <a:rPr lang="en-US" sz="1500" b="1">
                <a:solidFill>
                  <a:srgbClr val="004256"/>
                </a:solidFill>
                <a:latin typeface="Montserrat" pitchFamily="34" charset="0"/>
                <a:ea typeface="Montserrat" pitchFamily="34" charset="-122"/>
                <a:cs typeface="Montserrat" pitchFamily="34" charset="-120"/>
              </a:rPr>
              <a:t>penalty of two hundred fifty dollars ($250) for each violation not to exceed five thousand dollars ($5,000).”</a:t>
            </a:r>
            <a:endParaRPr lang="en-US"/>
          </a:p>
        </p:txBody>
      </p:sp>
      <p:sp>
        <p:nvSpPr>
          <p:cNvPr id="6" name="Object 5"/>
          <p:cNvSpPr/>
          <p:nvPr/>
        </p:nvSpPr>
        <p:spPr>
          <a:xfrm>
            <a:off x="476131" y="1643909"/>
            <a:ext cx="11236690" cy="2268631"/>
          </a:xfrm>
          <a:prstGeom prst="rect">
            <a:avLst/>
          </a:prstGeom>
          <a:noFill/>
          <a:ln w="50800">
            <a:solidFill>
              <a:srgbClr val="64C3FF"/>
            </a:solidFill>
            <a:prstDash val="solid"/>
            <a:miter lim="800000"/>
          </a:ln>
        </p:spPr>
      </p:sp>
      <p:sp>
        <p:nvSpPr>
          <p:cNvPr id="7" name="Object 6"/>
          <p:cNvSpPr/>
          <p:nvPr/>
        </p:nvSpPr>
        <p:spPr>
          <a:xfrm>
            <a:off x="761810" y="4341057"/>
            <a:ext cx="11046238" cy="271395"/>
          </a:xfrm>
          <a:prstGeom prst="rect">
            <a:avLst/>
          </a:prstGeom>
          <a:noFill/>
        </p:spPr>
        <p:txBody>
          <a:bodyPr wrap="square" lIns="0" tIns="0" rIns="0" bIns="0" rtlCol="0" anchor="t"/>
          <a:lstStyle/>
          <a:p>
            <a:pPr algn="l">
              <a:lnSpc>
                <a:spcPts val="2668"/>
              </a:lnSpc>
              <a:spcAft>
                <a:spcPts val="600"/>
              </a:spcAft>
              <a:buNone/>
            </a:pPr>
            <a:r>
              <a:rPr lang="en-US" sz="2600">
                <a:solidFill>
                  <a:srgbClr val="004256"/>
                </a:solidFill>
                <a:latin typeface="Source Sans Pro SemiBold" pitchFamily="34" charset="0"/>
                <a:ea typeface="Source Sans Pro SemiBold" pitchFamily="34" charset="-122"/>
                <a:cs typeface="Source Sans Pro SemiBold" pitchFamily="34" charset="-120"/>
              </a:rPr>
              <a:t>§ 10-16-13.1(B)</a:t>
            </a:r>
            <a:endParaRPr lang="en-US"/>
          </a:p>
        </p:txBody>
      </p:sp>
      <p:sp>
        <p:nvSpPr>
          <p:cNvPr id="8" name="Object 7"/>
          <p:cNvSpPr/>
          <p:nvPr/>
        </p:nvSpPr>
        <p:spPr>
          <a:xfrm>
            <a:off x="761810" y="4869563"/>
            <a:ext cx="11046238" cy="961784"/>
          </a:xfrm>
          <a:prstGeom prst="rect">
            <a:avLst/>
          </a:prstGeom>
          <a:noFill/>
        </p:spPr>
        <p:txBody>
          <a:bodyPr wrap="square" lIns="0" tIns="0" rIns="0" bIns="0" rtlCol="0" anchor="t"/>
          <a:lstStyle/>
          <a:p>
            <a:pPr algn="l">
              <a:lnSpc>
                <a:spcPts val="2100"/>
              </a:lnSpc>
              <a:spcAft>
                <a:spcPts val="600"/>
              </a:spcAft>
              <a:buNone/>
            </a:pPr>
            <a:r>
              <a:rPr lang="en-US" sz="1500" b="1">
                <a:solidFill>
                  <a:srgbClr val="004256"/>
                </a:solidFill>
                <a:latin typeface="Montserrat" pitchFamily="34" charset="0"/>
                <a:ea typeface="Montserrat" pitchFamily="34" charset="-122"/>
                <a:cs typeface="Montserrat" pitchFamily="34" charset="-120"/>
              </a:rPr>
              <a:t>“The state ethics commission shall seek first to ensure voluntary compliance with the provisions of the</a:t>
            </a:r>
            <a:br>
              <a:rPr lang="en-US" sz="1500" b="1">
                <a:solidFill>
                  <a:srgbClr val="004256"/>
                </a:solidFill>
                <a:latin typeface="Montserrat" pitchFamily="34" charset="0"/>
                <a:ea typeface="Montserrat" pitchFamily="34" charset="-122"/>
                <a:cs typeface="Montserrat" pitchFamily="34" charset="-120"/>
              </a:rPr>
            </a:br>
            <a:r>
              <a:rPr lang="en-US" sz="1500" b="1">
                <a:solidFill>
                  <a:srgbClr val="004256"/>
                </a:solidFill>
                <a:latin typeface="Montserrat" pitchFamily="34" charset="0"/>
                <a:ea typeface="Montserrat" pitchFamily="34" charset="-122"/>
                <a:cs typeface="Montserrat" pitchFamily="34" charset="-120"/>
              </a:rPr>
              <a:t>Governmental Conduct Act.  A person who violates that act unintentionally or for good cause shall be</a:t>
            </a:r>
            <a:br>
              <a:rPr lang="en-US" sz="1500" b="1">
                <a:solidFill>
                  <a:srgbClr val="004256"/>
                </a:solidFill>
                <a:latin typeface="Montserrat" pitchFamily="34" charset="0"/>
                <a:ea typeface="Montserrat" pitchFamily="34" charset="-122"/>
                <a:cs typeface="Montserrat" pitchFamily="34" charset="-120"/>
              </a:rPr>
            </a:br>
            <a:r>
              <a:rPr lang="en-US" sz="1500" b="1">
                <a:solidFill>
                  <a:srgbClr val="004256"/>
                </a:solidFill>
                <a:latin typeface="Montserrat" pitchFamily="34" charset="0"/>
                <a:ea typeface="Montserrat" pitchFamily="34" charset="-122"/>
                <a:cs typeface="Montserrat" pitchFamily="34" charset="-120"/>
              </a:rPr>
              <a:t>given ten days' notice to correct the matter.  Referrals for civil enforcement of that act shall be pursued</a:t>
            </a:r>
            <a:br>
              <a:rPr lang="en-US" sz="1500" b="1">
                <a:solidFill>
                  <a:srgbClr val="004256"/>
                </a:solidFill>
                <a:latin typeface="Montserrat" pitchFamily="34" charset="0"/>
                <a:ea typeface="Montserrat" pitchFamily="34" charset="-122"/>
                <a:cs typeface="Montserrat" pitchFamily="34" charset="-120"/>
              </a:rPr>
            </a:br>
            <a:r>
              <a:rPr lang="en-US" sz="1500" b="1">
                <a:solidFill>
                  <a:srgbClr val="004256"/>
                </a:solidFill>
                <a:latin typeface="Montserrat" pitchFamily="34" charset="0"/>
                <a:ea typeface="Montserrat" pitchFamily="34" charset="-122"/>
                <a:cs typeface="Montserrat" pitchFamily="34" charset="-120"/>
              </a:rPr>
              <a:t>only after efforts to secure voluntary compliance with that act have failed.”</a:t>
            </a:r>
            <a:endParaRPr lang="en-US"/>
          </a:p>
        </p:txBody>
      </p:sp>
      <p:sp>
        <p:nvSpPr>
          <p:cNvPr id="9" name="Object 8"/>
          <p:cNvSpPr/>
          <p:nvPr/>
        </p:nvSpPr>
        <p:spPr>
          <a:xfrm>
            <a:off x="476131" y="4115028"/>
            <a:ext cx="11236690" cy="2268631"/>
          </a:xfrm>
          <a:prstGeom prst="rect">
            <a:avLst/>
          </a:prstGeom>
          <a:noFill/>
          <a:ln w="50800">
            <a:solidFill>
              <a:srgbClr val="64C3FF"/>
            </a:solidFill>
            <a:prstDash val="solid"/>
            <a:miter lim="800000"/>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9789E"/>
        </a:solidFill>
        <a:effectLst/>
      </p:bgPr>
    </p:bg>
    <p:spTree>
      <p:nvGrpSpPr>
        <p:cNvPr id="1" name=""/>
        <p:cNvGrpSpPr/>
        <p:nvPr/>
      </p:nvGrpSpPr>
      <p:grpSpPr>
        <a:xfrm>
          <a:off x="0" y="0"/>
          <a:ext cx="0" cy="0"/>
          <a:chOff x="0" y="0"/>
          <a:chExt cx="0" cy="0"/>
        </a:xfrm>
      </p:grpSpPr>
      <p:sp>
        <p:nvSpPr>
          <p:cNvPr id="2" name="Object 1"/>
          <p:cNvSpPr/>
          <p:nvPr/>
        </p:nvSpPr>
        <p:spPr>
          <a:xfrm>
            <a:off x="5618345" y="3657638"/>
            <a:ext cx="952262" cy="47613"/>
          </a:xfrm>
          <a:prstGeom prst="rect">
            <a:avLst/>
          </a:prstGeom>
          <a:solidFill>
            <a:srgbClr val="FFFFFF"/>
          </a:solidFill>
        </p:spPr>
      </p:sp>
      <p:sp>
        <p:nvSpPr>
          <p:cNvPr id="3" name="Object 2"/>
          <p:cNvSpPr/>
          <p:nvPr/>
        </p:nvSpPr>
        <p:spPr>
          <a:xfrm>
            <a:off x="0" y="1927378"/>
            <a:ext cx="12188952" cy="1468388"/>
          </a:xfrm>
          <a:prstGeom prst="rect">
            <a:avLst/>
          </a:prstGeom>
          <a:noFill/>
        </p:spPr>
        <p:txBody>
          <a:bodyPr wrap="square" lIns="0" tIns="0" rIns="0" bIns="0" rtlCol="0" anchor="t"/>
          <a:lstStyle/>
          <a:p>
            <a:pPr algn="ctr">
              <a:lnSpc>
                <a:spcPts val="6615"/>
              </a:lnSpc>
              <a:spcAft>
                <a:spcPts val="600"/>
              </a:spcAft>
              <a:buNone/>
            </a:pPr>
            <a:r>
              <a:rPr lang="en-US" sz="6800" b="1" kern="0" spc="431">
                <a:solidFill>
                  <a:srgbClr val="FFFFFF"/>
                </a:solidFill>
                <a:latin typeface="Montserrat" pitchFamily="34" charset="0"/>
                <a:ea typeface="Montserrat" pitchFamily="34" charset="-122"/>
                <a:cs typeface="Montserrat" pitchFamily="34" charset="-120"/>
              </a:rPr>
              <a:t>ETHICS LAWS FOR</a:t>
            </a:r>
            <a:br>
              <a:rPr lang="en-US" sz="6800" b="1" kern="0" spc="431">
                <a:solidFill>
                  <a:srgbClr val="FFFFFF"/>
                </a:solidFill>
                <a:latin typeface="Montserrat" pitchFamily="34" charset="0"/>
                <a:ea typeface="Montserrat" pitchFamily="34" charset="-122"/>
                <a:cs typeface="Montserrat" pitchFamily="34" charset="-120"/>
              </a:rPr>
            </a:br>
            <a:r>
              <a:rPr lang="en-US" sz="6800" b="1" kern="0" spc="431">
                <a:solidFill>
                  <a:srgbClr val="FFFFFF"/>
                </a:solidFill>
                <a:latin typeface="Montserrat" pitchFamily="34" charset="0"/>
                <a:ea typeface="Montserrat" pitchFamily="34" charset="-122"/>
                <a:cs typeface="Montserrat" pitchFamily="34" charset="-120"/>
              </a:rPr>
              <a:t>COUNTY GOVERNMENT</a:t>
            </a:r>
            <a:endParaRPr lang="en-US"/>
          </a:p>
        </p:txBody>
      </p:sp>
      <p:sp>
        <p:nvSpPr>
          <p:cNvPr id="4" name="Object 3"/>
          <p:cNvSpPr/>
          <p:nvPr/>
        </p:nvSpPr>
        <p:spPr>
          <a:xfrm>
            <a:off x="47613" y="3938555"/>
            <a:ext cx="12141339" cy="961784"/>
          </a:xfrm>
          <a:prstGeom prst="rect">
            <a:avLst/>
          </a:prstGeom>
          <a:noFill/>
        </p:spPr>
        <p:txBody>
          <a:bodyPr wrap="square" lIns="0" tIns="0" rIns="0" bIns="0" rtlCol="0" anchor="t"/>
          <a:lstStyle/>
          <a:p>
            <a:pPr algn="ctr">
              <a:lnSpc>
                <a:spcPts val="4725"/>
              </a:lnSpc>
              <a:spcAft>
                <a:spcPts val="600"/>
              </a:spcAft>
              <a:buNone/>
            </a:pPr>
            <a:r>
              <a:rPr lang="en-US" sz="3800" b="1">
                <a:solidFill>
                  <a:schemeClr val="accent5">
                    <a:lumMod val="20000"/>
                    <a:lumOff val="80000"/>
                    <a:alpha val="50000"/>
                  </a:schemeClr>
                </a:solidFill>
                <a:latin typeface="Montserrat" pitchFamily="34" charset="0"/>
                <a:ea typeface="Montserrat" pitchFamily="34" charset="-122"/>
                <a:cs typeface="Montserrat" pitchFamily="34" charset="-120"/>
              </a:rPr>
              <a:t>Government Conduct, Procurement,</a:t>
            </a:r>
            <a:br>
              <a:rPr lang="en-US" sz="3800" b="1">
                <a:solidFill>
                  <a:schemeClr val="accent5">
                    <a:lumMod val="20000"/>
                    <a:lumOff val="80000"/>
                    <a:alpha val="50000"/>
                  </a:schemeClr>
                </a:solidFill>
                <a:latin typeface="Montserrat" pitchFamily="34" charset="0"/>
                <a:ea typeface="Montserrat" pitchFamily="34" charset="-122"/>
                <a:cs typeface="Montserrat" pitchFamily="34" charset="-120"/>
              </a:rPr>
            </a:br>
            <a:r>
              <a:rPr lang="en-US" sz="3800" b="1">
                <a:solidFill>
                  <a:schemeClr val="accent5">
                    <a:lumMod val="20000"/>
                    <a:lumOff val="80000"/>
                    <a:alpha val="50000"/>
                  </a:schemeClr>
                </a:solidFill>
                <a:latin typeface="Montserrat" pitchFamily="34" charset="0"/>
                <a:ea typeface="Montserrat" pitchFamily="34" charset="-122"/>
                <a:cs typeface="Montserrat" pitchFamily="34" charset="-120"/>
              </a:rPr>
              <a:t>Employment, and Anti-donation Rules</a:t>
            </a:r>
            <a:r>
              <a:rPr lang="en-US" sz="3800" b="1">
                <a:solidFill>
                  <a:srgbClr val="FFFFFF">
                    <a:alpha val="50000"/>
                  </a:srgbClr>
                </a:solidFill>
                <a:latin typeface="Montserrat" pitchFamily="34" charset="0"/>
                <a:ea typeface="Montserrat" pitchFamily="34" charset="-122"/>
                <a:cs typeface="Montserrat" pitchFamily="34" charset="-120"/>
              </a:rPr>
              <a:t>​</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3989</Words>
  <Application>Microsoft Macintosh PowerPoint</Application>
  <PresentationFormat>Widescreen</PresentationFormat>
  <Paragraphs>309</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Georgia</vt:lpstr>
      <vt:lpstr>Source Sans Pro SemiBold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Haquani, Sonny, NMSEC</cp:lastModifiedBy>
  <cp:revision>3</cp:revision>
  <dcterms:created xsi:type="dcterms:W3CDTF">2020-11-20T18:07:56Z</dcterms:created>
  <dcterms:modified xsi:type="dcterms:W3CDTF">2021-01-21T16:34:58Z</dcterms:modified>
</cp:coreProperties>
</file>