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266" r:id="rId6"/>
    <p:sldId id="295" r:id="rId7"/>
    <p:sldId id="277" r:id="rId8"/>
    <p:sldId id="262" r:id="rId9"/>
    <p:sldId id="261" r:id="rId10"/>
    <p:sldId id="276" r:id="rId11"/>
    <p:sldId id="265" r:id="rId12"/>
    <p:sldId id="296" r:id="rId13"/>
    <p:sldId id="284" r:id="rId14"/>
    <p:sldId id="282" r:id="rId15"/>
    <p:sldId id="286" r:id="rId16"/>
    <p:sldId id="291" r:id="rId17"/>
    <p:sldId id="287" r:id="rId18"/>
    <p:sldId id="288" r:id="rId19"/>
    <p:sldId id="289" r:id="rId20"/>
    <p:sldId id="290" r:id="rId21"/>
    <p:sldId id="292" r:id="rId22"/>
    <p:sldId id="294" r:id="rId23"/>
    <p:sldId id="293" r:id="rId24"/>
    <p:sldId id="2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RsqbimhZz+wsW6VXwDtZQ==" hashData="B6oFJxkx/+DFP7kRvmHr6Q7wviu9hbn+87nI4SRxqLi2VHVURErhxPs5crDYQxm+9/1uvyNyRDZrhhSzr4/AH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B0C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F274A4-F93F-4805-9799-DC6D1C746BEA}" v="10" dt="2020-09-15T15:43:37.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yd, Walker, NMSEC" userId="fec8830d-aa1d-4e06-b8bc-e02e9051b010" providerId="ADAL" clId="{2BF274A4-F93F-4805-9799-DC6D1C746BEA}"/>
    <pc:docChg chg="undo custSel modSld">
      <pc:chgData name="Boyd, Walker, NMSEC" userId="fec8830d-aa1d-4e06-b8bc-e02e9051b010" providerId="ADAL" clId="{2BF274A4-F93F-4805-9799-DC6D1C746BEA}" dt="2020-09-15T17:34:58.073" v="361" actId="6549"/>
      <pc:docMkLst>
        <pc:docMk/>
      </pc:docMkLst>
      <pc:sldChg chg="modSp">
        <pc:chgData name="Boyd, Walker, NMSEC" userId="fec8830d-aa1d-4e06-b8bc-e02e9051b010" providerId="ADAL" clId="{2BF274A4-F93F-4805-9799-DC6D1C746BEA}" dt="2020-09-15T15:00:50.858" v="0" actId="20577"/>
        <pc:sldMkLst>
          <pc:docMk/>
          <pc:sldMk cId="2176277335" sldId="277"/>
        </pc:sldMkLst>
        <pc:spChg chg="mod">
          <ac:chgData name="Boyd, Walker, NMSEC" userId="fec8830d-aa1d-4e06-b8bc-e02e9051b010" providerId="ADAL" clId="{2BF274A4-F93F-4805-9799-DC6D1C746BEA}" dt="2020-09-15T15:00:50.858" v="0" actId="20577"/>
          <ac:spMkLst>
            <pc:docMk/>
            <pc:sldMk cId="2176277335" sldId="277"/>
            <ac:spMk id="4" creationId="{99E32FC5-D596-4E85-A182-8DBD24348023}"/>
          </ac:spMkLst>
        </pc:spChg>
      </pc:sldChg>
      <pc:sldChg chg="modSp">
        <pc:chgData name="Boyd, Walker, NMSEC" userId="fec8830d-aa1d-4e06-b8bc-e02e9051b010" providerId="ADAL" clId="{2BF274A4-F93F-4805-9799-DC6D1C746BEA}" dt="2020-09-15T15:04:27.540" v="38" actId="20577"/>
        <pc:sldMkLst>
          <pc:docMk/>
          <pc:sldMk cId="3359391199" sldId="282"/>
        </pc:sldMkLst>
        <pc:spChg chg="mod">
          <ac:chgData name="Boyd, Walker, NMSEC" userId="fec8830d-aa1d-4e06-b8bc-e02e9051b010" providerId="ADAL" clId="{2BF274A4-F93F-4805-9799-DC6D1C746BEA}" dt="2020-09-15T15:04:27.540" v="38" actId="20577"/>
          <ac:spMkLst>
            <pc:docMk/>
            <pc:sldMk cId="3359391199" sldId="282"/>
            <ac:spMk id="4" creationId="{99E32FC5-D596-4E85-A182-8DBD24348023}"/>
          </ac:spMkLst>
        </pc:spChg>
      </pc:sldChg>
      <pc:sldChg chg="modSp">
        <pc:chgData name="Boyd, Walker, NMSEC" userId="fec8830d-aa1d-4e06-b8bc-e02e9051b010" providerId="ADAL" clId="{2BF274A4-F93F-4805-9799-DC6D1C746BEA}" dt="2020-09-15T15:44:33.140" v="345" actId="6549"/>
        <pc:sldMkLst>
          <pc:docMk/>
          <pc:sldMk cId="3856666877" sldId="284"/>
        </pc:sldMkLst>
        <pc:spChg chg="mod">
          <ac:chgData name="Boyd, Walker, NMSEC" userId="fec8830d-aa1d-4e06-b8bc-e02e9051b010" providerId="ADAL" clId="{2BF274A4-F93F-4805-9799-DC6D1C746BEA}" dt="2020-09-15T15:44:33.140" v="345" actId="6549"/>
          <ac:spMkLst>
            <pc:docMk/>
            <pc:sldMk cId="3856666877" sldId="284"/>
            <ac:spMk id="4" creationId="{99E32FC5-D596-4E85-A182-8DBD24348023}"/>
          </ac:spMkLst>
        </pc:spChg>
      </pc:sldChg>
      <pc:sldChg chg="modSp">
        <pc:chgData name="Boyd, Walker, NMSEC" userId="fec8830d-aa1d-4e06-b8bc-e02e9051b010" providerId="ADAL" clId="{2BF274A4-F93F-4805-9799-DC6D1C746BEA}" dt="2020-09-15T15:05:02.130" v="50" actId="20577"/>
        <pc:sldMkLst>
          <pc:docMk/>
          <pc:sldMk cId="854984592" sldId="286"/>
        </pc:sldMkLst>
        <pc:spChg chg="mod">
          <ac:chgData name="Boyd, Walker, NMSEC" userId="fec8830d-aa1d-4e06-b8bc-e02e9051b010" providerId="ADAL" clId="{2BF274A4-F93F-4805-9799-DC6D1C746BEA}" dt="2020-09-15T15:05:02.130" v="50" actId="20577"/>
          <ac:spMkLst>
            <pc:docMk/>
            <pc:sldMk cId="854984592" sldId="286"/>
            <ac:spMk id="4" creationId="{99E32FC5-D596-4E85-A182-8DBD24348023}"/>
          </ac:spMkLst>
        </pc:spChg>
      </pc:sldChg>
      <pc:sldChg chg="modSp">
        <pc:chgData name="Boyd, Walker, NMSEC" userId="fec8830d-aa1d-4e06-b8bc-e02e9051b010" providerId="ADAL" clId="{2BF274A4-F93F-4805-9799-DC6D1C746BEA}" dt="2020-09-15T15:05:38.914" v="54"/>
        <pc:sldMkLst>
          <pc:docMk/>
          <pc:sldMk cId="3806978725" sldId="287"/>
        </pc:sldMkLst>
        <pc:spChg chg="mod">
          <ac:chgData name="Boyd, Walker, NMSEC" userId="fec8830d-aa1d-4e06-b8bc-e02e9051b010" providerId="ADAL" clId="{2BF274A4-F93F-4805-9799-DC6D1C746BEA}" dt="2020-09-15T15:05:38.914" v="54"/>
          <ac:spMkLst>
            <pc:docMk/>
            <pc:sldMk cId="3806978725" sldId="287"/>
            <ac:spMk id="4" creationId="{99E32FC5-D596-4E85-A182-8DBD24348023}"/>
          </ac:spMkLst>
        </pc:spChg>
      </pc:sldChg>
      <pc:sldChg chg="modSp">
        <pc:chgData name="Boyd, Walker, NMSEC" userId="fec8830d-aa1d-4e06-b8bc-e02e9051b010" providerId="ADAL" clId="{2BF274A4-F93F-4805-9799-DC6D1C746BEA}" dt="2020-09-15T17:34:58.073" v="361" actId="6549"/>
        <pc:sldMkLst>
          <pc:docMk/>
          <pc:sldMk cId="560699694" sldId="291"/>
        </pc:sldMkLst>
        <pc:spChg chg="mod">
          <ac:chgData name="Boyd, Walker, NMSEC" userId="fec8830d-aa1d-4e06-b8bc-e02e9051b010" providerId="ADAL" clId="{2BF274A4-F93F-4805-9799-DC6D1C746BEA}" dt="2020-09-15T17:34:58.073" v="361" actId="6549"/>
          <ac:spMkLst>
            <pc:docMk/>
            <pc:sldMk cId="560699694" sldId="291"/>
            <ac:spMk id="2" creationId="{531CBF58-F2E2-4EEB-B23B-4D44C33AC9AD}"/>
          </ac:spMkLst>
        </pc:spChg>
      </pc:sldChg>
      <pc:sldChg chg="modSp">
        <pc:chgData name="Boyd, Walker, NMSEC" userId="fec8830d-aa1d-4e06-b8bc-e02e9051b010" providerId="ADAL" clId="{2BF274A4-F93F-4805-9799-DC6D1C746BEA}" dt="2020-09-15T15:26:30.229" v="62" actId="20577"/>
        <pc:sldMkLst>
          <pc:docMk/>
          <pc:sldMk cId="1878484539" sldId="295"/>
        </pc:sldMkLst>
        <pc:spChg chg="mod">
          <ac:chgData name="Boyd, Walker, NMSEC" userId="fec8830d-aa1d-4e06-b8bc-e02e9051b010" providerId="ADAL" clId="{2BF274A4-F93F-4805-9799-DC6D1C746BEA}" dt="2020-09-15T15:26:30.229" v="62" actId="20577"/>
          <ac:spMkLst>
            <pc:docMk/>
            <pc:sldMk cId="1878484539" sldId="295"/>
            <ac:spMk id="3" creationId="{6AB690DD-5398-47F5-AAC6-3EC0F8D662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77019-964B-46EF-AA37-25EAF4A5B8D9}" type="datetimeFigureOut">
              <a:rPr lang="en-US" smtClean="0"/>
              <a:t>1/21/21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E6126-D0BF-45BA-A410-83BBAA8C7276}" type="slidenum">
              <a:rPr lang="en-US" smtClean="0"/>
              <a:t>‹#›</a:t>
            </a:fld>
            <a:endParaRPr lang="en-US"/>
          </a:p>
        </p:txBody>
      </p:sp>
    </p:spTree>
    <p:extLst>
      <p:ext uri="{BB962C8B-B14F-4D97-AF65-F5344CB8AC3E}">
        <p14:creationId xmlns:p14="http://schemas.microsoft.com/office/powerpoint/2010/main" val="3103008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Introductions</a:t>
            </a:r>
          </a:p>
        </p:txBody>
      </p:sp>
      <p:sp>
        <p:nvSpPr>
          <p:cNvPr id="4" name="Slide Number Placeholder 3"/>
          <p:cNvSpPr>
            <a:spLocks noGrp="1"/>
          </p:cNvSpPr>
          <p:nvPr>
            <p:ph type="sldNum" sz="quarter" idx="5"/>
          </p:nvPr>
        </p:nvSpPr>
        <p:spPr/>
        <p:txBody>
          <a:bodyPr/>
          <a:lstStyle/>
          <a:p>
            <a:fld id="{DDCE6126-D0BF-45BA-A410-83BBAA8C7276}" type="slidenum">
              <a:rPr lang="en-US" smtClean="0"/>
              <a:t>1</a:t>
            </a:fld>
            <a:endParaRPr lang="en-US"/>
          </a:p>
        </p:txBody>
      </p:sp>
    </p:spTree>
    <p:extLst>
      <p:ext uri="{BB962C8B-B14F-4D97-AF65-F5344CB8AC3E}">
        <p14:creationId xmlns:p14="http://schemas.microsoft.com/office/powerpoint/2010/main" val="2099623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motion to dismiss is threshold for GC investigation, so comparison to civil litigation only goes so far.</a:t>
            </a:r>
          </a:p>
        </p:txBody>
      </p:sp>
      <p:sp>
        <p:nvSpPr>
          <p:cNvPr id="4" name="Slide Number Placeholder 3"/>
          <p:cNvSpPr>
            <a:spLocks noGrp="1"/>
          </p:cNvSpPr>
          <p:nvPr>
            <p:ph type="sldNum" sz="quarter" idx="5"/>
          </p:nvPr>
        </p:nvSpPr>
        <p:spPr/>
        <p:txBody>
          <a:bodyPr/>
          <a:lstStyle/>
          <a:p>
            <a:fld id="{DDCE6126-D0BF-45BA-A410-83BBAA8C7276}" type="slidenum">
              <a:rPr lang="en-US" smtClean="0"/>
              <a:t>10</a:t>
            </a:fld>
            <a:endParaRPr lang="en-US"/>
          </a:p>
        </p:txBody>
      </p:sp>
    </p:spTree>
    <p:extLst>
      <p:ext uri="{BB962C8B-B14F-4D97-AF65-F5344CB8AC3E}">
        <p14:creationId xmlns:p14="http://schemas.microsoft.com/office/powerpoint/2010/main" val="346958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CE6126-D0BF-45BA-A410-83BBAA8C7276}" type="slidenum">
              <a:rPr lang="en-US" smtClean="0"/>
              <a:t>11</a:t>
            </a:fld>
            <a:endParaRPr lang="en-US"/>
          </a:p>
        </p:txBody>
      </p:sp>
    </p:spTree>
    <p:extLst>
      <p:ext uri="{BB962C8B-B14F-4D97-AF65-F5344CB8AC3E}">
        <p14:creationId xmlns:p14="http://schemas.microsoft.com/office/powerpoint/2010/main" val="166529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CE6126-D0BF-45BA-A410-83BBAA8C7276}" type="slidenum">
              <a:rPr lang="en-US" smtClean="0"/>
              <a:t>12</a:t>
            </a:fld>
            <a:endParaRPr lang="en-US"/>
          </a:p>
        </p:txBody>
      </p:sp>
    </p:spTree>
    <p:extLst>
      <p:ext uri="{BB962C8B-B14F-4D97-AF65-F5344CB8AC3E}">
        <p14:creationId xmlns:p14="http://schemas.microsoft.com/office/powerpoint/2010/main" val="285640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CE6126-D0BF-45BA-A410-83BBAA8C7276}" type="slidenum">
              <a:rPr lang="en-US" smtClean="0"/>
              <a:t>13</a:t>
            </a:fld>
            <a:endParaRPr lang="en-US"/>
          </a:p>
        </p:txBody>
      </p:sp>
    </p:spTree>
    <p:extLst>
      <p:ext uri="{BB962C8B-B14F-4D97-AF65-F5344CB8AC3E}">
        <p14:creationId xmlns:p14="http://schemas.microsoft.com/office/powerpoint/2010/main" val="52796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Judge Martin (3</a:t>
            </a:r>
            <a:r>
              <a:rPr lang="en-US" baseline="30000"/>
              <a:t>rd</a:t>
            </a:r>
            <a:r>
              <a:rPr lang="en-US"/>
              <a:t>) is appointed judge.  Virtual / telephonic hearings on motions to quash.  Working with JID to set up filing system.</a:t>
            </a:r>
          </a:p>
        </p:txBody>
      </p:sp>
      <p:sp>
        <p:nvSpPr>
          <p:cNvPr id="4" name="Slide Number Placeholder 3"/>
          <p:cNvSpPr>
            <a:spLocks noGrp="1"/>
          </p:cNvSpPr>
          <p:nvPr>
            <p:ph type="sldNum" sz="quarter" idx="5"/>
          </p:nvPr>
        </p:nvSpPr>
        <p:spPr/>
        <p:txBody>
          <a:bodyPr/>
          <a:lstStyle/>
          <a:p>
            <a:fld id="{DDCE6126-D0BF-45BA-A410-83BBAA8C7276}" type="slidenum">
              <a:rPr lang="en-US" smtClean="0"/>
              <a:t>14</a:t>
            </a:fld>
            <a:endParaRPr lang="en-US"/>
          </a:p>
        </p:txBody>
      </p:sp>
    </p:spTree>
    <p:extLst>
      <p:ext uri="{BB962C8B-B14F-4D97-AF65-F5344CB8AC3E}">
        <p14:creationId xmlns:p14="http://schemas.microsoft.com/office/powerpoint/2010/main" val="706164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CE6126-D0BF-45BA-A410-83BBAA8C7276}" type="slidenum">
              <a:rPr lang="en-US" smtClean="0"/>
              <a:t>15</a:t>
            </a:fld>
            <a:endParaRPr lang="en-US"/>
          </a:p>
        </p:txBody>
      </p:sp>
    </p:spTree>
    <p:extLst>
      <p:ext uri="{BB962C8B-B14F-4D97-AF65-F5344CB8AC3E}">
        <p14:creationId xmlns:p14="http://schemas.microsoft.com/office/powerpoint/2010/main" val="150595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CE6126-D0BF-45BA-A410-83BBAA8C7276}" type="slidenum">
              <a:rPr lang="en-US" smtClean="0"/>
              <a:t>16</a:t>
            </a:fld>
            <a:endParaRPr lang="en-US"/>
          </a:p>
        </p:txBody>
      </p:sp>
    </p:spTree>
    <p:extLst>
      <p:ext uri="{BB962C8B-B14F-4D97-AF65-F5344CB8AC3E}">
        <p14:creationId xmlns:p14="http://schemas.microsoft.com/office/powerpoint/2010/main" val="3687326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CE6126-D0BF-45BA-A410-83BBAA8C7276}" type="slidenum">
              <a:rPr lang="en-US" smtClean="0"/>
              <a:t>17</a:t>
            </a:fld>
            <a:endParaRPr lang="en-US"/>
          </a:p>
        </p:txBody>
      </p:sp>
    </p:spTree>
    <p:extLst>
      <p:ext uri="{BB962C8B-B14F-4D97-AF65-F5344CB8AC3E}">
        <p14:creationId xmlns:p14="http://schemas.microsoft.com/office/powerpoint/2010/main" val="4118547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 to do pros and cons; JDF to do third bullet point</a:t>
            </a:r>
          </a:p>
        </p:txBody>
      </p:sp>
      <p:sp>
        <p:nvSpPr>
          <p:cNvPr id="4" name="Slide Number Placeholder 3"/>
          <p:cNvSpPr>
            <a:spLocks noGrp="1"/>
          </p:cNvSpPr>
          <p:nvPr>
            <p:ph type="sldNum" sz="quarter" idx="5"/>
          </p:nvPr>
        </p:nvSpPr>
        <p:spPr/>
        <p:txBody>
          <a:bodyPr/>
          <a:lstStyle/>
          <a:p>
            <a:fld id="{DDCE6126-D0BF-45BA-A410-83BBAA8C7276}" type="slidenum">
              <a:rPr lang="en-US" smtClean="0"/>
              <a:t>18</a:t>
            </a:fld>
            <a:endParaRPr lang="en-US"/>
          </a:p>
        </p:txBody>
      </p:sp>
    </p:spTree>
    <p:extLst>
      <p:ext uri="{BB962C8B-B14F-4D97-AF65-F5344CB8AC3E}">
        <p14:creationId xmlns:p14="http://schemas.microsoft.com/office/powerpoint/2010/main" val="59201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WB</a:t>
            </a:r>
          </a:p>
        </p:txBody>
      </p:sp>
      <p:sp>
        <p:nvSpPr>
          <p:cNvPr id="4" name="Slide Number Placeholder 3"/>
          <p:cNvSpPr>
            <a:spLocks noGrp="1"/>
          </p:cNvSpPr>
          <p:nvPr>
            <p:ph type="sldNum" sz="quarter" idx="5"/>
          </p:nvPr>
        </p:nvSpPr>
        <p:spPr/>
        <p:txBody>
          <a:bodyPr/>
          <a:lstStyle/>
          <a:p>
            <a:fld id="{DDCE6126-D0BF-45BA-A410-83BBAA8C7276}" type="slidenum">
              <a:rPr lang="en-US" smtClean="0"/>
              <a:t>19</a:t>
            </a:fld>
            <a:endParaRPr lang="en-US"/>
          </a:p>
        </p:txBody>
      </p:sp>
    </p:spTree>
    <p:extLst>
      <p:ext uri="{BB962C8B-B14F-4D97-AF65-F5344CB8AC3E}">
        <p14:creationId xmlns:p14="http://schemas.microsoft.com/office/powerpoint/2010/main" val="107073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5"/>
          </p:nvPr>
        </p:nvSpPr>
        <p:spPr/>
        <p:txBody>
          <a:bodyPr/>
          <a:lstStyle/>
          <a:p>
            <a:fld id="{DDCE6126-D0BF-45BA-A410-83BBAA8C7276}" type="slidenum">
              <a:rPr lang="en-US" smtClean="0"/>
              <a:t>2</a:t>
            </a:fld>
            <a:endParaRPr lang="en-US"/>
          </a:p>
        </p:txBody>
      </p:sp>
    </p:spTree>
    <p:extLst>
      <p:ext uri="{BB962C8B-B14F-4D97-AF65-F5344CB8AC3E}">
        <p14:creationId xmlns:p14="http://schemas.microsoft.com/office/powerpoint/2010/main" val="1489057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5"/>
          </p:nvPr>
        </p:nvSpPr>
        <p:spPr/>
        <p:txBody>
          <a:bodyPr/>
          <a:lstStyle/>
          <a:p>
            <a:fld id="{DDCE6126-D0BF-45BA-A410-83BBAA8C7276}" type="slidenum">
              <a:rPr lang="en-US" smtClean="0"/>
              <a:t>20</a:t>
            </a:fld>
            <a:endParaRPr lang="en-US"/>
          </a:p>
        </p:txBody>
      </p:sp>
    </p:spTree>
    <p:extLst>
      <p:ext uri="{BB962C8B-B14F-4D97-AF65-F5344CB8AC3E}">
        <p14:creationId xmlns:p14="http://schemas.microsoft.com/office/powerpoint/2010/main" val="830224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CE6126-D0BF-45BA-A410-83BBAA8C7276}" type="slidenum">
              <a:rPr lang="en-US" smtClean="0"/>
              <a:t>21</a:t>
            </a:fld>
            <a:endParaRPr lang="en-US"/>
          </a:p>
        </p:txBody>
      </p:sp>
    </p:spTree>
    <p:extLst>
      <p:ext uri="{BB962C8B-B14F-4D97-AF65-F5344CB8AC3E}">
        <p14:creationId xmlns:p14="http://schemas.microsoft.com/office/powerpoint/2010/main" val="324532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5"/>
          </p:nvPr>
        </p:nvSpPr>
        <p:spPr/>
        <p:txBody>
          <a:bodyPr/>
          <a:lstStyle/>
          <a:p>
            <a:fld id="{DDCE6126-D0BF-45BA-A410-83BBAA8C7276}" type="slidenum">
              <a:rPr lang="en-US" smtClean="0"/>
              <a:t>3</a:t>
            </a:fld>
            <a:endParaRPr lang="en-US"/>
          </a:p>
        </p:txBody>
      </p:sp>
    </p:spTree>
    <p:extLst>
      <p:ext uri="{BB962C8B-B14F-4D97-AF65-F5344CB8AC3E}">
        <p14:creationId xmlns:p14="http://schemas.microsoft.com/office/powerpoint/2010/main" val="203758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5"/>
          </p:nvPr>
        </p:nvSpPr>
        <p:spPr/>
        <p:txBody>
          <a:bodyPr/>
          <a:lstStyle/>
          <a:p>
            <a:fld id="{DDCE6126-D0BF-45BA-A410-83BBAA8C7276}" type="slidenum">
              <a:rPr lang="en-US" smtClean="0"/>
              <a:t>4</a:t>
            </a:fld>
            <a:endParaRPr lang="en-US"/>
          </a:p>
        </p:txBody>
      </p:sp>
    </p:spTree>
    <p:extLst>
      <p:ext uri="{BB962C8B-B14F-4D97-AF65-F5344CB8AC3E}">
        <p14:creationId xmlns:p14="http://schemas.microsoft.com/office/powerpoint/2010/main" val="371861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JDF</a:t>
            </a:r>
          </a:p>
        </p:txBody>
      </p:sp>
      <p:sp>
        <p:nvSpPr>
          <p:cNvPr id="4" name="Slide Number Placeholder 3"/>
          <p:cNvSpPr>
            <a:spLocks noGrp="1"/>
          </p:cNvSpPr>
          <p:nvPr>
            <p:ph type="sldNum" sz="quarter" idx="5"/>
          </p:nvPr>
        </p:nvSpPr>
        <p:spPr/>
        <p:txBody>
          <a:bodyPr/>
          <a:lstStyle/>
          <a:p>
            <a:fld id="{DDCE6126-D0BF-45BA-A410-83BBAA8C7276}" type="slidenum">
              <a:rPr lang="en-US" smtClean="0"/>
              <a:t>5</a:t>
            </a:fld>
            <a:endParaRPr lang="en-US"/>
          </a:p>
        </p:txBody>
      </p:sp>
    </p:spTree>
    <p:extLst>
      <p:ext uri="{BB962C8B-B14F-4D97-AF65-F5344CB8AC3E}">
        <p14:creationId xmlns:p14="http://schemas.microsoft.com/office/powerpoint/2010/main" val="346882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CE6126-D0BF-45BA-A410-83BBAA8C7276}" type="slidenum">
              <a:rPr lang="en-US" smtClean="0"/>
              <a:t>6</a:t>
            </a:fld>
            <a:endParaRPr lang="en-US"/>
          </a:p>
        </p:txBody>
      </p:sp>
    </p:spTree>
    <p:extLst>
      <p:ext uri="{BB962C8B-B14F-4D97-AF65-F5344CB8AC3E}">
        <p14:creationId xmlns:p14="http://schemas.microsoft.com/office/powerpoint/2010/main" val="186994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CE6126-D0BF-45BA-A410-83BBAA8C7276}" type="slidenum">
              <a:rPr lang="en-US" smtClean="0"/>
              <a:t>7</a:t>
            </a:fld>
            <a:endParaRPr lang="en-US"/>
          </a:p>
        </p:txBody>
      </p:sp>
    </p:spTree>
    <p:extLst>
      <p:ext uri="{BB962C8B-B14F-4D97-AF65-F5344CB8AC3E}">
        <p14:creationId xmlns:p14="http://schemas.microsoft.com/office/powerpoint/2010/main" val="74525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CE6126-D0BF-45BA-A410-83BBAA8C7276}" type="slidenum">
              <a:rPr lang="en-US" smtClean="0"/>
              <a:t>8</a:t>
            </a:fld>
            <a:endParaRPr lang="en-US"/>
          </a:p>
        </p:txBody>
      </p:sp>
    </p:spTree>
    <p:extLst>
      <p:ext uri="{BB962C8B-B14F-4D97-AF65-F5344CB8AC3E}">
        <p14:creationId xmlns:p14="http://schemas.microsoft.com/office/powerpoint/2010/main" val="272578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CE6126-D0BF-45BA-A410-83BBAA8C7276}" type="slidenum">
              <a:rPr lang="en-US" smtClean="0"/>
              <a:t>9</a:t>
            </a:fld>
            <a:endParaRPr lang="en-US"/>
          </a:p>
        </p:txBody>
      </p:sp>
    </p:spTree>
    <p:extLst>
      <p:ext uri="{BB962C8B-B14F-4D97-AF65-F5344CB8AC3E}">
        <p14:creationId xmlns:p14="http://schemas.microsoft.com/office/powerpoint/2010/main" val="2049870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0836-F8A4-41F1-A4A9-D3242A67F3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755706-CBFE-4567-A3D2-4AC10C368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D89DAE-04EC-4F96-A136-CF71154CE9D7}"/>
              </a:ext>
            </a:extLst>
          </p:cNvPr>
          <p:cNvSpPr>
            <a:spLocks noGrp="1"/>
          </p:cNvSpPr>
          <p:nvPr>
            <p:ph type="dt" sz="half" idx="10"/>
          </p:nvPr>
        </p:nvSpPr>
        <p:spPr/>
        <p:txBody>
          <a:bodyPr/>
          <a:lstStyle/>
          <a:p>
            <a:fld id="{ABE74369-858E-4949-930E-5DD3120A3919}" type="datetimeFigureOut">
              <a:rPr lang="en-US" smtClean="0"/>
              <a:t>1/21/21</a:t>
            </a:fld>
            <a:endParaRPr lang="en-US"/>
          </a:p>
        </p:txBody>
      </p:sp>
      <p:sp>
        <p:nvSpPr>
          <p:cNvPr id="5" name="Footer Placeholder 4">
            <a:extLst>
              <a:ext uri="{FF2B5EF4-FFF2-40B4-BE49-F238E27FC236}">
                <a16:creationId xmlns:a16="http://schemas.microsoft.com/office/drawing/2014/main" id="{B468DF58-F9EF-4E2E-B275-741186E5D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C191B9-7FA0-4EF3-B986-4A60D5F8BAA0}"/>
              </a:ext>
            </a:extLst>
          </p:cNvPr>
          <p:cNvSpPr>
            <a:spLocks noGrp="1"/>
          </p:cNvSpPr>
          <p:nvPr>
            <p:ph type="sldNum" sz="quarter" idx="12"/>
          </p:nvPr>
        </p:nvSpPr>
        <p:spPr/>
        <p:txBody>
          <a:bodyPr/>
          <a:lstStyle/>
          <a:p>
            <a:fld id="{6FC78283-402F-4C9F-897C-7CE34161097F}" type="slidenum">
              <a:rPr lang="en-US" smtClean="0"/>
              <a:t>‹#›</a:t>
            </a:fld>
            <a:endParaRPr lang="en-US"/>
          </a:p>
        </p:txBody>
      </p:sp>
    </p:spTree>
    <p:extLst>
      <p:ext uri="{BB962C8B-B14F-4D97-AF65-F5344CB8AC3E}">
        <p14:creationId xmlns:p14="http://schemas.microsoft.com/office/powerpoint/2010/main" val="117491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58762-E4B9-4EC5-82F9-DF92EE5C1A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C03117-CAFF-4F77-9B86-065192C6CD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B2443-FC33-430C-B05D-0A7CCD802691}"/>
              </a:ext>
            </a:extLst>
          </p:cNvPr>
          <p:cNvSpPr>
            <a:spLocks noGrp="1"/>
          </p:cNvSpPr>
          <p:nvPr>
            <p:ph type="dt" sz="half" idx="10"/>
          </p:nvPr>
        </p:nvSpPr>
        <p:spPr/>
        <p:txBody>
          <a:bodyPr/>
          <a:lstStyle/>
          <a:p>
            <a:fld id="{ABE74369-858E-4949-930E-5DD3120A3919}" type="datetimeFigureOut">
              <a:rPr lang="en-US" smtClean="0"/>
              <a:t>1/21/21</a:t>
            </a:fld>
            <a:endParaRPr lang="en-US"/>
          </a:p>
        </p:txBody>
      </p:sp>
      <p:sp>
        <p:nvSpPr>
          <p:cNvPr id="5" name="Footer Placeholder 4">
            <a:extLst>
              <a:ext uri="{FF2B5EF4-FFF2-40B4-BE49-F238E27FC236}">
                <a16:creationId xmlns:a16="http://schemas.microsoft.com/office/drawing/2014/main" id="{7107A4EF-5A7D-4F23-8991-C5F9BDEB2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86811-6FE0-4EB7-96D4-B37BEFF4BE93}"/>
              </a:ext>
            </a:extLst>
          </p:cNvPr>
          <p:cNvSpPr>
            <a:spLocks noGrp="1"/>
          </p:cNvSpPr>
          <p:nvPr>
            <p:ph type="sldNum" sz="quarter" idx="12"/>
          </p:nvPr>
        </p:nvSpPr>
        <p:spPr/>
        <p:txBody>
          <a:bodyPr/>
          <a:lstStyle/>
          <a:p>
            <a:fld id="{6FC78283-402F-4C9F-897C-7CE34161097F}" type="slidenum">
              <a:rPr lang="en-US" smtClean="0"/>
              <a:t>‹#›</a:t>
            </a:fld>
            <a:endParaRPr lang="en-US"/>
          </a:p>
        </p:txBody>
      </p:sp>
    </p:spTree>
    <p:extLst>
      <p:ext uri="{BB962C8B-B14F-4D97-AF65-F5344CB8AC3E}">
        <p14:creationId xmlns:p14="http://schemas.microsoft.com/office/powerpoint/2010/main" val="24543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13FEA4-A935-41DA-86DD-080E127ED4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6494D2-1B6D-40EB-89E1-0C50B40E75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65691-D44A-4FB3-A73E-C33D0DD1E9A2}"/>
              </a:ext>
            </a:extLst>
          </p:cNvPr>
          <p:cNvSpPr>
            <a:spLocks noGrp="1"/>
          </p:cNvSpPr>
          <p:nvPr>
            <p:ph type="dt" sz="half" idx="10"/>
          </p:nvPr>
        </p:nvSpPr>
        <p:spPr/>
        <p:txBody>
          <a:bodyPr/>
          <a:lstStyle/>
          <a:p>
            <a:fld id="{ABE74369-858E-4949-930E-5DD3120A3919}" type="datetimeFigureOut">
              <a:rPr lang="en-US" smtClean="0"/>
              <a:t>1/21/21</a:t>
            </a:fld>
            <a:endParaRPr lang="en-US"/>
          </a:p>
        </p:txBody>
      </p:sp>
      <p:sp>
        <p:nvSpPr>
          <p:cNvPr id="5" name="Footer Placeholder 4">
            <a:extLst>
              <a:ext uri="{FF2B5EF4-FFF2-40B4-BE49-F238E27FC236}">
                <a16:creationId xmlns:a16="http://schemas.microsoft.com/office/drawing/2014/main" id="{2D3734E6-9C9B-4AA9-B7EC-E781BC5A0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D316A-499E-4596-B321-5D2249570D19}"/>
              </a:ext>
            </a:extLst>
          </p:cNvPr>
          <p:cNvSpPr>
            <a:spLocks noGrp="1"/>
          </p:cNvSpPr>
          <p:nvPr>
            <p:ph type="sldNum" sz="quarter" idx="12"/>
          </p:nvPr>
        </p:nvSpPr>
        <p:spPr/>
        <p:txBody>
          <a:bodyPr/>
          <a:lstStyle/>
          <a:p>
            <a:fld id="{6FC78283-402F-4C9F-897C-7CE34161097F}" type="slidenum">
              <a:rPr lang="en-US" smtClean="0"/>
              <a:t>‹#›</a:t>
            </a:fld>
            <a:endParaRPr lang="en-US"/>
          </a:p>
        </p:txBody>
      </p:sp>
    </p:spTree>
    <p:extLst>
      <p:ext uri="{BB962C8B-B14F-4D97-AF65-F5344CB8AC3E}">
        <p14:creationId xmlns:p14="http://schemas.microsoft.com/office/powerpoint/2010/main" val="375175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E17A-A2F5-47AB-81BE-50097679F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305C48-DC2B-40D7-BF03-4DD715C0D3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85240-0C00-469E-A8C9-8AB6313DEC92}"/>
              </a:ext>
            </a:extLst>
          </p:cNvPr>
          <p:cNvSpPr>
            <a:spLocks noGrp="1"/>
          </p:cNvSpPr>
          <p:nvPr>
            <p:ph type="dt" sz="half" idx="10"/>
          </p:nvPr>
        </p:nvSpPr>
        <p:spPr/>
        <p:txBody>
          <a:bodyPr/>
          <a:lstStyle/>
          <a:p>
            <a:fld id="{ABE74369-858E-4949-930E-5DD3120A3919}" type="datetimeFigureOut">
              <a:rPr lang="en-US" smtClean="0"/>
              <a:t>1/21/21</a:t>
            </a:fld>
            <a:endParaRPr lang="en-US"/>
          </a:p>
        </p:txBody>
      </p:sp>
      <p:sp>
        <p:nvSpPr>
          <p:cNvPr id="5" name="Footer Placeholder 4">
            <a:extLst>
              <a:ext uri="{FF2B5EF4-FFF2-40B4-BE49-F238E27FC236}">
                <a16:creationId xmlns:a16="http://schemas.microsoft.com/office/drawing/2014/main" id="{A1BF7270-F2FE-401D-B3AB-81E5B3181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4D271-1016-4475-B4A4-48C4316CBC37}"/>
              </a:ext>
            </a:extLst>
          </p:cNvPr>
          <p:cNvSpPr>
            <a:spLocks noGrp="1"/>
          </p:cNvSpPr>
          <p:nvPr>
            <p:ph type="sldNum" sz="quarter" idx="12"/>
          </p:nvPr>
        </p:nvSpPr>
        <p:spPr/>
        <p:txBody>
          <a:bodyPr/>
          <a:lstStyle/>
          <a:p>
            <a:fld id="{6FC78283-402F-4C9F-897C-7CE34161097F}" type="slidenum">
              <a:rPr lang="en-US" smtClean="0"/>
              <a:t>‹#›</a:t>
            </a:fld>
            <a:endParaRPr lang="en-US"/>
          </a:p>
        </p:txBody>
      </p:sp>
    </p:spTree>
    <p:extLst>
      <p:ext uri="{BB962C8B-B14F-4D97-AF65-F5344CB8AC3E}">
        <p14:creationId xmlns:p14="http://schemas.microsoft.com/office/powerpoint/2010/main" val="340968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6A4B-0035-429A-AD5E-9BE109688F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8578B4-B2D6-43C2-B5F2-9A7929080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1657B4-9F82-4ECF-A724-7BAF1F3AB05E}"/>
              </a:ext>
            </a:extLst>
          </p:cNvPr>
          <p:cNvSpPr>
            <a:spLocks noGrp="1"/>
          </p:cNvSpPr>
          <p:nvPr>
            <p:ph type="dt" sz="half" idx="10"/>
          </p:nvPr>
        </p:nvSpPr>
        <p:spPr/>
        <p:txBody>
          <a:bodyPr/>
          <a:lstStyle/>
          <a:p>
            <a:fld id="{ABE74369-858E-4949-930E-5DD3120A3919}" type="datetimeFigureOut">
              <a:rPr lang="en-US" smtClean="0"/>
              <a:t>1/21/21</a:t>
            </a:fld>
            <a:endParaRPr lang="en-US"/>
          </a:p>
        </p:txBody>
      </p:sp>
      <p:sp>
        <p:nvSpPr>
          <p:cNvPr id="5" name="Footer Placeholder 4">
            <a:extLst>
              <a:ext uri="{FF2B5EF4-FFF2-40B4-BE49-F238E27FC236}">
                <a16:creationId xmlns:a16="http://schemas.microsoft.com/office/drawing/2014/main" id="{75542269-126D-414E-93AF-D551B4A2F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81337-36CB-4F3A-A710-941C3D7EB111}"/>
              </a:ext>
            </a:extLst>
          </p:cNvPr>
          <p:cNvSpPr>
            <a:spLocks noGrp="1"/>
          </p:cNvSpPr>
          <p:nvPr>
            <p:ph type="sldNum" sz="quarter" idx="12"/>
          </p:nvPr>
        </p:nvSpPr>
        <p:spPr/>
        <p:txBody>
          <a:bodyPr/>
          <a:lstStyle/>
          <a:p>
            <a:fld id="{6FC78283-402F-4C9F-897C-7CE34161097F}" type="slidenum">
              <a:rPr lang="en-US" smtClean="0"/>
              <a:t>‹#›</a:t>
            </a:fld>
            <a:endParaRPr lang="en-US"/>
          </a:p>
        </p:txBody>
      </p:sp>
    </p:spTree>
    <p:extLst>
      <p:ext uri="{BB962C8B-B14F-4D97-AF65-F5344CB8AC3E}">
        <p14:creationId xmlns:p14="http://schemas.microsoft.com/office/powerpoint/2010/main" val="391841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BEA8-DDBD-47ED-875C-C7D42092CF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6A6DD-E3E9-4EB9-A6B8-18EEB630A6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450E1B-1465-4796-BEC8-A2C72602D1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84E583-E4C7-4E16-B9F8-4A24B443D0CA}"/>
              </a:ext>
            </a:extLst>
          </p:cNvPr>
          <p:cNvSpPr>
            <a:spLocks noGrp="1"/>
          </p:cNvSpPr>
          <p:nvPr>
            <p:ph type="dt" sz="half" idx="10"/>
          </p:nvPr>
        </p:nvSpPr>
        <p:spPr/>
        <p:txBody>
          <a:bodyPr/>
          <a:lstStyle/>
          <a:p>
            <a:fld id="{ABE74369-858E-4949-930E-5DD3120A3919}" type="datetimeFigureOut">
              <a:rPr lang="en-US" smtClean="0"/>
              <a:t>1/21/21</a:t>
            </a:fld>
            <a:endParaRPr lang="en-US"/>
          </a:p>
        </p:txBody>
      </p:sp>
      <p:sp>
        <p:nvSpPr>
          <p:cNvPr id="6" name="Footer Placeholder 5">
            <a:extLst>
              <a:ext uri="{FF2B5EF4-FFF2-40B4-BE49-F238E27FC236}">
                <a16:creationId xmlns:a16="http://schemas.microsoft.com/office/drawing/2014/main" id="{585B6411-21AE-4F11-8A10-A2D721838A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6583C-CBE6-49C9-8D4E-8B8542A7937F}"/>
              </a:ext>
            </a:extLst>
          </p:cNvPr>
          <p:cNvSpPr>
            <a:spLocks noGrp="1"/>
          </p:cNvSpPr>
          <p:nvPr>
            <p:ph type="sldNum" sz="quarter" idx="12"/>
          </p:nvPr>
        </p:nvSpPr>
        <p:spPr/>
        <p:txBody>
          <a:bodyPr/>
          <a:lstStyle/>
          <a:p>
            <a:fld id="{6FC78283-402F-4C9F-897C-7CE34161097F}" type="slidenum">
              <a:rPr lang="en-US" smtClean="0"/>
              <a:t>‹#›</a:t>
            </a:fld>
            <a:endParaRPr lang="en-US"/>
          </a:p>
        </p:txBody>
      </p:sp>
    </p:spTree>
    <p:extLst>
      <p:ext uri="{BB962C8B-B14F-4D97-AF65-F5344CB8AC3E}">
        <p14:creationId xmlns:p14="http://schemas.microsoft.com/office/powerpoint/2010/main" val="80176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D499-2B4F-4D5E-98E7-810DC2D1D8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593D79-5B05-47EF-BBEB-D3ACDAF7AC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99C9F-12A6-4EAE-8C1B-064E6C185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EE12A-EDF1-46C9-A296-5F3942F6D1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4EB4A9-DCAB-486B-B429-0153E3A0F8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8D3CE8-4F20-472D-AADF-A28C9FAC357B}"/>
              </a:ext>
            </a:extLst>
          </p:cNvPr>
          <p:cNvSpPr>
            <a:spLocks noGrp="1"/>
          </p:cNvSpPr>
          <p:nvPr>
            <p:ph type="dt" sz="half" idx="10"/>
          </p:nvPr>
        </p:nvSpPr>
        <p:spPr/>
        <p:txBody>
          <a:bodyPr/>
          <a:lstStyle/>
          <a:p>
            <a:fld id="{ABE74369-858E-4949-930E-5DD3120A3919}" type="datetimeFigureOut">
              <a:rPr lang="en-US" smtClean="0"/>
              <a:t>1/21/21</a:t>
            </a:fld>
            <a:endParaRPr lang="en-US"/>
          </a:p>
        </p:txBody>
      </p:sp>
      <p:sp>
        <p:nvSpPr>
          <p:cNvPr id="8" name="Footer Placeholder 7">
            <a:extLst>
              <a:ext uri="{FF2B5EF4-FFF2-40B4-BE49-F238E27FC236}">
                <a16:creationId xmlns:a16="http://schemas.microsoft.com/office/drawing/2014/main" id="{FE7CF0B1-5F66-43C1-8099-99809AC906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27EA0D-30D7-4211-9CF7-B49278660108}"/>
              </a:ext>
            </a:extLst>
          </p:cNvPr>
          <p:cNvSpPr>
            <a:spLocks noGrp="1"/>
          </p:cNvSpPr>
          <p:nvPr>
            <p:ph type="sldNum" sz="quarter" idx="12"/>
          </p:nvPr>
        </p:nvSpPr>
        <p:spPr/>
        <p:txBody>
          <a:bodyPr/>
          <a:lstStyle/>
          <a:p>
            <a:fld id="{6FC78283-402F-4C9F-897C-7CE34161097F}" type="slidenum">
              <a:rPr lang="en-US" smtClean="0"/>
              <a:t>‹#›</a:t>
            </a:fld>
            <a:endParaRPr lang="en-US"/>
          </a:p>
        </p:txBody>
      </p:sp>
    </p:spTree>
    <p:extLst>
      <p:ext uri="{BB962C8B-B14F-4D97-AF65-F5344CB8AC3E}">
        <p14:creationId xmlns:p14="http://schemas.microsoft.com/office/powerpoint/2010/main" val="29890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CF16-2E1D-446E-8CC2-F0838EFB3E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E2421C-46AC-4E38-8E0D-87691DF78DC2}"/>
              </a:ext>
            </a:extLst>
          </p:cNvPr>
          <p:cNvSpPr>
            <a:spLocks noGrp="1"/>
          </p:cNvSpPr>
          <p:nvPr>
            <p:ph type="dt" sz="half" idx="10"/>
          </p:nvPr>
        </p:nvSpPr>
        <p:spPr/>
        <p:txBody>
          <a:bodyPr/>
          <a:lstStyle/>
          <a:p>
            <a:fld id="{ABE74369-858E-4949-930E-5DD3120A3919}" type="datetimeFigureOut">
              <a:rPr lang="en-US" smtClean="0"/>
              <a:t>1/21/21</a:t>
            </a:fld>
            <a:endParaRPr lang="en-US"/>
          </a:p>
        </p:txBody>
      </p:sp>
      <p:sp>
        <p:nvSpPr>
          <p:cNvPr id="4" name="Footer Placeholder 3">
            <a:extLst>
              <a:ext uri="{FF2B5EF4-FFF2-40B4-BE49-F238E27FC236}">
                <a16:creationId xmlns:a16="http://schemas.microsoft.com/office/drawing/2014/main" id="{1CF67BD2-AE48-4957-9C74-ED08219F0C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16F329-6BA6-4AF9-A2E8-EC78C042D31E}"/>
              </a:ext>
            </a:extLst>
          </p:cNvPr>
          <p:cNvSpPr>
            <a:spLocks noGrp="1"/>
          </p:cNvSpPr>
          <p:nvPr>
            <p:ph type="sldNum" sz="quarter" idx="12"/>
          </p:nvPr>
        </p:nvSpPr>
        <p:spPr/>
        <p:txBody>
          <a:bodyPr/>
          <a:lstStyle/>
          <a:p>
            <a:fld id="{6FC78283-402F-4C9F-897C-7CE34161097F}" type="slidenum">
              <a:rPr lang="en-US" smtClean="0"/>
              <a:t>‹#›</a:t>
            </a:fld>
            <a:endParaRPr lang="en-US"/>
          </a:p>
        </p:txBody>
      </p:sp>
    </p:spTree>
    <p:extLst>
      <p:ext uri="{BB962C8B-B14F-4D97-AF65-F5344CB8AC3E}">
        <p14:creationId xmlns:p14="http://schemas.microsoft.com/office/powerpoint/2010/main" val="43306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294C84-3E8C-476E-8EDF-F8A27EFDD193}"/>
              </a:ext>
            </a:extLst>
          </p:cNvPr>
          <p:cNvSpPr>
            <a:spLocks noGrp="1"/>
          </p:cNvSpPr>
          <p:nvPr>
            <p:ph type="dt" sz="half" idx="10"/>
          </p:nvPr>
        </p:nvSpPr>
        <p:spPr/>
        <p:txBody>
          <a:bodyPr/>
          <a:lstStyle/>
          <a:p>
            <a:fld id="{ABE74369-858E-4949-930E-5DD3120A3919}" type="datetimeFigureOut">
              <a:rPr lang="en-US" smtClean="0"/>
              <a:t>1/21/21</a:t>
            </a:fld>
            <a:endParaRPr lang="en-US"/>
          </a:p>
        </p:txBody>
      </p:sp>
      <p:sp>
        <p:nvSpPr>
          <p:cNvPr id="3" name="Footer Placeholder 2">
            <a:extLst>
              <a:ext uri="{FF2B5EF4-FFF2-40B4-BE49-F238E27FC236}">
                <a16:creationId xmlns:a16="http://schemas.microsoft.com/office/drawing/2014/main" id="{BC1EAF8B-0743-48B3-ABA6-F4551CC966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79FF77-7215-4BF0-86DE-2D5AFB502CCF}"/>
              </a:ext>
            </a:extLst>
          </p:cNvPr>
          <p:cNvSpPr>
            <a:spLocks noGrp="1"/>
          </p:cNvSpPr>
          <p:nvPr>
            <p:ph type="sldNum" sz="quarter" idx="12"/>
          </p:nvPr>
        </p:nvSpPr>
        <p:spPr/>
        <p:txBody>
          <a:bodyPr/>
          <a:lstStyle/>
          <a:p>
            <a:fld id="{6FC78283-402F-4C9F-897C-7CE34161097F}" type="slidenum">
              <a:rPr lang="en-US" smtClean="0"/>
              <a:t>‹#›</a:t>
            </a:fld>
            <a:endParaRPr lang="en-US"/>
          </a:p>
        </p:txBody>
      </p:sp>
    </p:spTree>
    <p:extLst>
      <p:ext uri="{BB962C8B-B14F-4D97-AF65-F5344CB8AC3E}">
        <p14:creationId xmlns:p14="http://schemas.microsoft.com/office/powerpoint/2010/main" val="161642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EA548-EB31-4D50-9B02-E94AE5EFC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2688B9-D5C6-4010-B408-47B5B848B0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B33209-90BC-42AB-9A6A-000EF60E0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10C01E-B860-4EED-BC69-C30252529DC4}"/>
              </a:ext>
            </a:extLst>
          </p:cNvPr>
          <p:cNvSpPr>
            <a:spLocks noGrp="1"/>
          </p:cNvSpPr>
          <p:nvPr>
            <p:ph type="dt" sz="half" idx="10"/>
          </p:nvPr>
        </p:nvSpPr>
        <p:spPr/>
        <p:txBody>
          <a:bodyPr/>
          <a:lstStyle/>
          <a:p>
            <a:fld id="{ABE74369-858E-4949-930E-5DD3120A3919}" type="datetimeFigureOut">
              <a:rPr lang="en-US" smtClean="0"/>
              <a:t>1/21/21</a:t>
            </a:fld>
            <a:endParaRPr lang="en-US"/>
          </a:p>
        </p:txBody>
      </p:sp>
      <p:sp>
        <p:nvSpPr>
          <p:cNvPr id="6" name="Footer Placeholder 5">
            <a:extLst>
              <a:ext uri="{FF2B5EF4-FFF2-40B4-BE49-F238E27FC236}">
                <a16:creationId xmlns:a16="http://schemas.microsoft.com/office/drawing/2014/main" id="{4FB204AB-8204-4DF5-A112-615917527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1A57B-FD93-4318-BEAD-52287AB66A16}"/>
              </a:ext>
            </a:extLst>
          </p:cNvPr>
          <p:cNvSpPr>
            <a:spLocks noGrp="1"/>
          </p:cNvSpPr>
          <p:nvPr>
            <p:ph type="sldNum" sz="quarter" idx="12"/>
          </p:nvPr>
        </p:nvSpPr>
        <p:spPr/>
        <p:txBody>
          <a:bodyPr/>
          <a:lstStyle/>
          <a:p>
            <a:fld id="{6FC78283-402F-4C9F-897C-7CE34161097F}" type="slidenum">
              <a:rPr lang="en-US" smtClean="0"/>
              <a:t>‹#›</a:t>
            </a:fld>
            <a:endParaRPr lang="en-US"/>
          </a:p>
        </p:txBody>
      </p:sp>
    </p:spTree>
    <p:extLst>
      <p:ext uri="{BB962C8B-B14F-4D97-AF65-F5344CB8AC3E}">
        <p14:creationId xmlns:p14="http://schemas.microsoft.com/office/powerpoint/2010/main" val="314856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49F4-E073-4929-AF4B-8F52C7256E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E00F75-003F-483C-A5CF-64E03DA2F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514921-3F52-49DD-921A-3A88B0515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0260C-9270-44C3-B2DB-BE9CE22116FD}"/>
              </a:ext>
            </a:extLst>
          </p:cNvPr>
          <p:cNvSpPr>
            <a:spLocks noGrp="1"/>
          </p:cNvSpPr>
          <p:nvPr>
            <p:ph type="dt" sz="half" idx="10"/>
          </p:nvPr>
        </p:nvSpPr>
        <p:spPr/>
        <p:txBody>
          <a:bodyPr/>
          <a:lstStyle/>
          <a:p>
            <a:fld id="{ABE74369-858E-4949-930E-5DD3120A3919}" type="datetimeFigureOut">
              <a:rPr lang="en-US" smtClean="0"/>
              <a:t>1/21/21</a:t>
            </a:fld>
            <a:endParaRPr lang="en-US"/>
          </a:p>
        </p:txBody>
      </p:sp>
      <p:sp>
        <p:nvSpPr>
          <p:cNvPr id="6" name="Footer Placeholder 5">
            <a:extLst>
              <a:ext uri="{FF2B5EF4-FFF2-40B4-BE49-F238E27FC236}">
                <a16:creationId xmlns:a16="http://schemas.microsoft.com/office/drawing/2014/main" id="{0661B54A-10FA-4027-AAEF-A0AD87B3D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7484A-FAEA-4C5D-918A-D34A228A6426}"/>
              </a:ext>
            </a:extLst>
          </p:cNvPr>
          <p:cNvSpPr>
            <a:spLocks noGrp="1"/>
          </p:cNvSpPr>
          <p:nvPr>
            <p:ph type="sldNum" sz="quarter" idx="12"/>
          </p:nvPr>
        </p:nvSpPr>
        <p:spPr/>
        <p:txBody>
          <a:bodyPr/>
          <a:lstStyle/>
          <a:p>
            <a:fld id="{6FC78283-402F-4C9F-897C-7CE34161097F}" type="slidenum">
              <a:rPr lang="en-US" smtClean="0"/>
              <a:t>‹#›</a:t>
            </a:fld>
            <a:endParaRPr lang="en-US"/>
          </a:p>
        </p:txBody>
      </p:sp>
    </p:spTree>
    <p:extLst>
      <p:ext uri="{BB962C8B-B14F-4D97-AF65-F5344CB8AC3E}">
        <p14:creationId xmlns:p14="http://schemas.microsoft.com/office/powerpoint/2010/main" val="370168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64FD28-6494-44DD-960C-7B01EAB5F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83FD63-4675-4690-8B2C-2112627445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C0DFB-509E-48AA-9CB4-6BF471D39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74369-858E-4949-930E-5DD3120A3919}" type="datetimeFigureOut">
              <a:rPr lang="en-US" smtClean="0"/>
              <a:t>1/21/21</a:t>
            </a:fld>
            <a:endParaRPr lang="en-US"/>
          </a:p>
        </p:txBody>
      </p:sp>
      <p:sp>
        <p:nvSpPr>
          <p:cNvPr id="5" name="Footer Placeholder 4">
            <a:extLst>
              <a:ext uri="{FF2B5EF4-FFF2-40B4-BE49-F238E27FC236}">
                <a16:creationId xmlns:a16="http://schemas.microsoft.com/office/drawing/2014/main" id="{FFB3A84D-5B94-4747-9F69-A97A9610B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CC2BA5-1139-42D3-940A-261BD9C9D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78283-402F-4C9F-897C-7CE34161097F}" type="slidenum">
              <a:rPr lang="en-US" smtClean="0"/>
              <a:t>‹#›</a:t>
            </a:fld>
            <a:endParaRPr lang="en-US"/>
          </a:p>
        </p:txBody>
      </p:sp>
    </p:spTree>
    <p:extLst>
      <p:ext uri="{BB962C8B-B14F-4D97-AF65-F5344CB8AC3E}">
        <p14:creationId xmlns:p14="http://schemas.microsoft.com/office/powerpoint/2010/main" val="3843273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c.state.nm.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ec.state.nm.u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ec.state.nm.us/law"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proceedings.sec.state.nm.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29F50-2854-428C-9D3A-4FB30AE11B40}"/>
              </a:ext>
            </a:extLst>
          </p:cNvPr>
          <p:cNvSpPr>
            <a:spLocks noGrp="1"/>
          </p:cNvSpPr>
          <p:nvPr>
            <p:ph type="ctrTitle"/>
          </p:nvPr>
        </p:nvSpPr>
        <p:spPr>
          <a:xfrm>
            <a:off x="3520023" y="2838308"/>
            <a:ext cx="4526318" cy="395415"/>
          </a:xfrm>
        </p:spPr>
        <p:txBody>
          <a:bodyPr vert="horz" lIns="91440" tIns="45720" rIns="91440" bIns="45720" rtlCol="0" anchor="b">
            <a:normAutofit fontScale="90000"/>
          </a:bodyPr>
          <a:lstStyle/>
          <a:p>
            <a:r>
              <a:rPr lang="en-US" sz="2800" kern="1200" dirty="0">
                <a:solidFill>
                  <a:schemeClr val="tx1"/>
                </a:solidFill>
                <a:latin typeface="Times New Roman" panose="02020603050405020304" pitchFamily="18" charset="0"/>
                <a:cs typeface="Times New Roman" panose="02020603050405020304" pitchFamily="18" charset="0"/>
              </a:rPr>
              <a:t>STATE ETHICS COMMISSION</a:t>
            </a:r>
          </a:p>
        </p:txBody>
      </p:sp>
      <p:sp>
        <p:nvSpPr>
          <p:cNvPr id="3" name="Subtitle 2">
            <a:extLst>
              <a:ext uri="{FF2B5EF4-FFF2-40B4-BE49-F238E27FC236}">
                <a16:creationId xmlns:a16="http://schemas.microsoft.com/office/drawing/2014/main" id="{F9EF1B47-0F21-4626-B0BF-A0A13927B876}"/>
              </a:ext>
            </a:extLst>
          </p:cNvPr>
          <p:cNvSpPr>
            <a:spLocks noGrp="1"/>
          </p:cNvSpPr>
          <p:nvPr>
            <p:ph type="subTitle" idx="1"/>
          </p:nvPr>
        </p:nvSpPr>
        <p:spPr>
          <a:xfrm>
            <a:off x="140411" y="3311610"/>
            <a:ext cx="11689492" cy="871595"/>
          </a:xfrm>
        </p:spPr>
        <p:txBody>
          <a:bodyPr vert="horz" lIns="91440" tIns="45720" rIns="91440" bIns="45720" rtlCol="0" anchor="t">
            <a:noAutofit/>
          </a:bodyPr>
          <a:lstStyle/>
          <a:p>
            <a:pPr>
              <a:lnSpc>
                <a:spcPct val="150000"/>
              </a:lnSpc>
            </a:pPr>
            <a:r>
              <a:rPr lang="en-US" sz="3200" b="1" dirty="0">
                <a:latin typeface="AvenirNext LT Pro Bold" panose="020B0504020202020204" pitchFamily="34" charset="0"/>
                <a:cs typeface="Times New Roman" panose="02020603050405020304" pitchFamily="18" charset="0"/>
              </a:rPr>
              <a:t>Administrative Law Institute CLE </a:t>
            </a:r>
          </a:p>
          <a:p>
            <a:pPr>
              <a:lnSpc>
                <a:spcPct val="150000"/>
              </a:lnSpc>
            </a:pPr>
            <a:r>
              <a:rPr lang="en-US" sz="2800" b="1" dirty="0">
                <a:latin typeface="AvenirNext LT Pro Bold" panose="020B0504020202020204" pitchFamily="34" charset="0"/>
                <a:cs typeface="Times New Roman" panose="02020603050405020304" pitchFamily="18" charset="0"/>
              </a:rPr>
              <a:t>Filing and Litigating Administrative Complaints</a:t>
            </a:r>
          </a:p>
          <a:p>
            <a:pPr>
              <a:lnSpc>
                <a:spcPct val="150000"/>
              </a:lnSpc>
            </a:pPr>
            <a:r>
              <a:rPr lang="en-US" sz="1800" b="1" dirty="0">
                <a:latin typeface="AvenirNext LT Pro Bold" panose="020B0504020202020204" pitchFamily="34" charset="0"/>
                <a:cs typeface="Times New Roman" panose="02020603050405020304" pitchFamily="18" charset="0"/>
              </a:rPr>
              <a:t>October 16, 2020</a:t>
            </a:r>
          </a:p>
          <a:p>
            <a:pPr>
              <a:lnSpc>
                <a:spcPct val="150000"/>
              </a:lnSpc>
            </a:pPr>
            <a:r>
              <a:rPr lang="en-US" sz="1800" b="1" i="1" dirty="0">
                <a:latin typeface="AvenirNext LT Pro Bold"/>
                <a:cs typeface="Times New Roman"/>
              </a:rPr>
              <a:t>Jeremy Farris  </a:t>
            </a:r>
            <a:r>
              <a:rPr lang="en-US" sz="1800" b="1" dirty="0">
                <a:latin typeface="AvenirNext LT Pro Bold"/>
                <a:cs typeface="Times New Roman"/>
                <a:hlinkClick r:id="rId3"/>
              </a:rPr>
              <a:t>www.sec.state.nm.us</a:t>
            </a:r>
            <a:endParaRPr lang="en-US" sz="1800" b="1" dirty="0">
              <a:latin typeface="AvenirNext LT Pro Bold" panose="020B0504020202020204" pitchFamily="34" charset="0"/>
              <a:cs typeface="Times New Roman" panose="02020603050405020304" pitchFamily="18" charset="0"/>
            </a:endParaRPr>
          </a:p>
          <a:p>
            <a:pPr>
              <a:lnSpc>
                <a:spcPct val="150000"/>
              </a:lnSpc>
            </a:pPr>
            <a:br>
              <a:rPr lang="en-US" sz="1800" b="1" dirty="0">
                <a:latin typeface="AvenirNext LT Pro Bold" panose="020B0504020202020204" pitchFamily="34" charset="0"/>
                <a:cs typeface="Times New Roman" panose="02020603050405020304" pitchFamily="18" charset="0"/>
              </a:rPr>
            </a:br>
            <a:endParaRPr lang="en-US" sz="1800" b="1" dirty="0">
              <a:latin typeface="AvenirNext LT Pro Bold" panose="020B0504020202020204" pitchFamily="34" charset="0"/>
              <a:cs typeface="Times New Roman" panose="02020603050405020304" pitchFamily="18" charset="0"/>
            </a:endParaRPr>
          </a:p>
        </p:txBody>
      </p:sp>
      <p:pic>
        <p:nvPicPr>
          <p:cNvPr id="6" name="Picture 5" descr="A picture containing bicycle, outdoor, motorcycle&#10;&#10;Description automatically generated">
            <a:extLst>
              <a:ext uri="{FF2B5EF4-FFF2-40B4-BE49-F238E27FC236}">
                <a16:creationId xmlns:a16="http://schemas.microsoft.com/office/drawing/2014/main" id="{9DCF489A-77EA-435A-8679-BCA03043CBA2}"/>
              </a:ext>
            </a:extLst>
          </p:cNvPr>
          <p:cNvPicPr>
            <a:picLocks noChangeAspect="1"/>
          </p:cNvPicPr>
          <p:nvPr/>
        </p:nvPicPr>
        <p:blipFill rotWithShape="1">
          <a:blip r:embed="rId4">
            <a:extLst>
              <a:ext uri="{28A0092B-C50C-407E-A947-70E740481C1C}">
                <a14:useLocalDpi xmlns:a14="http://schemas.microsoft.com/office/drawing/2010/main" val="0"/>
              </a:ext>
            </a:extLst>
          </a:blip>
          <a:srcRect l="20193" t="18354" r="20460" b="18040"/>
          <a:stretch/>
        </p:blipFill>
        <p:spPr>
          <a:xfrm>
            <a:off x="5085347" y="594055"/>
            <a:ext cx="2021305" cy="2166366"/>
          </a:xfrm>
          <a:prstGeom prst="rect">
            <a:avLst/>
          </a:prstGeom>
        </p:spPr>
      </p:pic>
    </p:spTree>
    <p:extLst>
      <p:ext uri="{BB962C8B-B14F-4D97-AF65-F5344CB8AC3E}">
        <p14:creationId xmlns:p14="http://schemas.microsoft.com/office/powerpoint/2010/main" val="1274430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32FC5-D596-4E85-A182-8DBD24348023}"/>
              </a:ext>
            </a:extLst>
          </p:cNvPr>
          <p:cNvSpPr txBox="1"/>
          <p:nvPr/>
        </p:nvSpPr>
        <p:spPr>
          <a:xfrm>
            <a:off x="1136186" y="1241200"/>
            <a:ext cx="9919628" cy="3693319"/>
          </a:xfrm>
          <a:prstGeom prst="rect">
            <a:avLst/>
          </a:prstGeom>
          <a:noFill/>
        </p:spPr>
        <p:txBody>
          <a:bodyPr wrap="square" rtlCol="0">
            <a:spAutoFit/>
          </a:bodyPr>
          <a:lstStyle/>
          <a:p>
            <a:r>
              <a:rPr lang="en-US" dirty="0"/>
              <a:t>Commission rules permit a respondent to move to dismiss a complaint for failure to state a claim.</a:t>
            </a:r>
          </a:p>
          <a:p>
            <a:endParaRPr lang="en-US" dirty="0"/>
          </a:p>
          <a:p>
            <a:pPr marL="285750" indent="-285750">
              <a:buFont typeface="Arial" panose="020B0604020202020204" pitchFamily="34" charset="0"/>
              <a:buChar char="•"/>
            </a:pPr>
            <a:r>
              <a:rPr lang="en-US" dirty="0"/>
              <a:t>State Ethics Commission Act: “The general counsel shall conduct an investigation to determine whether the complaint is frivolous or unsubstantiated.” § NMSA 1978, § 10-16G-10(E).</a:t>
            </a:r>
          </a:p>
          <a:p>
            <a:pPr marL="285750" indent="-285750">
              <a:buFont typeface="Arial" panose="020B0604020202020204" pitchFamily="34" charset="0"/>
              <a:buChar char="•"/>
            </a:pPr>
            <a:r>
              <a:rPr lang="en-US" dirty="0"/>
              <a:t>GC recommends a disposition, hearing officer issues final decision.  </a:t>
            </a:r>
            <a:r>
              <a:rPr lang="en-US" i="1" dirty="0"/>
              <a:t>See</a:t>
            </a:r>
            <a:r>
              <a:rPr lang="en-US" dirty="0"/>
              <a:t> 1.8.3.11(B).</a:t>
            </a:r>
          </a:p>
          <a:p>
            <a:pPr marL="285750" indent="-285750">
              <a:buFont typeface="Arial" panose="020B0604020202020204" pitchFamily="34" charset="0"/>
              <a:buChar char="•"/>
            </a:pPr>
            <a:r>
              <a:rPr lang="en-US" dirty="0"/>
              <a:t>About motion to dismiss standards: New Mexico courts apply a lower standard than federal courts in assessing sufficiency of a complaint under Rules 8 and 12(B)(6). </a:t>
            </a:r>
            <a:r>
              <a:rPr lang="en-US" i="1" dirty="0"/>
              <a:t>Compare Madrid v. Village of Chama</a:t>
            </a:r>
            <a:r>
              <a:rPr lang="en-US" dirty="0"/>
              <a:t>, 2012-NMCA-071, ¶ 17, 283 P.3d 871 (“[New Mexico] appellate courts have never required trial courts to consider the merits of a plaintiff’s allegations when deciding a motion to dismiss[.]”), </a:t>
            </a:r>
            <a:r>
              <a:rPr lang="en-US" i="1" dirty="0"/>
              <a:t>with Ashcroft v. Iqbal</a:t>
            </a:r>
            <a:r>
              <a:rPr lang="en-US" dirty="0"/>
              <a:t>, 556 U.S. 662 (2009) and </a:t>
            </a:r>
            <a:r>
              <a:rPr lang="en-US" i="1" dirty="0"/>
              <a:t>Bell Atlantic Corp. v. Twombly</a:t>
            </a:r>
            <a:r>
              <a:rPr lang="en-US" dirty="0"/>
              <a:t>, 550 U.S. 544 (2007) (requiring that a complaint in federal court be “plausible on its face” to survive a motion to dismiss).</a:t>
            </a:r>
          </a:p>
          <a:p>
            <a:pPr marL="285750" indent="-285750">
              <a:buFont typeface="Arial" panose="020B0604020202020204" pitchFamily="34" charset="0"/>
              <a:buChar char="•"/>
            </a:pPr>
            <a:r>
              <a:rPr lang="en-US" dirty="0"/>
              <a:t>Commission applies the ordinary motion-to-dismiss standard: assuming facts alleged in the complaint are true, and drawing inferences in the non-movant’s favor, does the complaint state a claim to relief?</a:t>
            </a:r>
          </a:p>
        </p:txBody>
      </p:sp>
      <p:sp>
        <p:nvSpPr>
          <p:cNvPr id="7" name="TextBox 6">
            <a:extLst>
              <a:ext uri="{FF2B5EF4-FFF2-40B4-BE49-F238E27FC236}">
                <a16:creationId xmlns:a16="http://schemas.microsoft.com/office/drawing/2014/main" id="{E039C8B3-63DB-4EE1-B8EA-B32B3F063EA6}"/>
              </a:ext>
            </a:extLst>
          </p:cNvPr>
          <p:cNvSpPr txBox="1"/>
          <p:nvPr/>
        </p:nvSpPr>
        <p:spPr>
          <a:xfrm>
            <a:off x="970157" y="446049"/>
            <a:ext cx="9813073" cy="461665"/>
          </a:xfrm>
          <a:prstGeom prst="rect">
            <a:avLst/>
          </a:prstGeom>
          <a:noFill/>
        </p:spPr>
        <p:txBody>
          <a:bodyPr wrap="square" rtlCol="0">
            <a:spAutoFit/>
          </a:bodyPr>
          <a:lstStyle/>
          <a:p>
            <a:pPr algn="ctr"/>
            <a:r>
              <a:rPr lang="en-US" sz="2400" b="1">
                <a:latin typeface="AvenirNext LT Pro Bold" panose="020B0504020202020204" pitchFamily="34" charset="0"/>
              </a:rPr>
              <a:t>Motion to dismiss for failure to state a claim</a:t>
            </a:r>
          </a:p>
        </p:txBody>
      </p:sp>
      <p:pic>
        <p:nvPicPr>
          <p:cNvPr id="8" name="Picture 7" descr="A picture containing bicycle, outdoor, motorcycle&#10;&#10;Description automatically generated">
            <a:extLst>
              <a:ext uri="{FF2B5EF4-FFF2-40B4-BE49-F238E27FC236}">
                <a16:creationId xmlns:a16="http://schemas.microsoft.com/office/drawing/2014/main" id="{172DE799-B2EF-4401-8FF5-3D71FD8C8A3B}"/>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9" name="Title 1">
            <a:extLst>
              <a:ext uri="{FF2B5EF4-FFF2-40B4-BE49-F238E27FC236}">
                <a16:creationId xmlns:a16="http://schemas.microsoft.com/office/drawing/2014/main" id="{8FA3BD2B-B2D1-4C90-BB77-018A2D0ED8A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66687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32FC5-D596-4E85-A182-8DBD24348023}"/>
              </a:ext>
            </a:extLst>
          </p:cNvPr>
          <p:cNvSpPr txBox="1"/>
          <p:nvPr/>
        </p:nvSpPr>
        <p:spPr>
          <a:xfrm>
            <a:off x="1079036" y="2503239"/>
            <a:ext cx="9919628" cy="2585323"/>
          </a:xfrm>
          <a:prstGeom prst="rect">
            <a:avLst/>
          </a:prstGeom>
          <a:noFill/>
        </p:spPr>
        <p:txBody>
          <a:bodyPr wrap="square" rtlCol="0">
            <a:spAutoFit/>
          </a:bodyPr>
          <a:lstStyle/>
          <a:p>
            <a:r>
              <a:rPr lang="en-US" dirty="0"/>
              <a:t>Q:	What is the general counsel investigating?</a:t>
            </a:r>
          </a:p>
          <a:p>
            <a:endParaRPr lang="en-US" dirty="0"/>
          </a:p>
          <a:p>
            <a:r>
              <a:rPr lang="en-US" dirty="0"/>
              <a:t>A:	Whether the complaint is frivolous or unsubstantiated, or supported by probable cause.  </a:t>
            </a:r>
            <a:r>
              <a:rPr lang="en-US" i="1" dirty="0"/>
              <a:t>See</a:t>
            </a:r>
            <a:r>
              <a:rPr lang="en-US" dirty="0"/>
              <a:t> 	NMSA 1978, § 10-16G-10(E); 1.8.3.11(A) NMAC.</a:t>
            </a:r>
          </a:p>
          <a:p>
            <a:endParaRPr lang="en-US" dirty="0"/>
          </a:p>
          <a:p>
            <a:r>
              <a:rPr lang="en-US" dirty="0"/>
              <a:t>Q:	How will the general counsel investigate?</a:t>
            </a:r>
          </a:p>
          <a:p>
            <a:endParaRPr lang="en-US" dirty="0"/>
          </a:p>
          <a:p>
            <a:r>
              <a:rPr lang="en-US" dirty="0"/>
              <a:t>A:	Will likely seek additional information from Complainant/Respondent; may seek to subpoena 	documents from the respondent or third parties.</a:t>
            </a:r>
          </a:p>
        </p:txBody>
      </p:sp>
      <p:sp>
        <p:nvSpPr>
          <p:cNvPr id="7" name="TextBox 6">
            <a:extLst>
              <a:ext uri="{FF2B5EF4-FFF2-40B4-BE49-F238E27FC236}">
                <a16:creationId xmlns:a16="http://schemas.microsoft.com/office/drawing/2014/main" id="{E039C8B3-63DB-4EE1-B8EA-B32B3F063EA6}"/>
              </a:ext>
            </a:extLst>
          </p:cNvPr>
          <p:cNvSpPr txBox="1"/>
          <p:nvPr/>
        </p:nvSpPr>
        <p:spPr>
          <a:xfrm>
            <a:off x="831364" y="480528"/>
            <a:ext cx="9813073" cy="461665"/>
          </a:xfrm>
          <a:prstGeom prst="rect">
            <a:avLst/>
          </a:prstGeom>
          <a:noFill/>
        </p:spPr>
        <p:txBody>
          <a:bodyPr wrap="square" rtlCol="0">
            <a:spAutoFit/>
          </a:bodyPr>
          <a:lstStyle/>
          <a:p>
            <a:pPr algn="ctr"/>
            <a:r>
              <a:rPr lang="en-US" sz="2400" b="1" dirty="0">
                <a:latin typeface="AvenirNext LT Pro Bold" panose="020B0504020202020204" pitchFamily="34" charset="0"/>
              </a:rPr>
              <a:t>General counsel investigation</a:t>
            </a:r>
          </a:p>
        </p:txBody>
      </p:sp>
      <p:pic>
        <p:nvPicPr>
          <p:cNvPr id="8" name="Picture 7" descr="A picture containing bicycle, outdoor, motorcycle&#10;&#10;Description automatically generated">
            <a:extLst>
              <a:ext uri="{FF2B5EF4-FFF2-40B4-BE49-F238E27FC236}">
                <a16:creationId xmlns:a16="http://schemas.microsoft.com/office/drawing/2014/main" id="{172DE799-B2EF-4401-8FF5-3D71FD8C8A3B}"/>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9" name="Title 1">
            <a:extLst>
              <a:ext uri="{FF2B5EF4-FFF2-40B4-BE49-F238E27FC236}">
                <a16:creationId xmlns:a16="http://schemas.microsoft.com/office/drawing/2014/main" id="{8FA3BD2B-B2D1-4C90-BB77-018A2D0ED8A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028AA1B-72B6-40CF-937B-D1F07F2DE825}"/>
              </a:ext>
            </a:extLst>
          </p:cNvPr>
          <p:cNvSpPr txBox="1"/>
          <p:nvPr/>
        </p:nvSpPr>
        <p:spPr>
          <a:xfrm>
            <a:off x="970157" y="984052"/>
            <a:ext cx="9919628" cy="1477328"/>
          </a:xfrm>
          <a:prstGeom prst="rect">
            <a:avLst/>
          </a:prstGeom>
          <a:noFill/>
        </p:spPr>
        <p:txBody>
          <a:bodyPr wrap="square" rtlCol="0">
            <a:spAutoFit/>
          </a:bodyPr>
          <a:lstStyle/>
          <a:p>
            <a:r>
              <a:rPr lang="en-US" dirty="0"/>
              <a:t>NMSA 1978, § 10-16G-10(D):</a:t>
            </a:r>
          </a:p>
          <a:p>
            <a:endParaRPr lang="en-US" dirty="0"/>
          </a:p>
          <a:p>
            <a:r>
              <a:rPr lang="en-US" dirty="0"/>
              <a:t>If the director determines that the complaint is within the commission's jurisdiction, the director shall have the general counsel initiate an investigation.</a:t>
            </a:r>
          </a:p>
          <a:p>
            <a:endParaRPr lang="en-US" dirty="0">
              <a:highlight>
                <a:srgbClr val="FFFF00"/>
              </a:highlight>
            </a:endParaRPr>
          </a:p>
        </p:txBody>
      </p:sp>
    </p:spTree>
    <p:extLst>
      <p:ext uri="{BB962C8B-B14F-4D97-AF65-F5344CB8AC3E}">
        <p14:creationId xmlns:p14="http://schemas.microsoft.com/office/powerpoint/2010/main" val="335939119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32FC5-D596-4E85-A182-8DBD24348023}"/>
              </a:ext>
            </a:extLst>
          </p:cNvPr>
          <p:cNvSpPr txBox="1"/>
          <p:nvPr/>
        </p:nvSpPr>
        <p:spPr>
          <a:xfrm>
            <a:off x="1136186" y="1241200"/>
            <a:ext cx="9919628" cy="2308324"/>
          </a:xfrm>
          <a:prstGeom prst="rect">
            <a:avLst/>
          </a:prstGeom>
          <a:noFill/>
        </p:spPr>
        <p:txBody>
          <a:bodyPr wrap="square" rtlCol="0">
            <a:spAutoFit/>
          </a:bodyPr>
          <a:lstStyle/>
          <a:p>
            <a:r>
              <a:rPr lang="en-US" dirty="0"/>
              <a:t>GC may:</a:t>
            </a:r>
          </a:p>
          <a:p>
            <a:pPr marL="285750" indent="-285750">
              <a:buFont typeface="Arial" panose="020B0604020202020204" pitchFamily="34" charset="0"/>
              <a:buChar char="•"/>
            </a:pPr>
            <a:r>
              <a:rPr lang="en-US" dirty="0"/>
              <a:t>administer oaths</a:t>
            </a:r>
          </a:p>
          <a:p>
            <a:pPr marL="285750" indent="-285750">
              <a:buFont typeface="Arial" panose="020B0604020202020204" pitchFamily="34" charset="0"/>
              <a:buChar char="•"/>
            </a:pPr>
            <a:r>
              <a:rPr lang="en-US" dirty="0"/>
              <a:t>interview witnesses</a:t>
            </a:r>
          </a:p>
          <a:p>
            <a:pPr marL="285750" indent="-285750">
              <a:buFont typeface="Arial" panose="020B0604020202020204" pitchFamily="34" charset="0"/>
              <a:buChar char="•"/>
            </a:pPr>
            <a:r>
              <a:rPr lang="en-US" dirty="0"/>
              <a:t>examine books, records, documents and other evidence</a:t>
            </a:r>
          </a:p>
          <a:p>
            <a:pPr marL="285750" indent="-285750">
              <a:buFont typeface="Arial" panose="020B0604020202020204" pitchFamily="34" charset="0"/>
              <a:buChar char="•"/>
            </a:pPr>
            <a:endParaRPr lang="en-US" dirty="0"/>
          </a:p>
          <a:p>
            <a:r>
              <a:rPr lang="en-US" i="1" dirty="0"/>
              <a:t>See </a:t>
            </a:r>
            <a:r>
              <a:rPr lang="en-US" dirty="0"/>
              <a:t>NMSA 1978, § 10-16G-10(I).  </a:t>
            </a:r>
          </a:p>
          <a:p>
            <a:endParaRPr lang="en-US" dirty="0"/>
          </a:p>
          <a:p>
            <a:r>
              <a:rPr lang="en-US" dirty="0"/>
              <a:t>1.8.3.11 NMAC provides details on GC investigation and pre-hearing discovery</a:t>
            </a:r>
          </a:p>
        </p:txBody>
      </p:sp>
      <p:sp>
        <p:nvSpPr>
          <p:cNvPr id="7" name="TextBox 6">
            <a:extLst>
              <a:ext uri="{FF2B5EF4-FFF2-40B4-BE49-F238E27FC236}">
                <a16:creationId xmlns:a16="http://schemas.microsoft.com/office/drawing/2014/main" id="{E039C8B3-63DB-4EE1-B8EA-B32B3F063EA6}"/>
              </a:ext>
            </a:extLst>
          </p:cNvPr>
          <p:cNvSpPr txBox="1"/>
          <p:nvPr/>
        </p:nvSpPr>
        <p:spPr>
          <a:xfrm>
            <a:off x="970157" y="446049"/>
            <a:ext cx="9813073" cy="461665"/>
          </a:xfrm>
          <a:prstGeom prst="rect">
            <a:avLst/>
          </a:prstGeom>
          <a:noFill/>
        </p:spPr>
        <p:txBody>
          <a:bodyPr wrap="square" rtlCol="0">
            <a:spAutoFit/>
          </a:bodyPr>
          <a:lstStyle/>
          <a:p>
            <a:pPr algn="ctr"/>
            <a:r>
              <a:rPr lang="en-US" sz="2400" b="1">
                <a:latin typeface="AvenirNext LT Pro Bold" panose="020B0504020202020204" pitchFamily="34" charset="0"/>
              </a:rPr>
              <a:t>General counsel’s investigation</a:t>
            </a:r>
          </a:p>
        </p:txBody>
      </p:sp>
      <p:pic>
        <p:nvPicPr>
          <p:cNvPr id="8" name="Picture 7" descr="A picture containing bicycle, outdoor, motorcycle&#10;&#10;Description automatically generated">
            <a:extLst>
              <a:ext uri="{FF2B5EF4-FFF2-40B4-BE49-F238E27FC236}">
                <a16:creationId xmlns:a16="http://schemas.microsoft.com/office/drawing/2014/main" id="{172DE799-B2EF-4401-8FF5-3D71FD8C8A3B}"/>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9" name="Title 1">
            <a:extLst>
              <a:ext uri="{FF2B5EF4-FFF2-40B4-BE49-F238E27FC236}">
                <a16:creationId xmlns:a16="http://schemas.microsoft.com/office/drawing/2014/main" id="{8FA3BD2B-B2D1-4C90-BB77-018A2D0ED8A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98459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39C8B3-63DB-4EE1-B8EA-B32B3F063EA6}"/>
              </a:ext>
            </a:extLst>
          </p:cNvPr>
          <p:cNvSpPr txBox="1"/>
          <p:nvPr/>
        </p:nvSpPr>
        <p:spPr>
          <a:xfrm>
            <a:off x="970157" y="446049"/>
            <a:ext cx="9813073" cy="830997"/>
          </a:xfrm>
          <a:prstGeom prst="rect">
            <a:avLst/>
          </a:prstGeom>
          <a:noFill/>
        </p:spPr>
        <p:txBody>
          <a:bodyPr wrap="square" rtlCol="0">
            <a:spAutoFit/>
          </a:bodyPr>
          <a:lstStyle/>
          <a:p>
            <a:pPr algn="ctr"/>
            <a:r>
              <a:rPr lang="en-US" sz="2400" b="1">
                <a:latin typeface="AvenirNext LT Pro Bold" panose="020B0504020202020204" pitchFamily="34" charset="0"/>
              </a:rPr>
              <a:t>What are the consequences of refusing to participate in GC’s investigation?</a:t>
            </a:r>
          </a:p>
        </p:txBody>
      </p:sp>
      <p:pic>
        <p:nvPicPr>
          <p:cNvPr id="8" name="Picture 7" descr="A picture containing bicycle, outdoor, motorcycle&#10;&#10;Description automatically generated">
            <a:extLst>
              <a:ext uri="{FF2B5EF4-FFF2-40B4-BE49-F238E27FC236}">
                <a16:creationId xmlns:a16="http://schemas.microsoft.com/office/drawing/2014/main" id="{172DE799-B2EF-4401-8FF5-3D71FD8C8A3B}"/>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9" name="Title 1">
            <a:extLst>
              <a:ext uri="{FF2B5EF4-FFF2-40B4-BE49-F238E27FC236}">
                <a16:creationId xmlns:a16="http://schemas.microsoft.com/office/drawing/2014/main" id="{8FA3BD2B-B2D1-4C90-BB77-018A2D0ED8A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31CBF58-F2E2-4EEB-B23B-4D44C33AC9AD}"/>
              </a:ext>
            </a:extLst>
          </p:cNvPr>
          <p:cNvSpPr txBox="1"/>
          <p:nvPr/>
        </p:nvSpPr>
        <p:spPr>
          <a:xfrm>
            <a:off x="970157" y="1442906"/>
            <a:ext cx="10237535" cy="923330"/>
          </a:xfrm>
          <a:prstGeom prst="rect">
            <a:avLst/>
          </a:prstGeom>
          <a:noFill/>
        </p:spPr>
        <p:txBody>
          <a:bodyPr wrap="square" rtlCol="0">
            <a:spAutoFit/>
          </a:bodyPr>
          <a:lstStyle/>
          <a:p>
            <a:pPr marL="342900" indent="-342900">
              <a:buFont typeface="+mj-lt"/>
              <a:buAutoNum type="arabicPeriod"/>
            </a:pPr>
            <a:r>
              <a:rPr lang="en-US" dirty="0"/>
              <a:t>Adverse inference, </a:t>
            </a:r>
            <a:r>
              <a:rPr lang="en-US" i="1" dirty="0"/>
              <a:t>see</a:t>
            </a:r>
            <a:r>
              <a:rPr lang="en-US" dirty="0"/>
              <a:t> 1.8.3.11(C)(2)(e);</a:t>
            </a:r>
          </a:p>
          <a:p>
            <a:pPr marL="342900" indent="-342900">
              <a:buFont typeface="+mj-lt"/>
              <a:buAutoNum type="arabicPeriod"/>
            </a:pPr>
            <a:r>
              <a:rPr lang="en-US" dirty="0"/>
              <a:t>Barred from presenting evidence at hearing, </a:t>
            </a:r>
            <a:r>
              <a:rPr lang="en-US" i="1" dirty="0"/>
              <a:t>see id.</a:t>
            </a:r>
            <a:r>
              <a:rPr lang="en-US" dirty="0"/>
              <a:t>;</a:t>
            </a:r>
            <a:r>
              <a:rPr lang="en-US" i="1" dirty="0"/>
              <a:t> </a:t>
            </a:r>
            <a:r>
              <a:rPr lang="en-US" dirty="0"/>
              <a:t>or</a:t>
            </a:r>
          </a:p>
          <a:p>
            <a:pPr marL="342900" indent="-342900">
              <a:buFont typeface="+mj-lt"/>
              <a:buAutoNum type="arabicPeriod"/>
            </a:pPr>
            <a:r>
              <a:rPr lang="en-US"/>
              <a:t>Subpoena, </a:t>
            </a:r>
            <a:r>
              <a:rPr lang="en-US" i="1"/>
              <a:t>see</a:t>
            </a:r>
            <a:r>
              <a:rPr lang="en-US"/>
              <a:t> NMSA 1978, § 10-16G-10(I), (J); 1.8.3.11(C)(3)</a:t>
            </a:r>
          </a:p>
        </p:txBody>
      </p:sp>
    </p:spTree>
    <p:extLst>
      <p:ext uri="{BB962C8B-B14F-4D97-AF65-F5344CB8AC3E}">
        <p14:creationId xmlns:p14="http://schemas.microsoft.com/office/powerpoint/2010/main" val="56069969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32FC5-D596-4E85-A182-8DBD24348023}"/>
              </a:ext>
            </a:extLst>
          </p:cNvPr>
          <p:cNvSpPr txBox="1"/>
          <p:nvPr/>
        </p:nvSpPr>
        <p:spPr>
          <a:xfrm>
            <a:off x="1136186" y="998891"/>
            <a:ext cx="9919628" cy="5078313"/>
          </a:xfrm>
          <a:prstGeom prst="rect">
            <a:avLst/>
          </a:prstGeom>
          <a:noFill/>
        </p:spPr>
        <p:txBody>
          <a:bodyPr wrap="square" rtlCol="0">
            <a:spAutoFit/>
          </a:bodyPr>
          <a:lstStyle/>
          <a:p>
            <a:r>
              <a:rPr lang="en-US" dirty="0"/>
              <a:t>“If the general counsel determines that a subpoena is necessary to obtain the testimony of a person or the production of books, records, documents or other evidence, the director shall request that the commission petition a district court to issue a subpoena.”  § 10-16G-10(I).</a:t>
            </a:r>
          </a:p>
          <a:p>
            <a:endParaRPr lang="en-US" dirty="0"/>
          </a:p>
          <a:p>
            <a:r>
              <a:rPr lang="en-US" dirty="0"/>
              <a:t>Process:</a:t>
            </a:r>
          </a:p>
          <a:p>
            <a:endParaRPr lang="en-US" dirty="0"/>
          </a:p>
          <a:p>
            <a:pPr marL="342900" indent="-342900">
              <a:buFont typeface="+mj-lt"/>
              <a:buAutoNum type="arabicPeriod"/>
            </a:pPr>
            <a:r>
              <a:rPr lang="en-US" dirty="0"/>
              <a:t>GC asks ED for subpoena</a:t>
            </a:r>
          </a:p>
          <a:p>
            <a:pPr marL="342900" indent="-342900">
              <a:buFont typeface="+mj-lt"/>
              <a:buAutoNum type="arabicPeriod"/>
            </a:pPr>
            <a:r>
              <a:rPr lang="en-US" dirty="0"/>
              <a:t>ED asks Commission for leave to seek subpoena</a:t>
            </a:r>
          </a:p>
          <a:p>
            <a:pPr marL="342900" indent="-342900">
              <a:buFont typeface="+mj-lt"/>
              <a:buAutoNum type="arabicPeriod"/>
            </a:pPr>
            <a:r>
              <a:rPr lang="en-US" dirty="0"/>
              <a:t>Commission approves request</a:t>
            </a:r>
          </a:p>
          <a:p>
            <a:pPr marL="342900" indent="-342900">
              <a:buFont typeface="+mj-lt"/>
              <a:buAutoNum type="arabicPeriod"/>
            </a:pPr>
            <a:r>
              <a:rPr lang="en-US" dirty="0"/>
              <a:t>ED/GC file petition with district court judge appointed by Chief Justice of NMSC</a:t>
            </a:r>
          </a:p>
          <a:p>
            <a:pPr marL="342900" indent="-342900">
              <a:buFont typeface="+mj-lt"/>
              <a:buAutoNum type="arabicPeriod"/>
            </a:pPr>
            <a:r>
              <a:rPr lang="en-US" dirty="0"/>
              <a:t>District court judge approves petition, subpoena is served</a:t>
            </a:r>
          </a:p>
          <a:p>
            <a:pPr marL="342900" indent="-342900">
              <a:buFont typeface="+mj-lt"/>
              <a:buAutoNum type="arabicPeriod"/>
            </a:pPr>
            <a:endParaRPr lang="en-US" dirty="0"/>
          </a:p>
          <a:p>
            <a:r>
              <a:rPr lang="en-US" dirty="0"/>
              <a:t>Standard of relevancy: “reasonably related to an investigation.” § 10-16G-10(J).</a:t>
            </a:r>
          </a:p>
          <a:p>
            <a:endParaRPr lang="en-US" dirty="0"/>
          </a:p>
          <a:p>
            <a:r>
              <a:rPr lang="en-US" dirty="0"/>
              <a:t>Note: subpoena proceedings in district court are sealed.  </a:t>
            </a:r>
            <a:r>
              <a:rPr lang="en-US" i="1" dirty="0"/>
              <a:t>See </a:t>
            </a:r>
            <a:r>
              <a:rPr lang="en-US" dirty="0"/>
              <a:t>§ 10-16G-10(J)</a:t>
            </a:r>
          </a:p>
          <a:p>
            <a:endParaRPr lang="en-US" dirty="0"/>
          </a:p>
          <a:p>
            <a:r>
              <a:rPr lang="en-US" dirty="0"/>
              <a:t>1.8.3.11(C)(3) sets out additional details for subpoenas, including use of subpoena to resolve assertions of privilege</a:t>
            </a:r>
          </a:p>
        </p:txBody>
      </p:sp>
      <p:sp>
        <p:nvSpPr>
          <p:cNvPr id="7" name="TextBox 6">
            <a:extLst>
              <a:ext uri="{FF2B5EF4-FFF2-40B4-BE49-F238E27FC236}">
                <a16:creationId xmlns:a16="http://schemas.microsoft.com/office/drawing/2014/main" id="{E039C8B3-63DB-4EE1-B8EA-B32B3F063EA6}"/>
              </a:ext>
            </a:extLst>
          </p:cNvPr>
          <p:cNvSpPr txBox="1"/>
          <p:nvPr/>
        </p:nvSpPr>
        <p:spPr>
          <a:xfrm>
            <a:off x="970157" y="446049"/>
            <a:ext cx="9813073" cy="461665"/>
          </a:xfrm>
          <a:prstGeom prst="rect">
            <a:avLst/>
          </a:prstGeom>
          <a:noFill/>
        </p:spPr>
        <p:txBody>
          <a:bodyPr wrap="square" rtlCol="0">
            <a:spAutoFit/>
          </a:bodyPr>
          <a:lstStyle/>
          <a:p>
            <a:pPr algn="ctr"/>
            <a:r>
              <a:rPr lang="en-US" sz="2400" b="1">
                <a:latin typeface="AvenirNext LT Pro Bold" panose="020B0504020202020204" pitchFamily="34" charset="0"/>
              </a:rPr>
              <a:t>Subpoenas</a:t>
            </a:r>
          </a:p>
        </p:txBody>
      </p:sp>
      <p:pic>
        <p:nvPicPr>
          <p:cNvPr id="8" name="Picture 7" descr="A picture containing bicycle, outdoor, motorcycle&#10;&#10;Description automatically generated">
            <a:extLst>
              <a:ext uri="{FF2B5EF4-FFF2-40B4-BE49-F238E27FC236}">
                <a16:creationId xmlns:a16="http://schemas.microsoft.com/office/drawing/2014/main" id="{172DE799-B2EF-4401-8FF5-3D71FD8C8A3B}"/>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9" name="Title 1">
            <a:extLst>
              <a:ext uri="{FF2B5EF4-FFF2-40B4-BE49-F238E27FC236}">
                <a16:creationId xmlns:a16="http://schemas.microsoft.com/office/drawing/2014/main" id="{8FA3BD2B-B2D1-4C90-BB77-018A2D0ED8A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97872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32FC5-D596-4E85-A182-8DBD24348023}"/>
              </a:ext>
            </a:extLst>
          </p:cNvPr>
          <p:cNvSpPr txBox="1"/>
          <p:nvPr/>
        </p:nvSpPr>
        <p:spPr>
          <a:xfrm>
            <a:off x="1136186" y="1241200"/>
            <a:ext cx="9919628" cy="2862322"/>
          </a:xfrm>
          <a:prstGeom prst="rect">
            <a:avLst/>
          </a:prstGeom>
          <a:noFill/>
        </p:spPr>
        <p:txBody>
          <a:bodyPr wrap="square" rtlCol="0">
            <a:spAutoFit/>
          </a:bodyPr>
          <a:lstStyle/>
          <a:p>
            <a:pPr marL="285750" indent="-285750">
              <a:buFont typeface="Arial" panose="020B0604020202020204" pitchFamily="34" charset="0"/>
              <a:buChar char="•"/>
            </a:pPr>
            <a:r>
              <a:rPr lang="en-US"/>
              <a:t>Complainant bears the ultimate burden of proving a violation before a hearing officer.  </a:t>
            </a:r>
            <a:r>
              <a:rPr lang="en-US" i="1"/>
              <a:t>See</a:t>
            </a:r>
            <a:r>
              <a:rPr lang="en-US"/>
              <a:t> § 10-16G-12(C).</a:t>
            </a:r>
          </a:p>
          <a:p>
            <a:pPr marL="285750" indent="-285750">
              <a:buFont typeface="Arial" panose="020B0604020202020204" pitchFamily="34" charset="0"/>
              <a:buChar char="•"/>
            </a:pPr>
            <a:r>
              <a:rPr lang="en-US"/>
              <a:t>GC determines probable cause, and this process is confidential and potentially </a:t>
            </a:r>
            <a:r>
              <a:rPr lang="en-US" i="1"/>
              <a:t>ex </a:t>
            </a:r>
            <a:r>
              <a:rPr lang="en-US" i="1" err="1"/>
              <a:t>parte</a:t>
            </a:r>
            <a:r>
              <a:rPr lang="en-US" i="1"/>
              <a:t>: </a:t>
            </a:r>
            <a:r>
              <a:rPr lang="en-US"/>
              <a:t>parties not entitled to receive all info provided to GC unless GC determines a complaint is supported by probable cause.  </a:t>
            </a:r>
            <a:r>
              <a:rPr lang="en-US" i="1"/>
              <a:t>See</a:t>
            </a:r>
            <a:r>
              <a:rPr lang="en-US"/>
              <a:t> § 10-16G-10(G).</a:t>
            </a:r>
          </a:p>
          <a:p>
            <a:pPr marL="285750" indent="-285750">
              <a:buFont typeface="Arial" panose="020B0604020202020204" pitchFamily="34" charset="0"/>
              <a:buChar char="•"/>
            </a:pPr>
            <a:r>
              <a:rPr lang="en-US"/>
              <a:t>Investigation is not controlled by the parties: at most, parties may ask GC to seek discovery or to ask ED for Commission’s leave to seek a subpoena.</a:t>
            </a:r>
          </a:p>
          <a:p>
            <a:pPr marL="285750" indent="-285750">
              <a:buFont typeface="Arial" panose="020B0604020202020204" pitchFamily="34" charset="0"/>
              <a:buChar char="•"/>
            </a:pPr>
            <a:r>
              <a:rPr lang="en-US"/>
              <a:t>GC’s finding that a complaint lacks probable cause is final and unreviewable.  </a:t>
            </a:r>
            <a:r>
              <a:rPr lang="en-US" i="1"/>
              <a:t>See</a:t>
            </a:r>
            <a:r>
              <a:rPr lang="en-US"/>
              <a:t> NMSA 1978, § 10-16G-10(E); 1.8.3.11(F) NMAC.</a:t>
            </a:r>
          </a:p>
          <a:p>
            <a:pPr marL="285750" indent="-285750">
              <a:buFont typeface="Arial" panose="020B0604020202020204" pitchFamily="34" charset="0"/>
              <a:buChar char="•"/>
            </a:pPr>
            <a:endParaRPr lang="en-US"/>
          </a:p>
        </p:txBody>
      </p:sp>
      <p:sp>
        <p:nvSpPr>
          <p:cNvPr id="7" name="TextBox 6">
            <a:extLst>
              <a:ext uri="{FF2B5EF4-FFF2-40B4-BE49-F238E27FC236}">
                <a16:creationId xmlns:a16="http://schemas.microsoft.com/office/drawing/2014/main" id="{E039C8B3-63DB-4EE1-B8EA-B32B3F063EA6}"/>
              </a:ext>
            </a:extLst>
          </p:cNvPr>
          <p:cNvSpPr txBox="1"/>
          <p:nvPr/>
        </p:nvSpPr>
        <p:spPr>
          <a:xfrm>
            <a:off x="970157" y="446049"/>
            <a:ext cx="9813073" cy="461665"/>
          </a:xfrm>
          <a:prstGeom prst="rect">
            <a:avLst/>
          </a:prstGeom>
          <a:noFill/>
        </p:spPr>
        <p:txBody>
          <a:bodyPr wrap="square" rtlCol="0">
            <a:spAutoFit/>
          </a:bodyPr>
          <a:lstStyle/>
          <a:p>
            <a:pPr algn="ctr"/>
            <a:r>
              <a:rPr lang="en-US" sz="2400" b="1">
                <a:latin typeface="AvenirNext LT Pro Bold" panose="020B0504020202020204" pitchFamily="34" charset="0"/>
              </a:rPr>
              <a:t>Hybrid adversarial / inquisitorial system</a:t>
            </a:r>
          </a:p>
        </p:txBody>
      </p:sp>
      <p:pic>
        <p:nvPicPr>
          <p:cNvPr id="8" name="Picture 7" descr="A picture containing bicycle, outdoor, motorcycle&#10;&#10;Description automatically generated">
            <a:extLst>
              <a:ext uri="{FF2B5EF4-FFF2-40B4-BE49-F238E27FC236}">
                <a16:creationId xmlns:a16="http://schemas.microsoft.com/office/drawing/2014/main" id="{172DE799-B2EF-4401-8FF5-3D71FD8C8A3B}"/>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9" name="Title 1">
            <a:extLst>
              <a:ext uri="{FF2B5EF4-FFF2-40B4-BE49-F238E27FC236}">
                <a16:creationId xmlns:a16="http://schemas.microsoft.com/office/drawing/2014/main" id="{8FA3BD2B-B2D1-4C90-BB77-018A2D0ED8A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42073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32FC5-D596-4E85-A182-8DBD24348023}"/>
              </a:ext>
            </a:extLst>
          </p:cNvPr>
          <p:cNvSpPr txBox="1"/>
          <p:nvPr/>
        </p:nvSpPr>
        <p:spPr>
          <a:xfrm>
            <a:off x="1136186" y="1241200"/>
            <a:ext cx="9919628" cy="2308324"/>
          </a:xfrm>
          <a:prstGeom prst="rect">
            <a:avLst/>
          </a:prstGeom>
          <a:noFill/>
        </p:spPr>
        <p:txBody>
          <a:bodyPr wrap="square" rtlCol="0">
            <a:spAutoFit/>
          </a:bodyPr>
          <a:lstStyle/>
          <a:p>
            <a:pPr marL="285750" indent="-285750">
              <a:buFont typeface="Arial" panose="020B0604020202020204" pitchFamily="34" charset="0"/>
              <a:buChar char="•"/>
            </a:pPr>
            <a:r>
              <a:rPr lang="en-US"/>
              <a:t>If GC finds that a complaint is supported by probable cause, report is sent to hearing officer, who must set a public hearing.  </a:t>
            </a:r>
            <a:r>
              <a:rPr lang="en-US" i="1"/>
              <a:t>See</a:t>
            </a:r>
            <a:r>
              <a:rPr lang="en-US"/>
              <a:t> § 10-16G-12(A).</a:t>
            </a:r>
          </a:p>
          <a:p>
            <a:pPr marL="285750" indent="-285750">
              <a:buFont typeface="Arial" panose="020B0604020202020204" pitchFamily="34" charset="0"/>
              <a:buChar char="•"/>
            </a:pPr>
            <a:r>
              <a:rPr lang="en-US"/>
              <a:t>Parties may request that ED compel attendance of witnesses; parties permitted to examine and cross-examine witnesses.  </a:t>
            </a:r>
            <a:r>
              <a:rPr lang="en-US" i="1"/>
              <a:t>See</a:t>
            </a:r>
            <a:r>
              <a:rPr lang="en-US"/>
              <a:t> § 10-16G-12(C).</a:t>
            </a:r>
          </a:p>
          <a:p>
            <a:pPr marL="285750" indent="-285750">
              <a:buFont typeface="Arial" panose="020B0604020202020204" pitchFamily="34" charset="0"/>
              <a:buChar char="•"/>
            </a:pPr>
            <a:r>
              <a:rPr lang="en-US"/>
              <a:t>Rules of evidence apply.  </a:t>
            </a:r>
            <a:r>
              <a:rPr lang="en-US" i="1"/>
              <a:t>See</a:t>
            </a:r>
            <a:r>
              <a:rPr lang="en-US"/>
              <a:t> § 10-16G-12(C).</a:t>
            </a:r>
          </a:p>
          <a:p>
            <a:pPr marL="285750" indent="-285750">
              <a:buFont typeface="Arial" panose="020B0604020202020204" pitchFamily="34" charset="0"/>
              <a:buChar char="•"/>
            </a:pPr>
            <a:r>
              <a:rPr lang="en-US"/>
              <a:t>Standard of proof: preponderance of the evidence.  </a:t>
            </a:r>
            <a:r>
              <a:rPr lang="en-US" i="1"/>
              <a:t>See</a:t>
            </a:r>
            <a:r>
              <a:rPr lang="en-US"/>
              <a:t> § 10-16G-12(D).  Fraudulent or willful misconduct requires clear and convincing proof.  </a:t>
            </a:r>
            <a:r>
              <a:rPr lang="en-US" i="1"/>
              <a:t>Id.</a:t>
            </a:r>
            <a:endParaRPr lang="en-US"/>
          </a:p>
          <a:p>
            <a:pPr marL="285750" indent="-285750">
              <a:buFont typeface="Arial" panose="020B0604020202020204" pitchFamily="34" charset="0"/>
              <a:buChar char="•"/>
            </a:pPr>
            <a:r>
              <a:rPr lang="en-US"/>
              <a:t>1.8.3.13 sets out details of hearing procedure.</a:t>
            </a:r>
          </a:p>
        </p:txBody>
      </p:sp>
      <p:sp>
        <p:nvSpPr>
          <p:cNvPr id="7" name="TextBox 6">
            <a:extLst>
              <a:ext uri="{FF2B5EF4-FFF2-40B4-BE49-F238E27FC236}">
                <a16:creationId xmlns:a16="http://schemas.microsoft.com/office/drawing/2014/main" id="{E039C8B3-63DB-4EE1-B8EA-B32B3F063EA6}"/>
              </a:ext>
            </a:extLst>
          </p:cNvPr>
          <p:cNvSpPr txBox="1"/>
          <p:nvPr/>
        </p:nvSpPr>
        <p:spPr>
          <a:xfrm>
            <a:off x="970157" y="446049"/>
            <a:ext cx="9813073" cy="461665"/>
          </a:xfrm>
          <a:prstGeom prst="rect">
            <a:avLst/>
          </a:prstGeom>
          <a:noFill/>
        </p:spPr>
        <p:txBody>
          <a:bodyPr wrap="square" rtlCol="0">
            <a:spAutoFit/>
          </a:bodyPr>
          <a:lstStyle/>
          <a:p>
            <a:pPr algn="ctr"/>
            <a:r>
              <a:rPr lang="en-US" sz="2400" b="1">
                <a:latin typeface="AvenirNext LT Pro Bold" panose="020B0504020202020204" pitchFamily="34" charset="0"/>
              </a:rPr>
              <a:t>Hearings</a:t>
            </a:r>
          </a:p>
        </p:txBody>
      </p:sp>
      <p:pic>
        <p:nvPicPr>
          <p:cNvPr id="8" name="Picture 7" descr="A picture containing bicycle, outdoor, motorcycle&#10;&#10;Description automatically generated">
            <a:extLst>
              <a:ext uri="{FF2B5EF4-FFF2-40B4-BE49-F238E27FC236}">
                <a16:creationId xmlns:a16="http://schemas.microsoft.com/office/drawing/2014/main" id="{172DE799-B2EF-4401-8FF5-3D71FD8C8A3B}"/>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9" name="Title 1">
            <a:extLst>
              <a:ext uri="{FF2B5EF4-FFF2-40B4-BE49-F238E27FC236}">
                <a16:creationId xmlns:a16="http://schemas.microsoft.com/office/drawing/2014/main" id="{8FA3BD2B-B2D1-4C90-BB77-018A2D0ED8A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42137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32FC5-D596-4E85-A182-8DBD24348023}"/>
              </a:ext>
            </a:extLst>
          </p:cNvPr>
          <p:cNvSpPr txBox="1"/>
          <p:nvPr/>
        </p:nvSpPr>
        <p:spPr>
          <a:xfrm>
            <a:off x="1136186" y="1241200"/>
            <a:ext cx="9919628" cy="1477328"/>
          </a:xfrm>
          <a:prstGeom prst="rect">
            <a:avLst/>
          </a:prstGeom>
          <a:noFill/>
        </p:spPr>
        <p:txBody>
          <a:bodyPr wrap="square" rtlCol="0">
            <a:spAutoFit/>
          </a:bodyPr>
          <a:lstStyle/>
          <a:p>
            <a:pPr marL="285750" indent="-285750">
              <a:buFont typeface="Arial" panose="020B0604020202020204" pitchFamily="34" charset="0"/>
              <a:buChar char="•"/>
            </a:pPr>
            <a:r>
              <a:rPr lang="en-US"/>
              <a:t>Parties may appeal a hearing officer’s decision to the full Commission.  </a:t>
            </a:r>
            <a:r>
              <a:rPr lang="en-US" i="1"/>
              <a:t>See</a:t>
            </a:r>
            <a:r>
              <a:rPr lang="en-US"/>
              <a:t> § 10-16G-12(E).</a:t>
            </a:r>
          </a:p>
          <a:p>
            <a:pPr marL="285750" indent="-285750">
              <a:buFont typeface="Arial" panose="020B0604020202020204" pitchFamily="34" charset="0"/>
              <a:buChar char="•"/>
            </a:pPr>
            <a:r>
              <a:rPr lang="en-US"/>
              <a:t>1.8.3.14 NMAC sets out procedure for appeals.</a:t>
            </a:r>
          </a:p>
          <a:p>
            <a:pPr marL="285750" indent="-285750">
              <a:buFont typeface="Arial" panose="020B0604020202020204" pitchFamily="34" charset="0"/>
              <a:buChar char="•"/>
            </a:pPr>
            <a:r>
              <a:rPr lang="en-US"/>
              <a:t>Commission rules permit certiorari review by district courts.  </a:t>
            </a:r>
            <a:r>
              <a:rPr lang="en-US" i="1"/>
              <a:t>See</a:t>
            </a:r>
            <a:r>
              <a:rPr lang="en-US"/>
              <a:t> 1.8.3.14(H) NMAC.</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7" name="TextBox 6">
            <a:extLst>
              <a:ext uri="{FF2B5EF4-FFF2-40B4-BE49-F238E27FC236}">
                <a16:creationId xmlns:a16="http://schemas.microsoft.com/office/drawing/2014/main" id="{E039C8B3-63DB-4EE1-B8EA-B32B3F063EA6}"/>
              </a:ext>
            </a:extLst>
          </p:cNvPr>
          <p:cNvSpPr txBox="1"/>
          <p:nvPr/>
        </p:nvSpPr>
        <p:spPr>
          <a:xfrm>
            <a:off x="970157" y="446049"/>
            <a:ext cx="9813073" cy="461665"/>
          </a:xfrm>
          <a:prstGeom prst="rect">
            <a:avLst/>
          </a:prstGeom>
          <a:noFill/>
        </p:spPr>
        <p:txBody>
          <a:bodyPr wrap="square" rtlCol="0">
            <a:spAutoFit/>
          </a:bodyPr>
          <a:lstStyle/>
          <a:p>
            <a:pPr algn="ctr"/>
            <a:r>
              <a:rPr lang="en-US" sz="2400" b="1">
                <a:latin typeface="AvenirNext LT Pro Bold" panose="020B0504020202020204" pitchFamily="34" charset="0"/>
              </a:rPr>
              <a:t>Appeals</a:t>
            </a:r>
          </a:p>
        </p:txBody>
      </p:sp>
      <p:pic>
        <p:nvPicPr>
          <p:cNvPr id="8" name="Picture 7" descr="A picture containing bicycle, outdoor, motorcycle&#10;&#10;Description automatically generated">
            <a:extLst>
              <a:ext uri="{FF2B5EF4-FFF2-40B4-BE49-F238E27FC236}">
                <a16:creationId xmlns:a16="http://schemas.microsoft.com/office/drawing/2014/main" id="{172DE799-B2EF-4401-8FF5-3D71FD8C8A3B}"/>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9" name="Title 1">
            <a:extLst>
              <a:ext uri="{FF2B5EF4-FFF2-40B4-BE49-F238E27FC236}">
                <a16:creationId xmlns:a16="http://schemas.microsoft.com/office/drawing/2014/main" id="{8FA3BD2B-B2D1-4C90-BB77-018A2D0ED8A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36232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32FC5-D596-4E85-A182-8DBD24348023}"/>
              </a:ext>
            </a:extLst>
          </p:cNvPr>
          <p:cNvSpPr txBox="1"/>
          <p:nvPr/>
        </p:nvSpPr>
        <p:spPr>
          <a:xfrm>
            <a:off x="1136186" y="907714"/>
            <a:ext cx="9919628" cy="5909310"/>
          </a:xfrm>
          <a:prstGeom prst="rect">
            <a:avLst/>
          </a:prstGeom>
          <a:noFill/>
        </p:spPr>
        <p:txBody>
          <a:bodyPr wrap="square" rtlCol="0" anchor="t">
            <a:spAutoFit/>
          </a:bodyPr>
          <a:lstStyle/>
          <a:p>
            <a:pPr marL="285750" indent="-285750">
              <a:buFont typeface="Arial" panose="020B0604020202020204" pitchFamily="34" charset="0"/>
              <a:buChar char="•"/>
            </a:pPr>
            <a:r>
              <a:rPr lang="en-US" dirty="0"/>
              <a:t>Pros:</a:t>
            </a:r>
          </a:p>
          <a:p>
            <a:pPr marL="742950" lvl="1" indent="-285750">
              <a:buFont typeface="Arial" panose="020B0604020202020204" pitchFamily="34" charset="0"/>
              <a:buChar char="•"/>
            </a:pPr>
            <a:r>
              <a:rPr lang="en-US" dirty="0"/>
              <a:t>Speedy (90 days from complaint to GC determination of probable cause)</a:t>
            </a:r>
          </a:p>
          <a:p>
            <a:pPr marL="742950" lvl="1" indent="-285750">
              <a:buFont typeface="Arial" panose="020B0604020202020204" pitchFamily="34" charset="0"/>
              <a:buChar char="•"/>
            </a:pPr>
            <a:r>
              <a:rPr lang="en-US" dirty="0"/>
              <a:t>Complaint may allege violations of laws that do not otherwise create a cause of action (E.g., Campaign Reporting Act, Financial Disclosure Act, Governmental Conduct Act)</a:t>
            </a:r>
          </a:p>
          <a:p>
            <a:pPr marL="742950" lvl="1" indent="-285750">
              <a:buFont typeface="Arial" panose="020B0604020202020204" pitchFamily="34" charset="0"/>
              <a:buChar char="•"/>
            </a:pPr>
            <a:r>
              <a:rPr lang="en-US" dirty="0"/>
              <a:t>Economics are more attractive than a lawsuit (Commission takes on the burden of service to Respondent; GC performs time-consuming discovery activities like interviewing witnesses, serving subpoenas, etc.)</a:t>
            </a:r>
          </a:p>
          <a:p>
            <a:pPr lvl="1"/>
            <a:endParaRPr lang="en-US" dirty="0"/>
          </a:p>
          <a:p>
            <a:pPr marL="285750" indent="-285750">
              <a:buFont typeface="Arial" panose="020B0604020202020204" pitchFamily="34" charset="0"/>
              <a:buChar char="•"/>
            </a:pPr>
            <a:r>
              <a:rPr lang="en-US" dirty="0"/>
              <a:t>Cons:</a:t>
            </a:r>
          </a:p>
          <a:p>
            <a:pPr marL="742950" lvl="1" indent="-285750">
              <a:buFont typeface="Arial" panose="020B0604020202020204" pitchFamily="34" charset="0"/>
              <a:buChar char="•"/>
            </a:pPr>
            <a:r>
              <a:rPr lang="en-US" dirty="0"/>
              <a:t>Remedies are limited (chiefly civil penalties) and no fee-shifting</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 SEC administrative cases might interact with courts</a:t>
            </a:r>
            <a:endParaRPr lang="en-US" dirty="0">
              <a:cs typeface="Calibri"/>
            </a:endParaRPr>
          </a:p>
          <a:p>
            <a:pPr marL="742950" lvl="1" indent="-285750">
              <a:buFont typeface="Arial" panose="020B0604020202020204" pitchFamily="34" charset="0"/>
              <a:buChar char="•"/>
            </a:pPr>
            <a:r>
              <a:rPr lang="en-US" dirty="0"/>
              <a:t>Commission decisions may have preclusive effect on a subsequent district court action.  </a:t>
            </a:r>
            <a:r>
              <a:rPr lang="en-US" i="1" dirty="0"/>
              <a:t>See</a:t>
            </a:r>
            <a:r>
              <a:rPr lang="en-US" dirty="0"/>
              <a:t> </a:t>
            </a:r>
            <a:r>
              <a:rPr lang="en-US" i="1" dirty="0" err="1"/>
              <a:t>Shovelin</a:t>
            </a:r>
            <a:r>
              <a:rPr lang="en-US" i="1" dirty="0"/>
              <a:t> v. Central New Mexico Elec. Co-op, Inc.</a:t>
            </a:r>
            <a:r>
              <a:rPr lang="en-US" dirty="0"/>
              <a:t>, 1993-NMSC-015, </a:t>
            </a:r>
            <a:r>
              <a:rPr lang="en-US" dirty="0">
                <a:ea typeface="+mn-lt"/>
                <a:cs typeface="+mn-lt"/>
              </a:rPr>
              <a:t>¶ 12</a:t>
            </a:r>
            <a:r>
              <a:rPr lang="en-US" dirty="0"/>
              <a:t>; Restatement (Second) of Judgments </a:t>
            </a:r>
            <a:r>
              <a:rPr lang="en-US" dirty="0">
                <a:ea typeface="+mn-lt"/>
                <a:cs typeface="+mn-lt"/>
              </a:rPr>
              <a:t>§ </a:t>
            </a:r>
            <a:r>
              <a:rPr lang="en-US" dirty="0"/>
              <a:t>83.</a:t>
            </a:r>
            <a:endParaRPr lang="en-US" dirty="0">
              <a:cs typeface="Calibri"/>
            </a:endParaRPr>
          </a:p>
          <a:p>
            <a:pPr marL="742950" lvl="1" indent="-285750">
              <a:buFont typeface="Arial" panose="020B0604020202020204" pitchFamily="34" charset="0"/>
              <a:buChar char="•"/>
            </a:pPr>
            <a:r>
              <a:rPr lang="en-US" dirty="0"/>
              <a:t>Doctrine of exhaustion of administrative remedies is unlikely to apply, </a:t>
            </a:r>
            <a:r>
              <a:rPr lang="en-US" i="1" dirty="0"/>
              <a:t>see Smith v. City of Santa Fe</a:t>
            </a:r>
            <a:r>
              <a:rPr lang="en-US" dirty="0"/>
              <a:t>, 2007-NMSC-055, ¶ 27, except in case where complainant first files in SEC and then, while SEC proceedings are pending, files same claim or Declaratory Judgment action in district court.  </a:t>
            </a:r>
            <a:r>
              <a:rPr lang="en-US" i="1" dirty="0"/>
              <a:t>See, e.g.</a:t>
            </a:r>
            <a:r>
              <a:rPr lang="en-US" dirty="0"/>
              <a:t>, </a:t>
            </a:r>
            <a:r>
              <a:rPr lang="en-US" i="1" dirty="0"/>
              <a:t>State ex rel. ENMU Regents v. Baca</a:t>
            </a:r>
            <a:r>
              <a:rPr lang="en-US" dirty="0"/>
              <a:t>, 2008-NMSC-047, ¶ 22. </a:t>
            </a:r>
          </a:p>
          <a:p>
            <a:pPr marL="285750" indent="-285750">
              <a:buFont typeface="Arial" panose="020B0604020202020204" pitchFamily="34" charset="0"/>
              <a:buChar char="•"/>
            </a:pPr>
            <a:endParaRPr lang="en-US" dirty="0"/>
          </a:p>
          <a:p>
            <a:pPr lvl="1"/>
            <a:endParaRPr lang="en-US" dirty="0"/>
          </a:p>
        </p:txBody>
      </p:sp>
      <p:sp>
        <p:nvSpPr>
          <p:cNvPr id="7" name="TextBox 6">
            <a:extLst>
              <a:ext uri="{FF2B5EF4-FFF2-40B4-BE49-F238E27FC236}">
                <a16:creationId xmlns:a16="http://schemas.microsoft.com/office/drawing/2014/main" id="{E039C8B3-63DB-4EE1-B8EA-B32B3F063EA6}"/>
              </a:ext>
            </a:extLst>
          </p:cNvPr>
          <p:cNvSpPr txBox="1"/>
          <p:nvPr/>
        </p:nvSpPr>
        <p:spPr>
          <a:xfrm>
            <a:off x="970157" y="446049"/>
            <a:ext cx="9813073" cy="461665"/>
          </a:xfrm>
          <a:prstGeom prst="rect">
            <a:avLst/>
          </a:prstGeom>
          <a:noFill/>
        </p:spPr>
        <p:txBody>
          <a:bodyPr wrap="square" rtlCol="0">
            <a:spAutoFit/>
          </a:bodyPr>
          <a:lstStyle/>
          <a:p>
            <a:pPr algn="ctr"/>
            <a:r>
              <a:rPr lang="en-US" sz="2400" b="1">
                <a:latin typeface="AvenirNext LT Pro Bold" panose="020B0504020202020204" pitchFamily="34" charset="0"/>
              </a:rPr>
              <a:t>Advising a client who wants to file an ethics complaint</a:t>
            </a:r>
          </a:p>
        </p:txBody>
      </p:sp>
      <p:pic>
        <p:nvPicPr>
          <p:cNvPr id="8" name="Picture 7" descr="A picture containing bicycle, outdoor, motorcycle&#10;&#10;Description automatically generated">
            <a:extLst>
              <a:ext uri="{FF2B5EF4-FFF2-40B4-BE49-F238E27FC236}">
                <a16:creationId xmlns:a16="http://schemas.microsoft.com/office/drawing/2014/main" id="{172DE799-B2EF-4401-8FF5-3D71FD8C8A3B}"/>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9" name="Title 1">
            <a:extLst>
              <a:ext uri="{FF2B5EF4-FFF2-40B4-BE49-F238E27FC236}">
                <a16:creationId xmlns:a16="http://schemas.microsoft.com/office/drawing/2014/main" id="{8FA3BD2B-B2D1-4C90-BB77-018A2D0ED8A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10375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32FC5-D596-4E85-A182-8DBD24348023}"/>
              </a:ext>
            </a:extLst>
          </p:cNvPr>
          <p:cNvSpPr txBox="1"/>
          <p:nvPr/>
        </p:nvSpPr>
        <p:spPr>
          <a:xfrm>
            <a:off x="1136186" y="1241200"/>
            <a:ext cx="9919628" cy="2585323"/>
          </a:xfrm>
          <a:prstGeom prst="rect">
            <a:avLst/>
          </a:prstGeom>
          <a:noFill/>
        </p:spPr>
        <p:txBody>
          <a:bodyPr wrap="square" rtlCol="0">
            <a:spAutoFit/>
          </a:bodyPr>
          <a:lstStyle/>
          <a:p>
            <a:r>
              <a:rPr lang="en-US"/>
              <a:t>Complaints must be sworn, </a:t>
            </a:r>
            <a:r>
              <a:rPr lang="en-US" i="1"/>
              <a:t>see</a:t>
            </a:r>
            <a:r>
              <a:rPr lang="en-US"/>
              <a:t> NMSA 1978, § 10-16G-2(D).  By filing a complaint, the complainant is affirming under penalty of perjury “that the information in the complaint, and any attachments provided with the complaint, are </a:t>
            </a:r>
            <a:r>
              <a:rPr lang="en-US">
                <a:highlight>
                  <a:srgbClr val="FFFF00"/>
                </a:highlight>
              </a:rPr>
              <a:t>true and accurate</a:t>
            </a:r>
            <a:r>
              <a:rPr lang="en-US"/>
              <a:t>.”  </a:t>
            </a:r>
            <a:r>
              <a:rPr lang="en-US" i="1"/>
              <a:t>Id.</a:t>
            </a:r>
            <a:endParaRPr lang="en-US"/>
          </a:p>
          <a:p>
            <a:endParaRPr lang="en-US"/>
          </a:p>
          <a:p>
            <a:r>
              <a:rPr lang="en-US" i="1"/>
              <a:t>Compare</a:t>
            </a:r>
            <a:r>
              <a:rPr lang="en-US"/>
              <a:t> Rule 1-011 NMRA: “The signature of an attorney or party constitutes a certificate by the signer that the signer has read the pleading, motion, or other paper; that to the best of the signer’s knowledge, information, and belief </a:t>
            </a:r>
            <a:r>
              <a:rPr lang="en-US">
                <a:highlight>
                  <a:srgbClr val="FFFF00"/>
                </a:highlight>
              </a:rPr>
              <a:t>there is good ground to support it</a:t>
            </a:r>
            <a:r>
              <a:rPr lang="en-US"/>
              <a:t>; and that it is not interposed for delay.”</a:t>
            </a:r>
          </a:p>
          <a:p>
            <a:endParaRPr lang="en-US" i="1"/>
          </a:p>
          <a:p>
            <a:r>
              <a:rPr lang="en-US" i="1"/>
              <a:t>Compare also</a:t>
            </a:r>
            <a:r>
              <a:rPr lang="en-US"/>
              <a:t> Rule 16-307(A) NMRA (lawyer as necessary witness).</a:t>
            </a:r>
            <a:endParaRPr lang="en-US" i="1"/>
          </a:p>
        </p:txBody>
      </p:sp>
      <p:sp>
        <p:nvSpPr>
          <p:cNvPr id="7" name="TextBox 6">
            <a:extLst>
              <a:ext uri="{FF2B5EF4-FFF2-40B4-BE49-F238E27FC236}">
                <a16:creationId xmlns:a16="http://schemas.microsoft.com/office/drawing/2014/main" id="{E039C8B3-63DB-4EE1-B8EA-B32B3F063EA6}"/>
              </a:ext>
            </a:extLst>
          </p:cNvPr>
          <p:cNvSpPr txBox="1"/>
          <p:nvPr/>
        </p:nvSpPr>
        <p:spPr>
          <a:xfrm>
            <a:off x="970157" y="446049"/>
            <a:ext cx="9813073" cy="461665"/>
          </a:xfrm>
          <a:prstGeom prst="rect">
            <a:avLst/>
          </a:prstGeom>
          <a:noFill/>
        </p:spPr>
        <p:txBody>
          <a:bodyPr wrap="square" rtlCol="0">
            <a:spAutoFit/>
          </a:bodyPr>
          <a:lstStyle/>
          <a:p>
            <a:pPr algn="ctr"/>
            <a:r>
              <a:rPr lang="en-US" sz="2400" b="1">
                <a:latin typeface="AvenirNext LT Pro Bold" panose="020B0504020202020204" pitchFamily="34" charset="0"/>
              </a:rPr>
              <a:t>Ethical concerns for lawyers representing complainants</a:t>
            </a:r>
          </a:p>
        </p:txBody>
      </p:sp>
      <p:pic>
        <p:nvPicPr>
          <p:cNvPr id="8" name="Picture 7" descr="A picture containing bicycle, outdoor, motorcycle&#10;&#10;Description automatically generated">
            <a:extLst>
              <a:ext uri="{FF2B5EF4-FFF2-40B4-BE49-F238E27FC236}">
                <a16:creationId xmlns:a16="http://schemas.microsoft.com/office/drawing/2014/main" id="{172DE799-B2EF-4401-8FF5-3D71FD8C8A3B}"/>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9" name="Title 1">
            <a:extLst>
              <a:ext uri="{FF2B5EF4-FFF2-40B4-BE49-F238E27FC236}">
                <a16:creationId xmlns:a16="http://schemas.microsoft.com/office/drawing/2014/main" id="{8FA3BD2B-B2D1-4C90-BB77-018A2D0ED8A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11166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30D135-4261-43E5-8152-444003791774}"/>
              </a:ext>
            </a:extLst>
          </p:cNvPr>
          <p:cNvSpPr txBox="1"/>
          <p:nvPr/>
        </p:nvSpPr>
        <p:spPr>
          <a:xfrm>
            <a:off x="1472889" y="292441"/>
            <a:ext cx="9246219" cy="523220"/>
          </a:xfrm>
          <a:prstGeom prst="rect">
            <a:avLst/>
          </a:prstGeom>
          <a:noFill/>
        </p:spPr>
        <p:txBody>
          <a:bodyPr wrap="square" rtlCol="0" anchor="t">
            <a:spAutoFit/>
          </a:bodyPr>
          <a:lstStyle/>
          <a:p>
            <a:pPr algn="ctr"/>
            <a:r>
              <a:rPr lang="en-US" sz="2800" b="1">
                <a:latin typeface="AvenirNext LT Pro Bold"/>
                <a:cs typeface="Times New Roman"/>
              </a:rPr>
              <a:t>Commission’s Powers as Administrative Agency</a:t>
            </a:r>
            <a:endParaRPr lang="en-US" sz="2800" b="1">
              <a:latin typeface="AvenirNext LT Pro Bold" panose="020B050402020202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73CB5F71-1883-432F-9175-A9D77DD27C2F}"/>
              </a:ext>
            </a:extLst>
          </p:cNvPr>
          <p:cNvCxnSpPr/>
          <p:nvPr/>
        </p:nvCxnSpPr>
        <p:spPr>
          <a:xfrm>
            <a:off x="1754659" y="832632"/>
            <a:ext cx="8682681" cy="0"/>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62C6874B-DF00-4384-B5FA-29237EF71F8F}"/>
              </a:ext>
            </a:extLst>
          </p:cNvPr>
          <p:cNvSpPr txBox="1"/>
          <p:nvPr/>
        </p:nvSpPr>
        <p:spPr>
          <a:xfrm>
            <a:off x="711690" y="1086880"/>
            <a:ext cx="2999678" cy="3877985"/>
          </a:xfrm>
          <a:prstGeom prst="rect">
            <a:avLst/>
          </a:prstGeom>
          <a:noFill/>
        </p:spPr>
        <p:txBody>
          <a:bodyPr wrap="square" rtlCol="0" anchor="t">
            <a:spAutoFit/>
          </a:bodyPr>
          <a:lstStyle/>
          <a:p>
            <a:pPr algn="ctr"/>
            <a:r>
              <a:rPr lang="en-US" b="1">
                <a:ea typeface="+mn-lt"/>
                <a:cs typeface="+mn-lt"/>
              </a:rPr>
              <a:t>Judicial functions: Adjudicate administrative complaints and issue advisory opinions</a:t>
            </a:r>
            <a:br>
              <a:rPr lang="en-US" b="1">
                <a:ea typeface="+mn-lt"/>
                <a:cs typeface="+mn-lt"/>
              </a:rPr>
            </a:br>
            <a:br>
              <a:rPr lang="en-US" sz="1600"/>
            </a:br>
            <a:r>
              <a:rPr lang="en-US" sz="1600"/>
              <a:t>Adjudicate administrative complaints alleging violations of the laws under the SEC’s jurisdiction. </a:t>
            </a:r>
            <a:r>
              <a:rPr lang="en-US" sz="1600" i="1"/>
              <a:t>Complainant v. Respondent </a:t>
            </a:r>
            <a:r>
              <a:rPr lang="en-US" sz="1600"/>
              <a:t>(State Ethics Comm'n) </a:t>
            </a:r>
            <a:endParaRPr lang="en-US">
              <a:cs typeface="Calibri" panose="020F0502020204030204"/>
            </a:endParaRPr>
          </a:p>
          <a:p>
            <a:pPr algn="ctr"/>
            <a:endParaRPr lang="en-US" sz="1600"/>
          </a:p>
          <a:p>
            <a:pPr algn="ctr"/>
            <a:r>
              <a:rPr lang="en-US" sz="1600">
                <a:ea typeface="+mn-lt"/>
                <a:cs typeface="+mn-lt"/>
              </a:rPr>
              <a:t>Issue advisory opinions as guidance for public officials regarding ethics issues.</a:t>
            </a:r>
          </a:p>
          <a:p>
            <a:pPr algn="ctr"/>
            <a:endParaRPr lang="en-US" sz="1600"/>
          </a:p>
        </p:txBody>
      </p:sp>
      <p:sp>
        <p:nvSpPr>
          <p:cNvPr id="11" name="TextBox 10">
            <a:extLst>
              <a:ext uri="{FF2B5EF4-FFF2-40B4-BE49-F238E27FC236}">
                <a16:creationId xmlns:a16="http://schemas.microsoft.com/office/drawing/2014/main" id="{7F9B6B2B-B623-4F79-B231-D9300A0A5C8D}"/>
              </a:ext>
            </a:extLst>
          </p:cNvPr>
          <p:cNvSpPr txBox="1"/>
          <p:nvPr/>
        </p:nvSpPr>
        <p:spPr>
          <a:xfrm>
            <a:off x="4592875" y="1060298"/>
            <a:ext cx="2999678" cy="4524315"/>
          </a:xfrm>
          <a:prstGeom prst="rect">
            <a:avLst/>
          </a:prstGeom>
          <a:noFill/>
        </p:spPr>
        <p:txBody>
          <a:bodyPr wrap="square" rtlCol="0" anchor="t">
            <a:spAutoFit/>
          </a:bodyPr>
          <a:lstStyle/>
          <a:p>
            <a:pPr algn="ctr"/>
            <a:r>
              <a:rPr lang="en-US" b="1"/>
              <a:t>Executive functions: </a:t>
            </a:r>
          </a:p>
          <a:p>
            <a:pPr algn="ctr"/>
            <a:r>
              <a:rPr lang="en-US" b="1"/>
              <a:t>civil enforcement actions, recommendations, </a:t>
            </a:r>
          </a:p>
          <a:p>
            <a:pPr algn="ctr"/>
            <a:r>
              <a:rPr lang="en-US" b="1"/>
              <a:t>trainings</a:t>
            </a:r>
          </a:p>
          <a:p>
            <a:pPr algn="ctr"/>
            <a:endParaRPr lang="en-US">
              <a:cs typeface="Calibri" panose="020F0502020204030204"/>
            </a:endParaRPr>
          </a:p>
          <a:p>
            <a:pPr algn="ctr"/>
            <a:r>
              <a:rPr lang="en-US">
                <a:ea typeface="+mn-lt"/>
                <a:cs typeface="+mn-lt"/>
              </a:rPr>
              <a:t>Investigate and initiate civil litigation in state courts to enforce selected provisions of ethics statutes.  </a:t>
            </a:r>
            <a:r>
              <a:rPr lang="en-US" i="1">
                <a:ea typeface="+mn-lt"/>
                <a:cs typeface="+mn-lt"/>
              </a:rPr>
              <a:t>State Ethics Comm'n v. Defendant </a:t>
            </a:r>
            <a:r>
              <a:rPr lang="en-US">
                <a:ea typeface="+mn-lt"/>
                <a:cs typeface="+mn-lt"/>
              </a:rPr>
              <a:t>(1</a:t>
            </a:r>
            <a:r>
              <a:rPr lang="en-US" baseline="30000">
                <a:ea typeface="+mn-lt"/>
                <a:cs typeface="+mn-lt"/>
              </a:rPr>
              <a:t>st</a:t>
            </a:r>
            <a:r>
              <a:rPr lang="en-US">
                <a:ea typeface="+mn-lt"/>
                <a:cs typeface="+mn-lt"/>
              </a:rPr>
              <a:t> Jud. Dist. Ct.)</a:t>
            </a:r>
          </a:p>
          <a:p>
            <a:pPr algn="ctr"/>
            <a:endParaRPr lang="en-US">
              <a:cs typeface="Calibri" panose="020F0502020204030204"/>
            </a:endParaRPr>
          </a:p>
          <a:p>
            <a:pPr algn="ctr"/>
            <a:r>
              <a:rPr lang="en-US">
                <a:ea typeface="+mn-lt"/>
                <a:cs typeface="+mn-lt"/>
              </a:rPr>
              <a:t>Provide recommendations on amendments to New Mexico’s ethics laws.  Offer ethics trainings and guides.</a:t>
            </a:r>
            <a:endParaRPr lang="en-US"/>
          </a:p>
        </p:txBody>
      </p:sp>
      <p:sp>
        <p:nvSpPr>
          <p:cNvPr id="13" name="TextBox 12">
            <a:extLst>
              <a:ext uri="{FF2B5EF4-FFF2-40B4-BE49-F238E27FC236}">
                <a16:creationId xmlns:a16="http://schemas.microsoft.com/office/drawing/2014/main" id="{59340B0B-5A21-46CD-96F3-4CB218B01825}"/>
              </a:ext>
            </a:extLst>
          </p:cNvPr>
          <p:cNvSpPr txBox="1"/>
          <p:nvPr/>
        </p:nvSpPr>
        <p:spPr>
          <a:xfrm>
            <a:off x="8414528" y="1086880"/>
            <a:ext cx="2999678" cy="2831544"/>
          </a:xfrm>
          <a:prstGeom prst="rect">
            <a:avLst/>
          </a:prstGeom>
          <a:noFill/>
        </p:spPr>
        <p:txBody>
          <a:bodyPr wrap="square" rtlCol="0" anchor="t">
            <a:spAutoFit/>
          </a:bodyPr>
          <a:lstStyle/>
          <a:p>
            <a:pPr algn="ctr"/>
            <a:r>
              <a:rPr lang="en-US" b="1"/>
              <a:t>Legislative functions: delegated rulemaking powers (NMAC)</a:t>
            </a:r>
            <a:br>
              <a:rPr lang="en-US" b="1"/>
            </a:br>
            <a:endParaRPr lang="en-US" b="1"/>
          </a:p>
          <a:p>
            <a:pPr algn="ctr"/>
            <a:r>
              <a:rPr lang="en-US"/>
              <a:t>Promulgate rules of procedure for administrative adjudication; promulgate proposed code of ethics</a:t>
            </a:r>
            <a:endParaRPr lang="en-US" b="1"/>
          </a:p>
          <a:p>
            <a:pPr algn="ctr"/>
            <a:endParaRPr lang="en-US" b="1"/>
          </a:p>
          <a:p>
            <a:pPr algn="ctr"/>
            <a:endParaRPr lang="en-US" sz="1600"/>
          </a:p>
        </p:txBody>
      </p:sp>
      <p:cxnSp>
        <p:nvCxnSpPr>
          <p:cNvPr id="14" name="Straight Connector 13">
            <a:extLst>
              <a:ext uri="{FF2B5EF4-FFF2-40B4-BE49-F238E27FC236}">
                <a16:creationId xmlns:a16="http://schemas.microsoft.com/office/drawing/2014/main" id="{27B4E879-C90A-4324-B614-A19F1FAFC2E1}"/>
              </a:ext>
            </a:extLst>
          </p:cNvPr>
          <p:cNvCxnSpPr>
            <a:cxnSpLocks/>
          </p:cNvCxnSpPr>
          <p:nvPr/>
        </p:nvCxnSpPr>
        <p:spPr>
          <a:xfrm>
            <a:off x="4265783" y="2108961"/>
            <a:ext cx="0" cy="2118732"/>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025A48FC-06C1-42B5-9D4B-69BBE7C3FD12}"/>
              </a:ext>
            </a:extLst>
          </p:cNvPr>
          <p:cNvCxnSpPr>
            <a:cxnSpLocks/>
          </p:cNvCxnSpPr>
          <p:nvPr/>
        </p:nvCxnSpPr>
        <p:spPr>
          <a:xfrm>
            <a:off x="8220748" y="2108961"/>
            <a:ext cx="0" cy="2118732"/>
          </a:xfrm>
          <a:prstGeom prst="line">
            <a:avLst/>
          </a:prstGeom>
        </p:spPr>
        <p:style>
          <a:lnRef idx="3">
            <a:schemeClr val="dk1"/>
          </a:lnRef>
          <a:fillRef idx="0">
            <a:schemeClr val="dk1"/>
          </a:fillRef>
          <a:effectRef idx="2">
            <a:schemeClr val="dk1"/>
          </a:effectRef>
          <a:fontRef idx="minor">
            <a:schemeClr val="tx1"/>
          </a:fontRef>
        </p:style>
      </p:cxnSp>
      <p:pic>
        <p:nvPicPr>
          <p:cNvPr id="17" name="Picture 16" descr="A picture containing bicycle, outdoor, motorcycle&#10;&#10;Description automatically generated">
            <a:extLst>
              <a:ext uri="{FF2B5EF4-FFF2-40B4-BE49-F238E27FC236}">
                <a16:creationId xmlns:a16="http://schemas.microsoft.com/office/drawing/2014/main" id="{D1A3C2FB-4A76-4D9D-9448-F14D8CAEB5DC}"/>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18" name="Title 1">
            <a:extLst>
              <a:ext uri="{FF2B5EF4-FFF2-40B4-BE49-F238E27FC236}">
                <a16:creationId xmlns:a16="http://schemas.microsoft.com/office/drawing/2014/main" id="{9E28A6DD-1C57-4009-85BD-7DB94232D7A4}"/>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17894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32FC5-D596-4E85-A182-8DBD24348023}"/>
              </a:ext>
            </a:extLst>
          </p:cNvPr>
          <p:cNvSpPr txBox="1"/>
          <p:nvPr/>
        </p:nvSpPr>
        <p:spPr>
          <a:xfrm>
            <a:off x="1111338" y="338397"/>
            <a:ext cx="9919628" cy="5632311"/>
          </a:xfrm>
          <a:prstGeom prst="rect">
            <a:avLst/>
          </a:prstGeom>
          <a:noFill/>
        </p:spPr>
        <p:txBody>
          <a:bodyPr wrap="square" rtlCol="0" anchor="t">
            <a:spAutoFit/>
          </a:bodyPr>
          <a:lstStyle/>
          <a:p>
            <a:pPr marL="285750" indent="-285750">
              <a:buFont typeface="Arial" panose="020B0604020202020204" pitchFamily="34" charset="0"/>
              <a:buChar char="•"/>
            </a:pPr>
            <a:endParaRPr lang="en-US" dirty="0"/>
          </a:p>
          <a:p>
            <a:pPr marL="285750" indent="-285750">
              <a:buFont typeface="Arial,Sans-Serif" panose="020B0604020202020204" pitchFamily="34" charset="0"/>
              <a:buChar char="•"/>
            </a:pPr>
            <a:r>
              <a:rPr lang="en-US" dirty="0">
                <a:ea typeface="+mn-lt"/>
                <a:cs typeface="+mn-lt"/>
              </a:rPr>
              <a:t>Individual respondents may be entitled to RMD-appointed counsel, </a:t>
            </a:r>
            <a:r>
              <a:rPr lang="en-US" i="1" dirty="0">
                <a:ea typeface="+mn-lt"/>
                <a:cs typeface="+mn-lt"/>
              </a:rPr>
              <a:t>see</a:t>
            </a:r>
            <a:r>
              <a:rPr lang="en-US" dirty="0">
                <a:ea typeface="+mn-lt"/>
                <a:cs typeface="+mn-lt"/>
              </a:rPr>
              <a:t> NMSA 1978, § 10-16G-10(K).  RMD counsel is advisable in an intra-agency case, where both the complainant and respondent are employees of the same agency.</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RMD counsel is also advisable in a GCA or Procurement Code case.  Potential conflict problem where lawyer represents institutional client and complaint is filed against an institution's officer or employee. </a:t>
            </a:r>
            <a:endParaRPr lang="en-US" dirty="0">
              <a:cs typeface="Calibri" panose="020F0502020204030204"/>
            </a:endParaRPr>
          </a:p>
          <a:p>
            <a:pPr marL="285750" indent="-285750">
              <a:buFont typeface="Arial" panose="020B0604020202020204" pitchFamily="34" charset="0"/>
              <a:buChar char="•"/>
            </a:pPr>
            <a:endParaRPr lang="en-US" dirty="0">
              <a:cs typeface="Calibri" panose="020F0502020204030204"/>
            </a:endParaRPr>
          </a:p>
          <a:p>
            <a:r>
              <a:rPr lang="en-US" dirty="0"/>
              <a:t>Rule 16-113(B):  If a lawyer for an organization knows that an officer, employee or other person associated with the organization is engaged in action, intends to act or refuses to act in a matter related to the representation that is a violation of a legal obligation to the organization, or a violation of law that reasonably might be imputed to the organization, and that is likely to result in substantial injury to the organization, then the lawyer shall proceed as is reasonably necessary in the best interest of the organization.</a:t>
            </a:r>
            <a:endParaRPr lang="en-US" dirty="0">
              <a:cs typeface="Calibri" panose="020F0502020204030204"/>
            </a:endParaRPr>
          </a:p>
          <a:p>
            <a:endParaRPr lang="en-US" dirty="0">
              <a:highlight>
                <a:srgbClr val="00FFFF"/>
              </a:highlight>
            </a:endParaRPr>
          </a:p>
          <a:p>
            <a:pPr marL="285750" indent="-285750">
              <a:buFont typeface="Arial" panose="020B0604020202020204" pitchFamily="34" charset="0"/>
              <a:buChar char="•"/>
            </a:pPr>
            <a:r>
              <a:rPr lang="en-US" dirty="0"/>
              <a:t>Application of Rules of Professional Conduct may turn on whether a claim is individual- or official-capacity.  </a:t>
            </a:r>
            <a:r>
              <a:rPr lang="en-US" i="1" dirty="0"/>
              <a:t>See generally Flores v. Herrera</a:t>
            </a:r>
            <a:r>
              <a:rPr lang="en-US" dirty="0"/>
              <a:t>, 2016-NMSC-033 (holding that WPA does not create an individual-capacity claim); </a:t>
            </a:r>
            <a:r>
              <a:rPr lang="en-US" i="1" dirty="0"/>
              <a:t>see also Kentucky v. Graham</a:t>
            </a:r>
            <a:r>
              <a:rPr lang="en-US" dirty="0"/>
              <a:t>, 473 U.S. 159, 165-66, 166 n.11 (1985) (explaining difference between personal-capacity and official-capacity suits).</a:t>
            </a:r>
            <a:endParaRPr lang="en-US" i="1" dirty="0">
              <a:cs typeface="Calibri"/>
            </a:endParaRPr>
          </a:p>
        </p:txBody>
      </p:sp>
      <p:sp>
        <p:nvSpPr>
          <p:cNvPr id="7" name="TextBox 6">
            <a:extLst>
              <a:ext uri="{FF2B5EF4-FFF2-40B4-BE49-F238E27FC236}">
                <a16:creationId xmlns:a16="http://schemas.microsoft.com/office/drawing/2014/main" id="{E039C8B3-63DB-4EE1-B8EA-B32B3F063EA6}"/>
              </a:ext>
            </a:extLst>
          </p:cNvPr>
          <p:cNvSpPr txBox="1"/>
          <p:nvPr/>
        </p:nvSpPr>
        <p:spPr>
          <a:xfrm>
            <a:off x="970157" y="106462"/>
            <a:ext cx="9813073" cy="461665"/>
          </a:xfrm>
          <a:prstGeom prst="rect">
            <a:avLst/>
          </a:prstGeom>
          <a:noFill/>
        </p:spPr>
        <p:txBody>
          <a:bodyPr wrap="square" rtlCol="0">
            <a:spAutoFit/>
          </a:bodyPr>
          <a:lstStyle/>
          <a:p>
            <a:pPr algn="ctr"/>
            <a:r>
              <a:rPr lang="en-US" sz="2400" b="1">
                <a:latin typeface="AvenirNext LT Pro Bold" panose="020B0504020202020204" pitchFamily="34" charset="0"/>
              </a:rPr>
              <a:t>Ethical issues concerning representation of respondents</a:t>
            </a:r>
          </a:p>
        </p:txBody>
      </p:sp>
      <p:pic>
        <p:nvPicPr>
          <p:cNvPr id="8" name="Picture 7" descr="A picture containing bicycle, outdoor, motorcycle&#10;&#10;Description automatically generated">
            <a:extLst>
              <a:ext uri="{FF2B5EF4-FFF2-40B4-BE49-F238E27FC236}">
                <a16:creationId xmlns:a16="http://schemas.microsoft.com/office/drawing/2014/main" id="{172DE799-B2EF-4401-8FF5-3D71FD8C8A3B}"/>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9" name="Title 1">
            <a:extLst>
              <a:ext uri="{FF2B5EF4-FFF2-40B4-BE49-F238E27FC236}">
                <a16:creationId xmlns:a16="http://schemas.microsoft.com/office/drawing/2014/main" id="{8FA3BD2B-B2D1-4C90-BB77-018A2D0ED8A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18847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29F50-2854-428C-9D3A-4FB30AE11B40}"/>
              </a:ext>
            </a:extLst>
          </p:cNvPr>
          <p:cNvSpPr>
            <a:spLocks noGrp="1"/>
          </p:cNvSpPr>
          <p:nvPr>
            <p:ph type="ctrTitle"/>
          </p:nvPr>
        </p:nvSpPr>
        <p:spPr>
          <a:xfrm>
            <a:off x="3188933" y="1581787"/>
            <a:ext cx="4526318" cy="438543"/>
          </a:xfrm>
        </p:spPr>
        <p:txBody>
          <a:bodyPr vert="horz" lIns="91440" tIns="45720" rIns="91440" bIns="45720" rtlCol="0" anchor="b">
            <a:normAutofit fontScale="90000"/>
          </a:bodyPr>
          <a:lstStyle/>
          <a:p>
            <a:pPr algn="l"/>
            <a:r>
              <a:rPr lang="en-US" sz="2800" kern="1200">
                <a:solidFill>
                  <a:schemeClr val="tx1"/>
                </a:solidFill>
                <a:latin typeface="Times New Roman" panose="02020603050405020304" pitchFamily="18" charset="0"/>
                <a:cs typeface="Times New Roman" panose="02020603050405020304" pitchFamily="18" charset="0"/>
              </a:rPr>
              <a:t>STATE ETHICS COMMISSION</a:t>
            </a:r>
          </a:p>
        </p:txBody>
      </p:sp>
      <p:sp>
        <p:nvSpPr>
          <p:cNvPr id="3" name="Subtitle 2">
            <a:extLst>
              <a:ext uri="{FF2B5EF4-FFF2-40B4-BE49-F238E27FC236}">
                <a16:creationId xmlns:a16="http://schemas.microsoft.com/office/drawing/2014/main" id="{F9EF1B47-0F21-4626-B0BF-A0A13927B876}"/>
              </a:ext>
            </a:extLst>
          </p:cNvPr>
          <p:cNvSpPr>
            <a:spLocks noGrp="1"/>
          </p:cNvSpPr>
          <p:nvPr>
            <p:ph type="subTitle" idx="1"/>
          </p:nvPr>
        </p:nvSpPr>
        <p:spPr>
          <a:xfrm>
            <a:off x="5452092" y="4479203"/>
            <a:ext cx="5967767" cy="1905000"/>
          </a:xfrm>
        </p:spPr>
        <p:txBody>
          <a:bodyPr vert="horz" lIns="91440" tIns="45720" rIns="91440" bIns="45720" rtlCol="0" anchor="t">
            <a:noAutofit/>
          </a:bodyPr>
          <a:lstStyle/>
          <a:p>
            <a:pPr>
              <a:lnSpc>
                <a:spcPct val="150000"/>
              </a:lnSpc>
            </a:pPr>
            <a:r>
              <a:rPr lang="en-US" sz="4000" b="1">
                <a:latin typeface="AvenirNext LT Pro Bold" panose="020B0504020202020204" pitchFamily="34" charset="0"/>
                <a:cs typeface="Times New Roman" panose="02020603050405020304" pitchFamily="18" charset="0"/>
                <a:hlinkClick r:id="rId3"/>
              </a:rPr>
              <a:t>www.sec.state.nm.us</a:t>
            </a:r>
            <a:endParaRPr lang="en-US" sz="4000" b="1">
              <a:latin typeface="AvenirNext LT Pro Bold" panose="020B0504020202020204" pitchFamily="34" charset="0"/>
              <a:cs typeface="Times New Roman" panose="02020603050405020304" pitchFamily="18" charset="0"/>
            </a:endParaRPr>
          </a:p>
          <a:p>
            <a:pPr>
              <a:lnSpc>
                <a:spcPct val="150000"/>
              </a:lnSpc>
            </a:pPr>
            <a:r>
              <a:rPr lang="en-US" sz="2800" b="1" u="sng">
                <a:latin typeface="AvenirNext LT Pro Bold" panose="020B0504020202020204" pitchFamily="34" charset="0"/>
                <a:cs typeface="Times New Roman" panose="02020603050405020304" pitchFamily="18" charset="0"/>
              </a:rPr>
              <a:t>Ethics.Commission@state.nm.us</a:t>
            </a:r>
          </a:p>
        </p:txBody>
      </p:sp>
      <p:pic>
        <p:nvPicPr>
          <p:cNvPr id="6" name="Picture 5" descr="A picture containing bicycle, outdoor, motorcycle&#10;&#10;Description automatically generated">
            <a:extLst>
              <a:ext uri="{FF2B5EF4-FFF2-40B4-BE49-F238E27FC236}">
                <a16:creationId xmlns:a16="http://schemas.microsoft.com/office/drawing/2014/main" id="{9DCF489A-77EA-435A-8679-BCA03043CBA2}"/>
              </a:ext>
            </a:extLst>
          </p:cNvPr>
          <p:cNvPicPr>
            <a:picLocks noChangeAspect="1"/>
          </p:cNvPicPr>
          <p:nvPr/>
        </p:nvPicPr>
        <p:blipFill rotWithShape="1">
          <a:blip r:embed="rId4">
            <a:extLst>
              <a:ext uri="{28A0092B-C50C-407E-A947-70E740481C1C}">
                <a14:useLocalDpi xmlns:a14="http://schemas.microsoft.com/office/drawing/2010/main" val="0"/>
              </a:ext>
            </a:extLst>
          </a:blip>
          <a:srcRect l="20193" t="18354" r="20460" b="18040"/>
          <a:stretch/>
        </p:blipFill>
        <p:spPr>
          <a:xfrm>
            <a:off x="631439" y="504226"/>
            <a:ext cx="2420839" cy="2594573"/>
          </a:xfrm>
          <a:prstGeom prst="rect">
            <a:avLst/>
          </a:prstGeom>
        </p:spPr>
      </p:pic>
      <p:cxnSp>
        <p:nvCxnSpPr>
          <p:cNvPr id="17" name="Straight Connector 16">
            <a:extLst>
              <a:ext uri="{FF2B5EF4-FFF2-40B4-BE49-F238E27FC236}">
                <a16:creationId xmlns:a16="http://schemas.microsoft.com/office/drawing/2014/main" id="{5BB08861-07F2-4CB6-96C2-0002FC34A10C}"/>
              </a:ext>
            </a:extLst>
          </p:cNvPr>
          <p:cNvCxnSpPr>
            <a:cxnSpLocks/>
          </p:cNvCxnSpPr>
          <p:nvPr/>
        </p:nvCxnSpPr>
        <p:spPr>
          <a:xfrm flipH="1">
            <a:off x="0" y="0"/>
            <a:ext cx="12192001" cy="685800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29302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02EA-A1BE-4002-BFA2-0FD53601A7BD}"/>
              </a:ext>
            </a:extLst>
          </p:cNvPr>
          <p:cNvSpPr>
            <a:spLocks noGrp="1"/>
          </p:cNvSpPr>
          <p:nvPr>
            <p:ph type="title"/>
          </p:nvPr>
        </p:nvSpPr>
        <p:spPr>
          <a:xfrm>
            <a:off x="838200" y="-122200"/>
            <a:ext cx="10515600" cy="1329860"/>
          </a:xfrm>
        </p:spPr>
        <p:txBody>
          <a:bodyPr>
            <a:normAutofit/>
          </a:bodyPr>
          <a:lstStyle/>
          <a:p>
            <a:r>
              <a:rPr lang="en-US" sz="2400" b="1">
                <a:latin typeface="AvenirNext LT Pro Bold"/>
              </a:rPr>
              <a:t>The theory and law concerning the Commission’s procedure for administrative complaints</a:t>
            </a:r>
          </a:p>
        </p:txBody>
      </p:sp>
      <p:sp>
        <p:nvSpPr>
          <p:cNvPr id="3" name="TextBox 2">
            <a:extLst>
              <a:ext uri="{FF2B5EF4-FFF2-40B4-BE49-F238E27FC236}">
                <a16:creationId xmlns:a16="http://schemas.microsoft.com/office/drawing/2014/main" id="{6AB690DD-5398-47F5-AAC6-3EC0F8D66248}"/>
              </a:ext>
            </a:extLst>
          </p:cNvPr>
          <p:cNvSpPr txBox="1"/>
          <p:nvPr/>
        </p:nvSpPr>
        <p:spPr>
          <a:xfrm>
            <a:off x="1000065" y="879822"/>
            <a:ext cx="9021337" cy="6186309"/>
          </a:xfrm>
          <a:prstGeom prst="rect">
            <a:avLst/>
          </a:prstGeom>
          <a:noFill/>
        </p:spPr>
        <p:txBody>
          <a:bodyPr wrap="square" rtlCol="0" anchor="t">
            <a:spAutoFit/>
          </a:bodyPr>
          <a:lstStyle/>
          <a:p>
            <a:r>
              <a:rPr lang="en-US" u="sng" dirty="0">
                <a:latin typeface="AvenirNext LT Pro Bold" panose="020B0504020202020204" pitchFamily="34" charset="0"/>
              </a:rPr>
              <a:t>Theory</a:t>
            </a:r>
            <a:endParaRPr lang="en-US" dirty="0">
              <a:latin typeface="AvenirNext LT Pro Bold" panose="020B0504020202020204" pitchFamily="34" charset="0"/>
            </a:endParaRPr>
          </a:p>
          <a:p>
            <a:pPr marL="285750" indent="-285750">
              <a:buFont typeface="Arial" panose="020B0604020202020204" pitchFamily="34" charset="0"/>
              <a:buChar char="•"/>
            </a:pPr>
            <a:r>
              <a:rPr lang="en-US" dirty="0">
                <a:latin typeface="AvenirNext LT Pro Bold"/>
              </a:rPr>
              <a:t>Efficient gaps and gap-fillers in the Commission’s rules of procedure.  NMAC 1.8.3.8 (“Standing Orders”); </a:t>
            </a:r>
            <a:r>
              <a:rPr lang="en-US" i="1" dirty="0">
                <a:latin typeface="AvenirNext LT Pro Bold"/>
              </a:rPr>
              <a:t>cf.</a:t>
            </a:r>
            <a:r>
              <a:rPr lang="en-US" dirty="0">
                <a:latin typeface="AvenirNext LT Pro Bold"/>
              </a:rPr>
              <a:t> 22.600.1.9 NMAC (AHO rules of procedure); 9.1.1 NMAC (Human Rights Commission rules of procedure).</a:t>
            </a:r>
          </a:p>
          <a:p>
            <a:pPr marL="285750" indent="-285750">
              <a:buFont typeface="Arial" panose="020B0604020202020204" pitchFamily="34" charset="0"/>
              <a:buChar char="•"/>
            </a:pPr>
            <a:endParaRPr lang="en-US" dirty="0">
              <a:latin typeface="AvenirNext LT Pro Bold" panose="020B0504020202020204" pitchFamily="34" charset="0"/>
            </a:endParaRPr>
          </a:p>
          <a:p>
            <a:pPr marL="285750" indent="-285750">
              <a:buFont typeface="Arial" panose="020B0604020202020204" pitchFamily="34" charset="0"/>
              <a:buChar char="•"/>
            </a:pPr>
            <a:r>
              <a:rPr lang="en-US" dirty="0">
                <a:latin typeface="AvenirNext LT Pro Bold"/>
              </a:rPr>
              <a:t>"Administrative non-delegation doctrine" as a constraint on efficiency.  </a:t>
            </a:r>
            <a:r>
              <a:rPr lang="en-US" i="1" dirty="0">
                <a:latin typeface="AvenirNext LT Pro Bold"/>
              </a:rPr>
              <a:t>See, e.g.</a:t>
            </a:r>
            <a:r>
              <a:rPr lang="en-US" dirty="0">
                <a:latin typeface="AvenirNext LT Pro Bold"/>
              </a:rPr>
              <a:t>, </a:t>
            </a:r>
            <a:r>
              <a:rPr lang="en-US" i="1" dirty="0">
                <a:latin typeface="AvenirNext LT Pro Bold"/>
              </a:rPr>
              <a:t>N.M. State Inv. Council v. Weinstein</a:t>
            </a:r>
            <a:r>
              <a:rPr lang="en-US" dirty="0">
                <a:latin typeface="AvenirNext LT Pro Bold"/>
              </a:rPr>
              <a:t>, 2016-NMCA-069, ¶ 71; </a:t>
            </a:r>
            <a:r>
              <a:rPr lang="en-US" i="1" dirty="0">
                <a:latin typeface="AvenirNext LT Pro Bold"/>
              </a:rPr>
              <a:t>Kerr-McGee Nuclear Corp. v. N.M. </a:t>
            </a:r>
            <a:r>
              <a:rPr lang="en-US" i="1" dirty="0" err="1">
                <a:latin typeface="AvenirNext LT Pro Bold"/>
              </a:rPr>
              <a:t>Envt'l</a:t>
            </a:r>
            <a:r>
              <a:rPr lang="en-US" i="1" dirty="0">
                <a:latin typeface="AvenirNext LT Pro Bold"/>
              </a:rPr>
              <a:t> Improvement Bd.</a:t>
            </a:r>
            <a:r>
              <a:rPr lang="en-US" dirty="0">
                <a:latin typeface="AvenirNext LT Pro Bold"/>
              </a:rPr>
              <a:t>, 1981-NMCA-044, ¶ 52.</a:t>
            </a:r>
            <a:endParaRPr lang="en-US" dirty="0">
              <a:latin typeface="AvenirNext LT Pro Bold" panose="020B0504020202020204" pitchFamily="34" charset="0"/>
            </a:endParaRPr>
          </a:p>
          <a:p>
            <a:endParaRPr lang="en-US" dirty="0">
              <a:latin typeface="AvenirNext LT Pro Bold" panose="020B0504020202020204" pitchFamily="34" charset="0"/>
            </a:endParaRPr>
          </a:p>
          <a:p>
            <a:pPr marL="285750" indent="-285750">
              <a:buFont typeface="Arial" panose="020B0604020202020204" pitchFamily="34" charset="0"/>
              <a:buChar char="•"/>
            </a:pPr>
            <a:r>
              <a:rPr lang="en-US" dirty="0">
                <a:latin typeface="AvenirNext LT Pro Bold" panose="020B0504020202020204" pitchFamily="34" charset="0"/>
              </a:rPr>
              <a:t>“It is an experiment, as all life is an experiment.”  </a:t>
            </a:r>
            <a:r>
              <a:rPr lang="en-US" i="1" dirty="0">
                <a:latin typeface="AvenirNext LT Pro Bold" panose="020B0504020202020204" pitchFamily="34" charset="0"/>
              </a:rPr>
              <a:t>Abrams v. United States</a:t>
            </a:r>
            <a:r>
              <a:rPr lang="en-US" dirty="0">
                <a:latin typeface="AvenirNext LT Pro Bold" panose="020B0504020202020204" pitchFamily="34" charset="0"/>
              </a:rPr>
              <a:t>, 250 U.S. 616, 630 (1919) (Holmes, J., dissenting); </a:t>
            </a:r>
            <a:r>
              <a:rPr lang="en-US" i="1" dirty="0">
                <a:latin typeface="AvenirNext LT Pro Bold" panose="020B0504020202020204" pitchFamily="34" charset="0"/>
              </a:rPr>
              <a:t>see also </a:t>
            </a:r>
            <a:r>
              <a:rPr lang="en-US" dirty="0">
                <a:latin typeface="AvenirNext LT Pro Bold" panose="020B0504020202020204" pitchFamily="34" charset="0"/>
              </a:rPr>
              <a:t>1.24.25.10 NMAC (“Initiation of the Rulemaking Process by the Public”).</a:t>
            </a:r>
          </a:p>
          <a:p>
            <a:endParaRPr lang="en-US" dirty="0">
              <a:latin typeface="AvenirNext LT Pro Bold" panose="020B0504020202020204" pitchFamily="34" charset="0"/>
            </a:endParaRPr>
          </a:p>
          <a:p>
            <a:r>
              <a:rPr lang="en-US" u="sng" dirty="0">
                <a:latin typeface="AvenirNext LT Pro Bold" panose="020B0504020202020204" pitchFamily="34" charset="0"/>
              </a:rPr>
              <a:t>Law</a:t>
            </a:r>
          </a:p>
          <a:p>
            <a:pPr marL="285750" indent="-285750">
              <a:buFont typeface="Arial" panose="020B0604020202020204" pitchFamily="34" charset="0"/>
              <a:buChar char="•"/>
            </a:pPr>
            <a:r>
              <a:rPr lang="en-US" dirty="0">
                <a:latin typeface="AvenirNext LT Pro Bold" panose="020B0504020202020204" pitchFamily="34" charset="0"/>
              </a:rPr>
              <a:t>NMSA 1978, §§ 10-16G-9 through 10-16G-12</a:t>
            </a:r>
          </a:p>
          <a:p>
            <a:pPr marL="285750" indent="-285750">
              <a:buFont typeface="Arial" panose="020B0604020202020204" pitchFamily="34" charset="0"/>
              <a:buChar char="•"/>
            </a:pPr>
            <a:endParaRPr lang="en-US" dirty="0">
              <a:latin typeface="AvenirNext LT Pro Bold" panose="020B0504020202020204" pitchFamily="34" charset="0"/>
            </a:endParaRPr>
          </a:p>
          <a:p>
            <a:pPr marL="285750" indent="-285750">
              <a:buFont typeface="Arial" panose="020B0604020202020204" pitchFamily="34" charset="0"/>
              <a:buChar char="•"/>
            </a:pPr>
            <a:r>
              <a:rPr lang="en-US" dirty="0">
                <a:latin typeface="AvenirNext LT Pro Bold" panose="020B0504020202020204" pitchFamily="34" charset="0"/>
              </a:rPr>
              <a:t>1.8.3 NMAC</a:t>
            </a:r>
          </a:p>
          <a:p>
            <a:pPr marL="285750" indent="-285750">
              <a:buFont typeface="Arial" panose="020B0604020202020204" pitchFamily="34" charset="0"/>
              <a:buChar char="•"/>
            </a:pPr>
            <a:endParaRPr lang="en-US" dirty="0">
              <a:latin typeface="AvenirNext LT Pro Bold" panose="020B0504020202020204" pitchFamily="34" charset="0"/>
            </a:endParaRPr>
          </a:p>
          <a:p>
            <a:pPr marL="285750" indent="-285750">
              <a:buFont typeface="Arial" panose="020B0604020202020204" pitchFamily="34" charset="0"/>
              <a:buChar char="•"/>
            </a:pPr>
            <a:r>
              <a:rPr lang="en-US" dirty="0">
                <a:latin typeface="AvenirNext LT Pro Bold" panose="020B0504020202020204" pitchFamily="34" charset="0"/>
              </a:rPr>
              <a:t>Five separate Joint Powers Agreements between the Commission and the Secretary of State and the Commission and the State Purchasing Division of the General Services Department.  </a:t>
            </a:r>
            <a:r>
              <a:rPr lang="en-US" i="1" dirty="0">
                <a:latin typeface="AvenirNext LT Pro Bold" panose="020B0504020202020204" pitchFamily="34" charset="0"/>
              </a:rPr>
              <a:t>See</a:t>
            </a:r>
            <a:r>
              <a:rPr lang="en-US" dirty="0">
                <a:latin typeface="AvenirNext LT Pro Bold" panose="020B0504020202020204" pitchFamily="34" charset="0"/>
              </a:rPr>
              <a:t> </a:t>
            </a:r>
            <a:r>
              <a:rPr lang="en-US" dirty="0">
                <a:latin typeface="AvenirNext LT Pro Bold" panose="020B0504020202020204" pitchFamily="34" charset="0"/>
                <a:hlinkClick r:id="rId3"/>
              </a:rPr>
              <a:t>http://sec.state.nm.us/law</a:t>
            </a:r>
            <a:endParaRPr lang="en-US" dirty="0">
              <a:latin typeface="AvenirNext LT Pro Bold" panose="020B05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78484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32FC5-D596-4E85-A182-8DBD24348023}"/>
              </a:ext>
            </a:extLst>
          </p:cNvPr>
          <p:cNvSpPr txBox="1"/>
          <p:nvPr/>
        </p:nvSpPr>
        <p:spPr>
          <a:xfrm>
            <a:off x="1136186" y="1241200"/>
            <a:ext cx="9919628" cy="1200329"/>
          </a:xfrm>
          <a:prstGeom prst="rect">
            <a:avLst/>
          </a:prstGeom>
          <a:noFill/>
        </p:spPr>
        <p:txBody>
          <a:bodyPr wrap="square" rtlCol="0">
            <a:spAutoFit/>
          </a:bodyPr>
          <a:lstStyle/>
          <a:p>
            <a:pPr marL="342900" indent="-342900">
              <a:buFont typeface="+mj-lt"/>
              <a:buAutoNum type="arabicPeriod"/>
            </a:pPr>
            <a:r>
              <a:rPr lang="en-US" dirty="0"/>
              <a:t>Sign up for an account on the SEC proceedings portal. (</a:t>
            </a:r>
            <a:r>
              <a:rPr lang="en-US" dirty="0">
                <a:hlinkClick r:id="rId3"/>
              </a:rPr>
              <a:t>https://proceedings.sec.state.nm.us</a:t>
            </a:r>
            <a:r>
              <a:rPr lang="en-US" dirty="0"/>
              <a:t>) </a:t>
            </a:r>
          </a:p>
          <a:p>
            <a:pPr marL="342900" indent="-342900">
              <a:buFont typeface="+mj-lt"/>
              <a:buAutoNum type="arabicPeriod"/>
            </a:pPr>
            <a:r>
              <a:rPr lang="en-US" dirty="0"/>
              <a:t>Complete and print a complaint form.</a:t>
            </a:r>
          </a:p>
          <a:p>
            <a:pPr marL="342900" indent="-342900">
              <a:buFont typeface="+mj-lt"/>
              <a:buAutoNum type="arabicPeriod"/>
            </a:pPr>
            <a:r>
              <a:rPr lang="en-US" dirty="0"/>
              <a:t>Sign and notarize the complaint.  </a:t>
            </a:r>
            <a:r>
              <a:rPr lang="en-US" i="1" dirty="0"/>
              <a:t>See </a:t>
            </a:r>
            <a:r>
              <a:rPr lang="en-US" dirty="0"/>
              <a:t>§ 10-16G-10(B). </a:t>
            </a:r>
          </a:p>
          <a:p>
            <a:pPr marL="342900" indent="-342900">
              <a:buFont typeface="+mj-lt"/>
              <a:buAutoNum type="arabicPeriod"/>
            </a:pPr>
            <a:r>
              <a:rPr lang="en-US" dirty="0"/>
              <a:t>Scan the notarized complaint and any attachments, then upload to the SEC proceedings portal.</a:t>
            </a:r>
          </a:p>
        </p:txBody>
      </p:sp>
      <p:sp>
        <p:nvSpPr>
          <p:cNvPr id="7" name="TextBox 6">
            <a:extLst>
              <a:ext uri="{FF2B5EF4-FFF2-40B4-BE49-F238E27FC236}">
                <a16:creationId xmlns:a16="http://schemas.microsoft.com/office/drawing/2014/main" id="{E039C8B3-63DB-4EE1-B8EA-B32B3F063EA6}"/>
              </a:ext>
            </a:extLst>
          </p:cNvPr>
          <p:cNvSpPr txBox="1"/>
          <p:nvPr/>
        </p:nvSpPr>
        <p:spPr>
          <a:xfrm>
            <a:off x="970157" y="446049"/>
            <a:ext cx="9813073" cy="461665"/>
          </a:xfrm>
          <a:prstGeom prst="rect">
            <a:avLst/>
          </a:prstGeom>
          <a:noFill/>
        </p:spPr>
        <p:txBody>
          <a:bodyPr wrap="square" rtlCol="0">
            <a:spAutoFit/>
          </a:bodyPr>
          <a:lstStyle/>
          <a:p>
            <a:pPr algn="ctr"/>
            <a:r>
              <a:rPr lang="en-US" sz="2400" b="1">
                <a:latin typeface="AvenirNext LT Pro Bold" panose="020B0504020202020204" pitchFamily="34" charset="0"/>
              </a:rPr>
              <a:t>How to file a complaint with the State Ethics Commission</a:t>
            </a:r>
          </a:p>
        </p:txBody>
      </p:sp>
      <p:pic>
        <p:nvPicPr>
          <p:cNvPr id="8" name="Picture 7" descr="A picture containing bicycle, outdoor, motorcycle&#10;&#10;Description automatically generated">
            <a:extLst>
              <a:ext uri="{FF2B5EF4-FFF2-40B4-BE49-F238E27FC236}">
                <a16:creationId xmlns:a16="http://schemas.microsoft.com/office/drawing/2014/main" id="{172DE799-B2EF-4401-8FF5-3D71FD8C8A3B}"/>
              </a:ext>
            </a:extLst>
          </p:cNvPr>
          <p:cNvPicPr>
            <a:picLocks noChangeAspect="1"/>
          </p:cNvPicPr>
          <p:nvPr/>
        </p:nvPicPr>
        <p:blipFill rotWithShape="1">
          <a:blip r:embed="rId4">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9" name="Title 1">
            <a:extLst>
              <a:ext uri="{FF2B5EF4-FFF2-40B4-BE49-F238E27FC236}">
                <a16:creationId xmlns:a16="http://schemas.microsoft.com/office/drawing/2014/main" id="{8FA3BD2B-B2D1-4C90-BB77-018A2D0ED8A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2773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32FC5-D596-4E85-A182-8DBD24348023}"/>
              </a:ext>
            </a:extLst>
          </p:cNvPr>
          <p:cNvSpPr txBox="1"/>
          <p:nvPr/>
        </p:nvSpPr>
        <p:spPr>
          <a:xfrm>
            <a:off x="1136186" y="1241200"/>
            <a:ext cx="9919628" cy="3970318"/>
          </a:xfrm>
          <a:prstGeom prst="rect">
            <a:avLst/>
          </a:prstGeom>
          <a:noFill/>
        </p:spPr>
        <p:txBody>
          <a:bodyPr wrap="square" rtlCol="0" anchor="t">
            <a:spAutoFit/>
          </a:bodyPr>
          <a:lstStyle/>
          <a:p>
            <a:pPr lvl="2"/>
            <a:endParaRPr lang="en-US"/>
          </a:p>
          <a:p>
            <a:pPr marL="1314450" lvl="2" indent="-400050">
              <a:buFont typeface="+mj-lt"/>
              <a:buAutoNum type="romanUcPeriod"/>
            </a:pPr>
            <a:r>
              <a:rPr lang="en-US"/>
              <a:t>Executive Director determines jurisdiction.</a:t>
            </a:r>
          </a:p>
          <a:p>
            <a:pPr marL="1314450" lvl="2" indent="-400050">
              <a:buFont typeface="+mj-lt"/>
              <a:buAutoNum type="romanUcPeriod"/>
            </a:pPr>
            <a:endParaRPr lang="en-US"/>
          </a:p>
          <a:p>
            <a:pPr marL="1314450" lvl="2" indent="-400050">
              <a:buFont typeface="+mj-lt"/>
              <a:buAutoNum type="romanUcPeriod"/>
            </a:pPr>
            <a:r>
              <a:rPr lang="en-US"/>
              <a:t>General Counsel conducts investigation. </a:t>
            </a:r>
          </a:p>
          <a:p>
            <a:pPr marL="1314450" lvl="2" indent="-400050">
              <a:buFont typeface="+mj-lt"/>
              <a:buAutoNum type="romanUcPeriod"/>
            </a:pPr>
            <a:endParaRPr lang="en-US"/>
          </a:p>
          <a:p>
            <a:pPr marL="1314450" lvl="2" indent="-400050">
              <a:buFont typeface="+mj-lt"/>
              <a:buAutoNum type="romanUcPeriod"/>
            </a:pPr>
            <a:r>
              <a:rPr lang="en-US"/>
              <a:t>Hearing officers conduct evidentiary hearings issues final rulings. </a:t>
            </a:r>
          </a:p>
          <a:p>
            <a:pPr marL="1314450" lvl="2" indent="-400050">
              <a:buFont typeface="+mj-lt"/>
              <a:buAutoNum type="romanUcPeriod"/>
            </a:pPr>
            <a:endParaRPr lang="en-US"/>
          </a:p>
          <a:p>
            <a:pPr marL="1314450" lvl="2" indent="-400050">
              <a:buFont typeface="+mj-lt"/>
              <a:buAutoNum type="romanUcPeriod"/>
            </a:pPr>
            <a:r>
              <a:rPr lang="en-US"/>
              <a:t>Hearing officer Decisions can be appealed to the full Commission.</a:t>
            </a:r>
          </a:p>
          <a:p>
            <a:pPr marL="1314450" lvl="2" indent="-400050">
              <a:buFont typeface="+mj-lt"/>
              <a:buAutoNum type="romanUcPeriod"/>
            </a:pPr>
            <a:endParaRPr lang="en-US"/>
          </a:p>
          <a:p>
            <a:pPr marL="1314450" lvl="2" indent="-400050">
              <a:buFont typeface="+mj-lt"/>
              <a:buAutoNum type="romanUcPeriod"/>
            </a:pPr>
            <a:r>
              <a:rPr lang="en-US"/>
              <a:t>District court can review Commission final decisions by petition under Rule 1-075 NMRA. </a:t>
            </a:r>
          </a:p>
          <a:p>
            <a:pPr lvl="2"/>
            <a:endParaRPr lang="en-US"/>
          </a:p>
          <a:p>
            <a:endParaRPr lang="en-US"/>
          </a:p>
          <a:p>
            <a:endParaRPr lang="en-US"/>
          </a:p>
          <a:p>
            <a:endParaRPr lang="en-US"/>
          </a:p>
        </p:txBody>
      </p:sp>
      <p:sp>
        <p:nvSpPr>
          <p:cNvPr id="7" name="TextBox 6">
            <a:extLst>
              <a:ext uri="{FF2B5EF4-FFF2-40B4-BE49-F238E27FC236}">
                <a16:creationId xmlns:a16="http://schemas.microsoft.com/office/drawing/2014/main" id="{E039C8B3-63DB-4EE1-B8EA-B32B3F063EA6}"/>
              </a:ext>
            </a:extLst>
          </p:cNvPr>
          <p:cNvSpPr txBox="1"/>
          <p:nvPr/>
        </p:nvSpPr>
        <p:spPr>
          <a:xfrm>
            <a:off x="970157" y="446049"/>
            <a:ext cx="9813073" cy="461665"/>
          </a:xfrm>
          <a:prstGeom prst="rect">
            <a:avLst/>
          </a:prstGeom>
          <a:noFill/>
        </p:spPr>
        <p:txBody>
          <a:bodyPr wrap="square" rtlCol="0">
            <a:spAutoFit/>
          </a:bodyPr>
          <a:lstStyle/>
          <a:p>
            <a:pPr algn="ctr"/>
            <a:r>
              <a:rPr lang="en-US" sz="2400" b="1">
                <a:latin typeface="AvenirNext LT Pro Bold" panose="020B0504020202020204" pitchFamily="34" charset="0"/>
              </a:rPr>
              <a:t>Adjudication of administrative complaints in five acts </a:t>
            </a:r>
          </a:p>
        </p:txBody>
      </p:sp>
      <p:cxnSp>
        <p:nvCxnSpPr>
          <p:cNvPr id="5" name="Straight Connector 4">
            <a:extLst>
              <a:ext uri="{FF2B5EF4-FFF2-40B4-BE49-F238E27FC236}">
                <a16:creationId xmlns:a16="http://schemas.microsoft.com/office/drawing/2014/main" id="{41169514-D8AC-44F5-8632-855C3C12F699}"/>
              </a:ext>
            </a:extLst>
          </p:cNvPr>
          <p:cNvCxnSpPr>
            <a:cxnSpLocks/>
          </p:cNvCxnSpPr>
          <p:nvPr/>
        </p:nvCxnSpPr>
        <p:spPr>
          <a:xfrm>
            <a:off x="1801684" y="1356563"/>
            <a:ext cx="0" cy="2866430"/>
          </a:xfrm>
          <a:prstGeom prst="line">
            <a:avLst/>
          </a:prstGeom>
        </p:spPr>
        <p:style>
          <a:lnRef idx="3">
            <a:schemeClr val="dk1"/>
          </a:lnRef>
          <a:fillRef idx="0">
            <a:schemeClr val="dk1"/>
          </a:fillRef>
          <a:effectRef idx="2">
            <a:schemeClr val="dk1"/>
          </a:effectRef>
          <a:fontRef idx="minor">
            <a:schemeClr val="tx1"/>
          </a:fontRef>
        </p:style>
      </p:cxnSp>
      <p:pic>
        <p:nvPicPr>
          <p:cNvPr id="8" name="Picture 7" descr="A picture containing bicycle, outdoor, motorcycle&#10;&#10;Description automatically generated">
            <a:extLst>
              <a:ext uri="{FF2B5EF4-FFF2-40B4-BE49-F238E27FC236}">
                <a16:creationId xmlns:a16="http://schemas.microsoft.com/office/drawing/2014/main" id="{172DE799-B2EF-4401-8FF5-3D71FD8C8A3B}"/>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9" name="Title 1">
            <a:extLst>
              <a:ext uri="{FF2B5EF4-FFF2-40B4-BE49-F238E27FC236}">
                <a16:creationId xmlns:a16="http://schemas.microsoft.com/office/drawing/2014/main" id="{8FA3BD2B-B2D1-4C90-BB77-018A2D0ED8A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59570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18E392-6DED-42D2-A9F8-47CEDF557D60}"/>
              </a:ext>
            </a:extLst>
          </p:cNvPr>
          <p:cNvSpPr txBox="1"/>
          <p:nvPr/>
        </p:nvSpPr>
        <p:spPr>
          <a:xfrm>
            <a:off x="6145527" y="1152235"/>
            <a:ext cx="5825420" cy="4524315"/>
          </a:xfrm>
          <a:prstGeom prst="rect">
            <a:avLst/>
          </a:prstGeom>
          <a:noFill/>
        </p:spPr>
        <p:txBody>
          <a:bodyPr wrap="square" rtlCol="0">
            <a:spAutoFit/>
          </a:bodyPr>
          <a:lstStyle/>
          <a:p>
            <a:pPr algn="ctr"/>
            <a:r>
              <a:rPr lang="en-US" b="1"/>
              <a:t>Subject-Matter Jurisdiction</a:t>
            </a:r>
          </a:p>
          <a:p>
            <a:endParaRPr lang="en-US"/>
          </a:p>
          <a:p>
            <a:pPr marL="285750" indent="-285750">
              <a:lnSpc>
                <a:spcPct val="150000"/>
              </a:lnSpc>
              <a:buFont typeface="Arial" panose="020B0604020202020204" pitchFamily="34" charset="0"/>
              <a:buChar char="•"/>
            </a:pPr>
            <a:r>
              <a:rPr lang="en-US" sz="1600"/>
              <a:t>Campaign Reporting Act</a:t>
            </a:r>
          </a:p>
          <a:p>
            <a:pPr marL="285750" indent="-285750">
              <a:lnSpc>
                <a:spcPct val="150000"/>
              </a:lnSpc>
              <a:buFont typeface="Arial" panose="020B0604020202020204" pitchFamily="34" charset="0"/>
              <a:buChar char="•"/>
            </a:pPr>
            <a:r>
              <a:rPr lang="en-US" sz="1600"/>
              <a:t>Financial Disclosure Act</a:t>
            </a:r>
          </a:p>
          <a:p>
            <a:pPr marL="285750" indent="-285750">
              <a:lnSpc>
                <a:spcPct val="150000"/>
              </a:lnSpc>
              <a:buFont typeface="Arial" panose="020B0604020202020204" pitchFamily="34" charset="0"/>
              <a:buChar char="•"/>
            </a:pPr>
            <a:r>
              <a:rPr lang="en-US" sz="1600"/>
              <a:t>Gift Act</a:t>
            </a:r>
          </a:p>
          <a:p>
            <a:pPr marL="285750" indent="-285750">
              <a:lnSpc>
                <a:spcPct val="150000"/>
              </a:lnSpc>
              <a:buFont typeface="Arial" panose="020B0604020202020204" pitchFamily="34" charset="0"/>
              <a:buChar char="•"/>
            </a:pPr>
            <a:r>
              <a:rPr lang="en-US" sz="1600"/>
              <a:t>Lobbyist Regulation Act</a:t>
            </a:r>
          </a:p>
          <a:p>
            <a:pPr marL="285750" indent="-285750">
              <a:lnSpc>
                <a:spcPct val="150000"/>
              </a:lnSpc>
              <a:buFont typeface="Arial" panose="020B0604020202020204" pitchFamily="34" charset="0"/>
              <a:buChar char="•"/>
            </a:pPr>
            <a:r>
              <a:rPr lang="en-US" sz="1600"/>
              <a:t>Voter Action Act</a:t>
            </a:r>
          </a:p>
          <a:p>
            <a:pPr marL="285750" indent="-285750">
              <a:lnSpc>
                <a:spcPct val="150000"/>
              </a:lnSpc>
              <a:buFont typeface="Arial" panose="020B0604020202020204" pitchFamily="34" charset="0"/>
              <a:buChar char="•"/>
            </a:pPr>
            <a:r>
              <a:rPr lang="en-US" sz="1600"/>
              <a:t>Governmental Conduct Act</a:t>
            </a:r>
          </a:p>
          <a:p>
            <a:pPr marL="285750" indent="-285750">
              <a:lnSpc>
                <a:spcPct val="150000"/>
              </a:lnSpc>
              <a:buFont typeface="Arial" panose="020B0604020202020204" pitchFamily="34" charset="0"/>
              <a:buChar char="•"/>
            </a:pPr>
            <a:r>
              <a:rPr lang="en-US" sz="1600"/>
              <a:t>Procurement Code</a:t>
            </a:r>
          </a:p>
          <a:p>
            <a:pPr marL="285750" indent="-285750">
              <a:lnSpc>
                <a:spcPct val="150000"/>
              </a:lnSpc>
              <a:buFont typeface="Arial" panose="020B0604020202020204" pitchFamily="34" charset="0"/>
              <a:buChar char="•"/>
            </a:pPr>
            <a:r>
              <a:rPr lang="en-US" sz="1600"/>
              <a:t>State Ethics Commission Act</a:t>
            </a:r>
          </a:p>
          <a:p>
            <a:pPr marL="285750" indent="-285750">
              <a:lnSpc>
                <a:spcPct val="150000"/>
              </a:lnSpc>
              <a:buFont typeface="Arial" panose="020B0604020202020204" pitchFamily="34" charset="0"/>
              <a:buChar char="•"/>
            </a:pPr>
            <a:r>
              <a:rPr lang="en-US" sz="1600"/>
              <a:t>Article 9, Section 14 of the Constitution </a:t>
            </a:r>
            <a:r>
              <a:rPr lang="en-US" sz="1200"/>
              <a:t>(Anti-Donation Clause)</a:t>
            </a:r>
          </a:p>
          <a:p>
            <a:endParaRPr lang="en-US"/>
          </a:p>
          <a:p>
            <a:endParaRPr lang="en-US"/>
          </a:p>
        </p:txBody>
      </p:sp>
      <p:sp>
        <p:nvSpPr>
          <p:cNvPr id="5" name="TextBox 4">
            <a:extLst>
              <a:ext uri="{FF2B5EF4-FFF2-40B4-BE49-F238E27FC236}">
                <a16:creationId xmlns:a16="http://schemas.microsoft.com/office/drawing/2014/main" id="{4678E870-BD87-4728-A07E-360DA4D20FFB}"/>
              </a:ext>
            </a:extLst>
          </p:cNvPr>
          <p:cNvSpPr txBox="1"/>
          <p:nvPr/>
        </p:nvSpPr>
        <p:spPr>
          <a:xfrm>
            <a:off x="459010" y="1152235"/>
            <a:ext cx="5552263" cy="3941720"/>
          </a:xfrm>
          <a:prstGeom prst="rect">
            <a:avLst/>
          </a:prstGeom>
          <a:noFill/>
        </p:spPr>
        <p:txBody>
          <a:bodyPr wrap="square" rtlCol="0">
            <a:spAutoFit/>
          </a:bodyPr>
          <a:lstStyle/>
          <a:p>
            <a:pPr algn="ctr"/>
            <a:r>
              <a:rPr lang="en-US" b="1"/>
              <a:t>Personal Jurisdiction</a:t>
            </a:r>
          </a:p>
          <a:p>
            <a:endParaRPr lang="en-US"/>
          </a:p>
          <a:p>
            <a:pPr marL="285750" indent="-285750">
              <a:lnSpc>
                <a:spcPct val="150000"/>
              </a:lnSpc>
              <a:buFont typeface="Arial" panose="020B0604020202020204" pitchFamily="34" charset="0"/>
              <a:buChar char="•"/>
            </a:pPr>
            <a:r>
              <a:rPr lang="en-US" sz="1600"/>
              <a:t>All Executive Officials and Legislators</a:t>
            </a:r>
          </a:p>
          <a:p>
            <a:pPr marL="285750" indent="-285750">
              <a:lnSpc>
                <a:spcPct val="150000"/>
              </a:lnSpc>
              <a:buFont typeface="Arial" panose="020B0604020202020204" pitchFamily="34" charset="0"/>
              <a:buChar char="•"/>
            </a:pPr>
            <a:r>
              <a:rPr lang="en-US" sz="1600"/>
              <a:t>All Executive and Legislative Employees </a:t>
            </a:r>
            <a:br>
              <a:rPr lang="en-US" sz="1600"/>
            </a:br>
            <a:r>
              <a:rPr lang="en-US" sz="1200" b="1"/>
              <a:t>(17,000 in filled positions)</a:t>
            </a:r>
          </a:p>
          <a:p>
            <a:pPr marL="285750" indent="-285750">
              <a:lnSpc>
                <a:spcPct val="150000"/>
              </a:lnSpc>
              <a:buFont typeface="Arial" panose="020B0604020202020204" pitchFamily="34" charset="0"/>
              <a:buChar char="•"/>
            </a:pPr>
            <a:r>
              <a:rPr lang="en-US" sz="1600"/>
              <a:t>Lobbyists and lobbyists’ employers </a:t>
            </a:r>
            <a:br>
              <a:rPr lang="en-US" sz="1600"/>
            </a:br>
            <a:r>
              <a:rPr lang="en-US" sz="1200" b="1"/>
              <a:t>(725)</a:t>
            </a:r>
          </a:p>
          <a:p>
            <a:pPr marL="285750" indent="-285750">
              <a:lnSpc>
                <a:spcPct val="150000"/>
              </a:lnSpc>
              <a:buFont typeface="Arial" panose="020B0604020202020204" pitchFamily="34" charset="0"/>
              <a:buChar char="•"/>
            </a:pPr>
            <a:r>
              <a:rPr lang="en-US" sz="1600"/>
              <a:t>Candidates and entities subject to Campaign Reporting Act </a:t>
            </a:r>
            <a:br>
              <a:rPr lang="en-US" sz="1600"/>
            </a:br>
            <a:r>
              <a:rPr lang="en-US" sz="1200" b="1"/>
              <a:t>(700)</a:t>
            </a:r>
          </a:p>
          <a:p>
            <a:pPr marL="285750" indent="-285750">
              <a:lnSpc>
                <a:spcPct val="150000"/>
              </a:lnSpc>
              <a:buFont typeface="Arial" panose="020B0604020202020204" pitchFamily="34" charset="0"/>
              <a:buChar char="•"/>
            </a:pPr>
            <a:r>
              <a:rPr lang="en-US" sz="1600"/>
              <a:t>State government contractors and seekers of state government contracts </a:t>
            </a:r>
            <a:br>
              <a:rPr lang="en-US" sz="1600"/>
            </a:br>
            <a:r>
              <a:rPr lang="en-US" sz="1200" b="1"/>
              <a:t>(40,000 active outside suppliers)</a:t>
            </a:r>
          </a:p>
        </p:txBody>
      </p:sp>
      <p:sp>
        <p:nvSpPr>
          <p:cNvPr id="8" name="TextBox 7">
            <a:extLst>
              <a:ext uri="{FF2B5EF4-FFF2-40B4-BE49-F238E27FC236}">
                <a16:creationId xmlns:a16="http://schemas.microsoft.com/office/drawing/2014/main" id="{5A30D135-4261-43E5-8152-444003791774}"/>
              </a:ext>
            </a:extLst>
          </p:cNvPr>
          <p:cNvSpPr txBox="1"/>
          <p:nvPr/>
        </p:nvSpPr>
        <p:spPr>
          <a:xfrm>
            <a:off x="1472890" y="336327"/>
            <a:ext cx="9246219" cy="523220"/>
          </a:xfrm>
          <a:prstGeom prst="rect">
            <a:avLst/>
          </a:prstGeom>
          <a:noFill/>
        </p:spPr>
        <p:txBody>
          <a:bodyPr wrap="square" rtlCol="0">
            <a:spAutoFit/>
          </a:bodyPr>
          <a:lstStyle/>
          <a:p>
            <a:pPr algn="ctr"/>
            <a:r>
              <a:rPr lang="en-US" sz="2800" b="1">
                <a:latin typeface="AvenirNext LT Pro Bold" panose="020B0504020202020204" pitchFamily="34" charset="0"/>
                <a:cs typeface="Times New Roman" panose="02020603050405020304" pitchFamily="18" charset="0"/>
              </a:rPr>
              <a:t>Commission’s Jurisdiction for Administrative Cases</a:t>
            </a:r>
          </a:p>
        </p:txBody>
      </p:sp>
      <p:cxnSp>
        <p:nvCxnSpPr>
          <p:cNvPr id="14" name="Straight Connector 13">
            <a:extLst>
              <a:ext uri="{FF2B5EF4-FFF2-40B4-BE49-F238E27FC236}">
                <a16:creationId xmlns:a16="http://schemas.microsoft.com/office/drawing/2014/main" id="{7EA6C60B-5676-4928-B967-C0F7A3132773}"/>
              </a:ext>
            </a:extLst>
          </p:cNvPr>
          <p:cNvCxnSpPr/>
          <p:nvPr/>
        </p:nvCxnSpPr>
        <p:spPr>
          <a:xfrm>
            <a:off x="5933214" y="1266176"/>
            <a:ext cx="0" cy="3789591"/>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73CB5F71-1883-432F-9175-A9D77DD27C2F}"/>
              </a:ext>
            </a:extLst>
          </p:cNvPr>
          <p:cNvCxnSpPr/>
          <p:nvPr/>
        </p:nvCxnSpPr>
        <p:spPr>
          <a:xfrm>
            <a:off x="1754658" y="865367"/>
            <a:ext cx="8682681" cy="0"/>
          </a:xfrm>
          <a:prstGeom prst="line">
            <a:avLst/>
          </a:prstGeom>
        </p:spPr>
        <p:style>
          <a:lnRef idx="2">
            <a:schemeClr val="dk1"/>
          </a:lnRef>
          <a:fillRef idx="0">
            <a:schemeClr val="dk1"/>
          </a:fillRef>
          <a:effectRef idx="1">
            <a:schemeClr val="dk1"/>
          </a:effectRef>
          <a:fontRef idx="minor">
            <a:schemeClr val="tx1"/>
          </a:fontRef>
        </p:style>
      </p:cxnSp>
      <p:pic>
        <p:nvPicPr>
          <p:cNvPr id="9" name="Picture 8" descr="A picture containing bicycle, outdoor, motorcycle&#10;&#10;Description automatically generated">
            <a:extLst>
              <a:ext uri="{FF2B5EF4-FFF2-40B4-BE49-F238E27FC236}">
                <a16:creationId xmlns:a16="http://schemas.microsoft.com/office/drawing/2014/main" id="{6CDD5799-2947-4DBE-9545-4493ADFEE1D5}"/>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11" name="Title 1">
            <a:extLst>
              <a:ext uri="{FF2B5EF4-FFF2-40B4-BE49-F238E27FC236}">
                <a16:creationId xmlns:a16="http://schemas.microsoft.com/office/drawing/2014/main" id="{A48721C1-502B-44C8-BF05-12EB356C28B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02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32FC5-D596-4E85-A182-8DBD24348023}"/>
              </a:ext>
            </a:extLst>
          </p:cNvPr>
          <p:cNvSpPr txBox="1"/>
          <p:nvPr/>
        </p:nvSpPr>
        <p:spPr>
          <a:xfrm>
            <a:off x="1136186" y="1241200"/>
            <a:ext cx="9919628" cy="3970318"/>
          </a:xfrm>
          <a:prstGeom prst="rect">
            <a:avLst/>
          </a:prstGeom>
          <a:noFill/>
        </p:spPr>
        <p:txBody>
          <a:bodyPr wrap="square" rtlCol="0" anchor="t">
            <a:spAutoFit/>
          </a:bodyPr>
          <a:lstStyle/>
          <a:p>
            <a:pPr marL="342900" indent="-342900">
              <a:buFont typeface="+mj-lt"/>
              <a:buAutoNum type="arabicPeriod"/>
            </a:pPr>
            <a:r>
              <a:rPr lang="en-US"/>
              <a:t>Commission staff receive complaint (email or U.S. Mail)</a:t>
            </a:r>
          </a:p>
          <a:p>
            <a:pPr marL="342900" indent="-342900">
              <a:buFont typeface="+mj-lt"/>
              <a:buAutoNum type="arabicPeriod"/>
            </a:pPr>
            <a:endParaRPr lang="en-US"/>
          </a:p>
          <a:p>
            <a:pPr marL="342900" indent="-342900">
              <a:buFont typeface="+mj-lt"/>
              <a:buAutoNum type="arabicPeriod"/>
            </a:pPr>
            <a:r>
              <a:rPr lang="en-US"/>
              <a:t>Executive Director provides Respondent with notice, a copy of the complaint, and, in some cases, a letter from the Risk Management Division; also provides Complainant with notice (7 days) – 1.8.3.10(A)</a:t>
            </a:r>
          </a:p>
          <a:p>
            <a:pPr marL="342900" indent="-342900">
              <a:buFont typeface="+mj-lt"/>
              <a:buAutoNum type="arabicPeriod"/>
            </a:pPr>
            <a:endParaRPr lang="en-US"/>
          </a:p>
          <a:p>
            <a:pPr marL="342900" indent="-342900">
              <a:buFont typeface="+mj-lt"/>
              <a:buAutoNum type="arabicPeriod"/>
            </a:pPr>
            <a:r>
              <a:rPr lang="en-US"/>
              <a:t>Respondent may move to dismiss (~12(b)(1), (b)(2), (b)(6)) (+15 days) – 1.8.3.10(A)(1)</a:t>
            </a:r>
            <a:endParaRPr lang="en-US">
              <a:cs typeface="Calibri"/>
            </a:endParaRPr>
          </a:p>
          <a:p>
            <a:pPr marL="342900" indent="-342900">
              <a:buFont typeface="+mj-lt"/>
              <a:buAutoNum type="arabicPeriod"/>
            </a:pPr>
            <a:endParaRPr lang="en-US"/>
          </a:p>
          <a:p>
            <a:pPr marL="342900" indent="-342900">
              <a:buFont typeface="+mj-lt"/>
              <a:buAutoNum type="arabicPeriod"/>
            </a:pPr>
            <a:r>
              <a:rPr lang="en-US"/>
              <a:t>Complainant may respond to the motion to dismiss (+15 days) – 1.8.3.10(A)(2)</a:t>
            </a:r>
          </a:p>
          <a:p>
            <a:pPr marL="342900" indent="-342900">
              <a:buFont typeface="+mj-lt"/>
              <a:buAutoNum type="arabicPeriod"/>
            </a:pPr>
            <a:endParaRPr lang="en-US"/>
          </a:p>
          <a:p>
            <a:pPr marL="342900" indent="-342900">
              <a:buFont typeface="+mj-lt"/>
              <a:buAutoNum type="arabicPeriod"/>
            </a:pPr>
            <a:r>
              <a:rPr lang="en-US"/>
              <a:t>Executive Director determines jurisdiction in letter ruling (+10 days) – 1.8.3.10(B)</a:t>
            </a:r>
          </a:p>
          <a:p>
            <a:pPr marL="342900" indent="-342900">
              <a:buFont typeface="+mj-lt"/>
              <a:buAutoNum type="arabicPeriod"/>
            </a:pPr>
            <a:endParaRPr lang="en-US"/>
          </a:p>
          <a:p>
            <a:pPr marL="342900" indent="-342900">
              <a:buFont typeface="+mj-lt"/>
              <a:buAutoNum type="arabicPeriod"/>
            </a:pPr>
            <a:r>
              <a:rPr lang="en-US"/>
              <a:t>If dismissed, Commission meets in closed session, votes to dismiss complaint, ratifies vote in open session.  </a:t>
            </a:r>
            <a:r>
              <a:rPr lang="en-US" i="1"/>
              <a:t>See</a:t>
            </a:r>
            <a:r>
              <a:rPr lang="en-US"/>
              <a:t> 1.8.3.10(F).</a:t>
            </a:r>
          </a:p>
        </p:txBody>
      </p:sp>
      <p:sp>
        <p:nvSpPr>
          <p:cNvPr id="7" name="TextBox 6">
            <a:extLst>
              <a:ext uri="{FF2B5EF4-FFF2-40B4-BE49-F238E27FC236}">
                <a16:creationId xmlns:a16="http://schemas.microsoft.com/office/drawing/2014/main" id="{E039C8B3-63DB-4EE1-B8EA-B32B3F063EA6}"/>
              </a:ext>
            </a:extLst>
          </p:cNvPr>
          <p:cNvSpPr txBox="1"/>
          <p:nvPr/>
        </p:nvSpPr>
        <p:spPr>
          <a:xfrm>
            <a:off x="970157" y="446049"/>
            <a:ext cx="9813073" cy="461665"/>
          </a:xfrm>
          <a:prstGeom prst="rect">
            <a:avLst/>
          </a:prstGeom>
          <a:noFill/>
        </p:spPr>
        <p:txBody>
          <a:bodyPr wrap="square" rtlCol="0">
            <a:spAutoFit/>
          </a:bodyPr>
          <a:lstStyle/>
          <a:p>
            <a:pPr algn="ctr"/>
            <a:r>
              <a:rPr lang="en-US" sz="2400" b="1">
                <a:latin typeface="AvenirNext LT Pro Bold" panose="020B0504020202020204" pitchFamily="34" charset="0"/>
              </a:rPr>
              <a:t>Commission Jurisdiction - Process</a:t>
            </a:r>
          </a:p>
        </p:txBody>
      </p:sp>
      <p:pic>
        <p:nvPicPr>
          <p:cNvPr id="8" name="Picture 7" descr="A picture containing bicycle, outdoor, motorcycle&#10;&#10;Description automatically generated">
            <a:extLst>
              <a:ext uri="{FF2B5EF4-FFF2-40B4-BE49-F238E27FC236}">
                <a16:creationId xmlns:a16="http://schemas.microsoft.com/office/drawing/2014/main" id="{172DE799-B2EF-4401-8FF5-3D71FD8C8A3B}"/>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9" name="Title 1">
            <a:extLst>
              <a:ext uri="{FF2B5EF4-FFF2-40B4-BE49-F238E27FC236}">
                <a16:creationId xmlns:a16="http://schemas.microsoft.com/office/drawing/2014/main" id="{8FA3BD2B-B2D1-4C90-BB77-018A2D0ED8AC}"/>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4684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30D135-4261-43E5-8152-444003791774}"/>
              </a:ext>
            </a:extLst>
          </p:cNvPr>
          <p:cNvSpPr txBox="1"/>
          <p:nvPr/>
        </p:nvSpPr>
        <p:spPr>
          <a:xfrm>
            <a:off x="1472889" y="309412"/>
            <a:ext cx="9246219" cy="523220"/>
          </a:xfrm>
          <a:prstGeom prst="rect">
            <a:avLst/>
          </a:prstGeom>
          <a:noFill/>
        </p:spPr>
        <p:txBody>
          <a:bodyPr wrap="square" rtlCol="0">
            <a:spAutoFit/>
          </a:bodyPr>
          <a:lstStyle/>
          <a:p>
            <a:pPr algn="ctr"/>
            <a:r>
              <a:rPr lang="en-US" sz="2800" b="1">
                <a:latin typeface="AvenirNext LT Pro Bold" panose="020B0504020202020204" pitchFamily="34" charset="0"/>
                <a:cs typeface="Times New Roman" panose="02020603050405020304" pitchFamily="18" charset="0"/>
              </a:rPr>
              <a:t>Constraints on Commission’s Jurisdiction</a:t>
            </a:r>
          </a:p>
        </p:txBody>
      </p:sp>
      <p:cxnSp>
        <p:nvCxnSpPr>
          <p:cNvPr id="16" name="Straight Connector 15">
            <a:extLst>
              <a:ext uri="{FF2B5EF4-FFF2-40B4-BE49-F238E27FC236}">
                <a16:creationId xmlns:a16="http://schemas.microsoft.com/office/drawing/2014/main" id="{73CB5F71-1883-432F-9175-A9D77DD27C2F}"/>
              </a:ext>
            </a:extLst>
          </p:cNvPr>
          <p:cNvCxnSpPr/>
          <p:nvPr/>
        </p:nvCxnSpPr>
        <p:spPr>
          <a:xfrm>
            <a:off x="1754659" y="832632"/>
            <a:ext cx="8682681" cy="0"/>
          </a:xfrm>
          <a:prstGeom prst="line">
            <a:avLst/>
          </a:prstGeom>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A86FA331-065B-476E-810A-D303863E67FC}"/>
              </a:ext>
            </a:extLst>
          </p:cNvPr>
          <p:cNvSpPr txBox="1"/>
          <p:nvPr/>
        </p:nvSpPr>
        <p:spPr>
          <a:xfrm>
            <a:off x="747132" y="1060445"/>
            <a:ext cx="10935009" cy="5016758"/>
          </a:xfrm>
          <a:prstGeom prst="rect">
            <a:avLst/>
          </a:prstGeom>
          <a:noFill/>
        </p:spPr>
        <p:txBody>
          <a:bodyPr wrap="square" rtlCol="0">
            <a:spAutoFit/>
          </a:bodyPr>
          <a:lstStyle/>
          <a:p>
            <a:r>
              <a:rPr lang="en-US" b="1"/>
              <a:t>Inherent constraints of the limits of the delegated power</a:t>
            </a:r>
          </a:p>
          <a:p>
            <a:pPr marL="285750" indent="-285750">
              <a:buFont typeface="Arial" panose="020B0604020202020204" pitchFamily="34" charset="0"/>
              <a:buChar char="•"/>
            </a:pPr>
            <a:r>
              <a:rPr lang="en-US" i="1"/>
              <a:t>See, e.g.</a:t>
            </a:r>
            <a:r>
              <a:rPr lang="en-US"/>
              <a:t>, </a:t>
            </a:r>
            <a:r>
              <a:rPr lang="en-US" i="1"/>
              <a:t>In re Application of PNM Elec. Servs.</a:t>
            </a:r>
            <a:r>
              <a:rPr lang="en-US"/>
              <a:t>, 1998-NMSC-017, ¶ 10 (“[A]gencies are limited to the power and authority expressly granted and necessarily applied by statute.”).</a:t>
            </a:r>
            <a:endParaRPr lang="en-US" i="1"/>
          </a:p>
          <a:p>
            <a:pPr marL="742950" lvl="1" indent="-285750">
              <a:buFont typeface="Arial" panose="020B0604020202020204" pitchFamily="34" charset="0"/>
              <a:buChar char="•"/>
            </a:pPr>
            <a:r>
              <a:rPr lang="en-US"/>
              <a:t>no subject matter jurisdiction for IPRA claims</a:t>
            </a:r>
          </a:p>
          <a:p>
            <a:pPr marL="742950" lvl="1" indent="-285750">
              <a:buFont typeface="Arial" panose="020B0604020202020204" pitchFamily="34" charset="0"/>
              <a:buChar char="•"/>
            </a:pPr>
            <a:r>
              <a:rPr lang="en-US"/>
              <a:t>no personal jurisdiction over state governmental entities (officials and employees only)</a:t>
            </a:r>
          </a:p>
          <a:p>
            <a:pPr marL="742950" lvl="1" indent="-285750">
              <a:buFont typeface="Arial" panose="020B0604020202020204" pitchFamily="34" charset="0"/>
              <a:buChar char="•"/>
            </a:pPr>
            <a:r>
              <a:rPr lang="en-US"/>
              <a:t>no personal jurisdiction over local public bodies, or their officials or employees</a:t>
            </a:r>
          </a:p>
          <a:p>
            <a:endParaRPr lang="en-US"/>
          </a:p>
          <a:p>
            <a:r>
              <a:rPr lang="en-US" b="1"/>
              <a:t>External constraints on jurisdiction</a:t>
            </a:r>
          </a:p>
          <a:p>
            <a:pPr marL="285750" indent="-285750">
              <a:buFont typeface="Arial" panose="020B0604020202020204" pitchFamily="34" charset="0"/>
              <a:buChar char="•"/>
            </a:pPr>
            <a:r>
              <a:rPr lang="en-US" sz="2000"/>
              <a:t>First Statute of Limitations (No jurisdiction for conduct before July 1, 2019)</a:t>
            </a:r>
          </a:p>
          <a:p>
            <a:pPr marL="285750" indent="-285750">
              <a:buFont typeface="Arial" panose="020B0604020202020204" pitchFamily="34" charset="0"/>
              <a:buChar char="•"/>
            </a:pPr>
            <a:r>
              <a:rPr lang="en-US" sz="2000"/>
              <a:t>Second Statute of Limitations (2 years from time of conduct/reasonably discovered)</a:t>
            </a:r>
          </a:p>
          <a:p>
            <a:pPr marL="285750" indent="-285750">
              <a:buFont typeface="Arial" panose="020B0604020202020204" pitchFamily="34" charset="0"/>
              <a:buChar char="•"/>
            </a:pPr>
            <a:r>
              <a:rPr lang="en-US" sz="2000"/>
              <a:t>Substantiality doctrine.  </a:t>
            </a:r>
            <a:r>
              <a:rPr lang="en-US" sz="2000" i="1"/>
              <a:t>Cf., e.g.</a:t>
            </a:r>
            <a:r>
              <a:rPr lang="en-US" sz="2000"/>
              <a:t>, </a:t>
            </a:r>
            <a:r>
              <a:rPr lang="en-US" sz="2000" i="1"/>
              <a:t>Shapiro v. McManus</a:t>
            </a:r>
            <a:r>
              <a:rPr lang="en-US" sz="2000"/>
              <a:t>, 136 S. Ct. 450, 455 (2015) (We have long distinguished between failing to raise a substantial federal question for jurisdictional purposes . . . and failing to state a claim for relief on the merits; only ‘wholly insubstantial and frivolous’ claims implicate the former.”) (citing </a:t>
            </a:r>
            <a:r>
              <a:rPr lang="en-US" sz="2000" i="1"/>
              <a:t>Bell v. Hood</a:t>
            </a:r>
            <a:r>
              <a:rPr lang="en-US" sz="2000"/>
              <a:t>, 327 U.S. 678 (1946)); </a:t>
            </a:r>
            <a:r>
              <a:rPr lang="en-US" sz="2000" i="1"/>
              <a:t>see also</a:t>
            </a:r>
            <a:r>
              <a:rPr lang="en-US" sz="2000"/>
              <a:t> </a:t>
            </a:r>
            <a:r>
              <a:rPr lang="en-US" sz="2000" i="1"/>
              <a:t>Hagans v. Lavine</a:t>
            </a:r>
            <a:r>
              <a:rPr lang="en-US" sz="2000"/>
              <a:t>, 415 U.S. 528 (1974) (providing various formulations of this doctrine). </a:t>
            </a:r>
          </a:p>
          <a:p>
            <a:endParaRPr lang="en-US"/>
          </a:p>
          <a:p>
            <a:pPr marL="285750" indent="-285750">
              <a:buFont typeface="Arial" panose="020B0604020202020204" pitchFamily="34" charset="0"/>
              <a:buChar char="•"/>
            </a:pPr>
            <a:endParaRPr lang="en-US"/>
          </a:p>
        </p:txBody>
      </p:sp>
      <p:pic>
        <p:nvPicPr>
          <p:cNvPr id="7" name="Picture 6" descr="A picture containing bicycle, outdoor, motorcycle&#10;&#10;Description automatically generated">
            <a:extLst>
              <a:ext uri="{FF2B5EF4-FFF2-40B4-BE49-F238E27FC236}">
                <a16:creationId xmlns:a16="http://schemas.microsoft.com/office/drawing/2014/main" id="{5D45D95E-822A-446C-9D8E-AE7100AFD919}"/>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11" name="Title 1">
            <a:extLst>
              <a:ext uri="{FF2B5EF4-FFF2-40B4-BE49-F238E27FC236}">
                <a16:creationId xmlns:a16="http://schemas.microsoft.com/office/drawing/2014/main" id="{5C6C299F-7679-42BC-AE5D-30AA112BA706}"/>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58837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741DA-A04C-414F-A984-CB0FC06F81FC}"/>
              </a:ext>
            </a:extLst>
          </p:cNvPr>
          <p:cNvSpPr>
            <a:spLocks noGrp="1"/>
          </p:cNvSpPr>
          <p:nvPr>
            <p:ph idx="1"/>
          </p:nvPr>
        </p:nvSpPr>
        <p:spPr>
          <a:xfrm>
            <a:off x="630044" y="1011585"/>
            <a:ext cx="10515600" cy="5233097"/>
          </a:xfrm>
        </p:spPr>
        <p:txBody>
          <a:bodyPr>
            <a:normAutofit/>
          </a:bodyPr>
          <a:lstStyle/>
          <a:p>
            <a:r>
              <a:rPr lang="en-US" dirty="0"/>
              <a:t>Referrals under Joint Powers Agreements with the Secretary of State or GSD State Purchasing Division</a:t>
            </a:r>
          </a:p>
          <a:p>
            <a:r>
              <a:rPr lang="en-US" dirty="0"/>
              <a:t>Referrals of criminal matters to Office of Attorney General, appropriate District Attorney, or the U.S. Attorney’s Office.  </a:t>
            </a:r>
            <a:r>
              <a:rPr lang="en-US" i="1" dirty="0"/>
              <a:t>See</a:t>
            </a:r>
            <a:r>
              <a:rPr lang="en-US" dirty="0"/>
              <a:t> 1.8.3.10(G) NMAC.</a:t>
            </a:r>
          </a:p>
          <a:p>
            <a:r>
              <a:rPr lang="en-US" dirty="0"/>
              <a:t>Referrals of matters beyond SEC jurisdiction but within another agency’s jurisdiction. 1.8.3.10(D) NMAC; NMSA 1978, § 10-16G-9(D).</a:t>
            </a:r>
          </a:p>
          <a:p>
            <a:r>
              <a:rPr lang="en-US" dirty="0"/>
              <a:t>In any case of referral, the parties are given notice.</a:t>
            </a:r>
          </a:p>
          <a:p>
            <a:pPr marL="0" indent="0">
              <a:buNone/>
            </a:pPr>
            <a:endParaRPr lang="en-US" dirty="0"/>
          </a:p>
          <a:p>
            <a:endParaRPr lang="en-US" dirty="0"/>
          </a:p>
        </p:txBody>
      </p:sp>
      <p:sp>
        <p:nvSpPr>
          <p:cNvPr id="4" name="TextBox 3">
            <a:extLst>
              <a:ext uri="{FF2B5EF4-FFF2-40B4-BE49-F238E27FC236}">
                <a16:creationId xmlns:a16="http://schemas.microsoft.com/office/drawing/2014/main" id="{FD9691C2-36F3-4F48-A1DE-330404E6D0C6}"/>
              </a:ext>
            </a:extLst>
          </p:cNvPr>
          <p:cNvSpPr txBox="1"/>
          <p:nvPr/>
        </p:nvSpPr>
        <p:spPr>
          <a:xfrm>
            <a:off x="981308" y="375514"/>
            <a:ext cx="9813073" cy="461665"/>
          </a:xfrm>
          <a:prstGeom prst="rect">
            <a:avLst/>
          </a:prstGeom>
          <a:noFill/>
        </p:spPr>
        <p:txBody>
          <a:bodyPr wrap="square" rtlCol="0">
            <a:spAutoFit/>
          </a:bodyPr>
          <a:lstStyle/>
          <a:p>
            <a:pPr algn="ctr"/>
            <a:r>
              <a:rPr lang="en-US" sz="2400" b="1">
                <a:latin typeface="AvenirNext LT Pro Bold" panose="020B0504020202020204" pitchFamily="34" charset="0"/>
              </a:rPr>
              <a:t>When is a complaint referred?</a:t>
            </a:r>
          </a:p>
        </p:txBody>
      </p:sp>
      <p:pic>
        <p:nvPicPr>
          <p:cNvPr id="2" name="Picture 1" descr="A picture containing bicycle, outdoor, motorcycle&#10;&#10;Description automatically generated">
            <a:extLst>
              <a:ext uri="{FF2B5EF4-FFF2-40B4-BE49-F238E27FC236}">
                <a16:creationId xmlns:a16="http://schemas.microsoft.com/office/drawing/2014/main" id="{2AE31E40-F9E3-4F9D-8BEA-1900D7DF82FE}"/>
              </a:ext>
            </a:extLst>
          </p:cNvPr>
          <p:cNvPicPr>
            <a:picLocks noChangeAspect="1"/>
          </p:cNvPicPr>
          <p:nvPr/>
        </p:nvPicPr>
        <p:blipFill rotWithShape="1">
          <a:blip r:embed="rId3">
            <a:extLst>
              <a:ext uri="{28A0092B-C50C-407E-A947-70E740481C1C}">
                <a14:useLocalDpi xmlns:a14="http://schemas.microsoft.com/office/drawing/2010/main" val="0"/>
              </a:ext>
            </a:extLst>
          </a:blip>
          <a:srcRect l="20193" t="18354" r="20460" b="18040"/>
          <a:stretch/>
        </p:blipFill>
        <p:spPr>
          <a:xfrm>
            <a:off x="122664" y="6077204"/>
            <a:ext cx="624468" cy="669284"/>
          </a:xfrm>
          <a:prstGeom prst="rect">
            <a:avLst/>
          </a:prstGeom>
        </p:spPr>
      </p:pic>
      <p:sp>
        <p:nvSpPr>
          <p:cNvPr id="7" name="Title 1">
            <a:extLst>
              <a:ext uri="{FF2B5EF4-FFF2-40B4-BE49-F238E27FC236}">
                <a16:creationId xmlns:a16="http://schemas.microsoft.com/office/drawing/2014/main" id="{0CF4C68C-8E93-45CF-AC02-86283D5FCED7}"/>
              </a:ext>
            </a:extLst>
          </p:cNvPr>
          <p:cNvSpPr txBox="1">
            <a:spLocks/>
          </p:cNvSpPr>
          <p:nvPr/>
        </p:nvSpPr>
        <p:spPr>
          <a:xfrm>
            <a:off x="747132" y="6077204"/>
            <a:ext cx="4526318" cy="669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a:latin typeface="Times New Roman" panose="02020603050405020304" pitchFamily="18" charset="0"/>
                <a:cs typeface="Times New Roman" panose="02020603050405020304" pitchFamily="18" charset="0"/>
              </a:rPr>
              <a:t>STATE ETHICS COMMISSION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576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0987E15D12604AB59C44AD5F6BD551" ma:contentTypeVersion="10" ma:contentTypeDescription="Create a new document." ma:contentTypeScope="" ma:versionID="6cc3c116c8fb2dd2b473ba914433f589">
  <xsd:schema xmlns:xsd="http://www.w3.org/2001/XMLSchema" xmlns:xs="http://www.w3.org/2001/XMLSchema" xmlns:p="http://schemas.microsoft.com/office/2006/metadata/properties" xmlns:ns3="19998671-367a-4550-86aa-20def6062b79" xmlns:ns4="5b01df80-587f-4669-9cce-f126645b6611" targetNamespace="http://schemas.microsoft.com/office/2006/metadata/properties" ma:root="true" ma:fieldsID="14d40020caa06211b9c4bbaa620c13d9" ns3:_="" ns4:_="">
    <xsd:import namespace="19998671-367a-4550-86aa-20def6062b79"/>
    <xsd:import namespace="5b01df80-587f-4669-9cce-f126645b66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998671-367a-4550-86aa-20def6062b7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01df80-587f-4669-9cce-f126645b66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B30B74-C972-4017-AE44-6BB871B53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998671-367a-4550-86aa-20def6062b79"/>
    <ds:schemaRef ds:uri="5b01df80-587f-4669-9cce-f126645b66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6DA738-3613-4D22-8268-8116FBF0F20F}">
  <ds:schemaRefs>
    <ds:schemaRef ds:uri="http://schemas.microsoft.com/sharepoint/v3/contenttype/forms"/>
  </ds:schemaRefs>
</ds:datastoreItem>
</file>

<file path=customXml/itemProps3.xml><?xml version="1.0" encoding="utf-8"?>
<ds:datastoreItem xmlns:ds="http://schemas.openxmlformats.org/officeDocument/2006/customXml" ds:itemID="{6B900C5F-D874-43BA-ACF8-1EF67985A60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411</TotalTime>
  <Words>2677</Words>
  <Application>Microsoft Macintosh PowerPoint</Application>
  <PresentationFormat>Widescreen</PresentationFormat>
  <Paragraphs>239</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Arial,Sans-Serif</vt:lpstr>
      <vt:lpstr>Avenir Next LT Pro</vt:lpstr>
      <vt:lpstr>Calibri</vt:lpstr>
      <vt:lpstr>Calibri Light</vt:lpstr>
      <vt:lpstr>Times New Roman</vt:lpstr>
      <vt:lpstr>Office Theme</vt:lpstr>
      <vt:lpstr>STATE ETHICS COMMISSION</vt:lpstr>
      <vt:lpstr>PowerPoint Presentation</vt:lpstr>
      <vt:lpstr>The theory and law concerning the Commission’s procedure for administrative complaints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ETHICS COMMISSION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STATE ETHICS COMMISSION</dc:title>
  <dc:creator>Haquani, Sonny, NMSEC</dc:creator>
  <cp:lastModifiedBy>Haquani, Sonny, NMSEC</cp:lastModifiedBy>
  <cp:revision>6</cp:revision>
  <dcterms:created xsi:type="dcterms:W3CDTF">2020-01-17T00:00:44Z</dcterms:created>
  <dcterms:modified xsi:type="dcterms:W3CDTF">2021-01-21T16:28:20Z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0x010100FF0987E15D12604AB59C44AD5F6BD551</vt:lpwstr>
  </property>
</Properties>
</file>