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5"/>
  </p:notesMasterIdLst>
  <p:sldIdLst>
    <p:sldId id="256" r:id="rId2"/>
    <p:sldId id="257" r:id="rId3"/>
    <p:sldId id="258" r:id="rId4"/>
    <p:sldId id="373" r:id="rId5"/>
    <p:sldId id="375" r:id="rId6"/>
    <p:sldId id="377" r:id="rId7"/>
    <p:sldId id="313" r:id="rId8"/>
    <p:sldId id="379" r:id="rId9"/>
    <p:sldId id="381" r:id="rId10"/>
    <p:sldId id="338" r:id="rId11"/>
    <p:sldId id="334" r:id="rId12"/>
    <p:sldId id="335" r:id="rId13"/>
    <p:sldId id="394" r:id="rId14"/>
    <p:sldId id="382" r:id="rId15"/>
    <p:sldId id="385" r:id="rId16"/>
    <p:sldId id="294" r:id="rId17"/>
    <p:sldId id="412" r:id="rId18"/>
    <p:sldId id="391" r:id="rId19"/>
    <p:sldId id="396" r:id="rId20"/>
    <p:sldId id="269" r:id="rId21"/>
    <p:sldId id="331" r:id="rId22"/>
    <p:sldId id="341" r:id="rId23"/>
    <p:sldId id="397" r:id="rId24"/>
    <p:sldId id="272" r:id="rId25"/>
    <p:sldId id="328" r:id="rId26"/>
    <p:sldId id="275" r:id="rId27"/>
    <p:sldId id="273" r:id="rId28"/>
    <p:sldId id="344" r:id="rId29"/>
    <p:sldId id="425" r:id="rId30"/>
    <p:sldId id="329" r:id="rId31"/>
    <p:sldId id="274" r:id="rId32"/>
    <p:sldId id="398" r:id="rId33"/>
    <p:sldId id="384" r:id="rId34"/>
    <p:sldId id="365" r:id="rId35"/>
    <p:sldId id="277" r:id="rId36"/>
    <p:sldId id="278" r:id="rId37"/>
    <p:sldId id="426" r:id="rId38"/>
    <p:sldId id="424" r:id="rId39"/>
    <p:sldId id="427" r:id="rId40"/>
    <p:sldId id="399" r:id="rId41"/>
    <p:sldId id="428" r:id="rId42"/>
    <p:sldId id="368" r:id="rId43"/>
    <p:sldId id="408" r:id="rId44"/>
    <p:sldId id="418" r:id="rId45"/>
    <p:sldId id="366" r:id="rId46"/>
    <p:sldId id="429" r:id="rId47"/>
    <p:sldId id="291" r:id="rId48"/>
    <p:sldId id="409" r:id="rId49"/>
    <p:sldId id="340" r:id="rId50"/>
    <p:sldId id="410" r:id="rId51"/>
    <p:sldId id="292" r:id="rId52"/>
    <p:sldId id="411" r:id="rId53"/>
    <p:sldId id="420" r:id="rId54"/>
    <p:sldId id="430" r:id="rId55"/>
    <p:sldId id="276" r:id="rId56"/>
    <p:sldId id="372" r:id="rId57"/>
    <p:sldId id="421" r:id="rId58"/>
    <p:sldId id="422" r:id="rId59"/>
    <p:sldId id="423" r:id="rId60"/>
    <p:sldId id="431" r:id="rId61"/>
    <p:sldId id="388" r:id="rId62"/>
    <p:sldId id="390" r:id="rId63"/>
    <p:sldId id="433"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r0LUFZOkUbg1+dxjzu7uw==" hashData="px40gXcufBWWX27N8QRCigQ/Q0F9jgyUNVvRI1YBVhwvJOBWSCMs3xHTfRguQPDlYA7hQZTEIF5OPwcIgQ/ha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57"/>
    <p:restoredTop sz="95238"/>
  </p:normalViewPr>
  <p:slideViewPr>
    <p:cSldViewPr snapToGrid="0" snapToObjects="1">
      <p:cViewPr varScale="1">
        <p:scale>
          <a:sx n="122" d="100"/>
          <a:sy n="122" d="100"/>
        </p:scale>
        <p:origin x="9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A76CD-0CE3-004C-9491-1E3FAEA307C8}" type="datetimeFigureOut">
              <a:rPr lang="en-US" smtClean="0"/>
              <a:t>1/21/21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3FD2B-2337-A647-92F1-12B53F4829A5}" type="slidenum">
              <a:rPr lang="en-US" smtClean="0"/>
              <a:t>‹#›</a:t>
            </a:fld>
            <a:endParaRPr lang="en-US"/>
          </a:p>
        </p:txBody>
      </p:sp>
    </p:spTree>
    <p:extLst>
      <p:ext uri="{BB962C8B-B14F-4D97-AF65-F5344CB8AC3E}">
        <p14:creationId xmlns:p14="http://schemas.microsoft.com/office/powerpoint/2010/main" val="709251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58D66F-4A2A-4240-8EEF-5C6515F3C1AF}" type="slidenum">
              <a:rPr lang="en-US" smtClean="0"/>
              <a:pPr/>
              <a:t>36</a:t>
            </a:fld>
            <a:endParaRPr lang="en-US"/>
          </a:p>
        </p:txBody>
      </p:sp>
    </p:spTree>
    <p:extLst>
      <p:ext uri="{BB962C8B-B14F-4D97-AF65-F5344CB8AC3E}">
        <p14:creationId xmlns:p14="http://schemas.microsoft.com/office/powerpoint/2010/main" val="1732750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413110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373096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07082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3294009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6425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864878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4274807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53787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800189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C53D7D-2AF8-C849-BD5F-9A5CF8B99E8B}" type="datetimeFigureOut">
              <a:rPr lang="en-US" smtClean="0"/>
              <a:t>1/21/21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669570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C53D7D-2AF8-C849-BD5F-9A5CF8B99E8B}" type="datetimeFigureOut">
              <a:rPr lang="en-US" smtClean="0"/>
              <a:t>1/21/21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131544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C53D7D-2AF8-C849-BD5F-9A5CF8B99E8B}" type="datetimeFigureOut">
              <a:rPr lang="en-US" smtClean="0"/>
              <a:t>1/21/21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1552449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C53D7D-2AF8-C849-BD5F-9A5CF8B99E8B}" type="datetimeFigureOut">
              <a:rPr lang="en-US" smtClean="0"/>
              <a:t>1/21/21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224795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53D7D-2AF8-C849-BD5F-9A5CF8B99E8B}" type="datetimeFigureOut">
              <a:rPr lang="en-US" smtClean="0"/>
              <a:t>1/21/21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3176802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C53D7D-2AF8-C849-BD5F-9A5CF8B99E8B}" type="datetimeFigureOut">
              <a:rPr lang="en-US" smtClean="0"/>
              <a:t>1/21/21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45592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0C53D7D-2AF8-C849-BD5F-9A5CF8B99E8B}" type="datetimeFigureOut">
              <a:rPr lang="en-US" smtClean="0"/>
              <a:t>1/21/21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528AF7-2E7C-6341-B36F-BB7E22448FA1}" type="slidenum">
              <a:rPr lang="en-US" smtClean="0"/>
              <a:t>‹#›</a:t>
            </a:fld>
            <a:endParaRPr lang="en-US"/>
          </a:p>
        </p:txBody>
      </p:sp>
    </p:spTree>
    <p:extLst>
      <p:ext uri="{BB962C8B-B14F-4D97-AF65-F5344CB8AC3E}">
        <p14:creationId xmlns:p14="http://schemas.microsoft.com/office/powerpoint/2010/main" val="150805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C53D7D-2AF8-C849-BD5F-9A5CF8B99E8B}" type="datetimeFigureOut">
              <a:rPr lang="en-US" smtClean="0"/>
              <a:t>1/21/21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528AF7-2E7C-6341-B36F-BB7E22448FA1}" type="slidenum">
              <a:rPr lang="en-US" smtClean="0"/>
              <a:t>‹#›</a:t>
            </a:fld>
            <a:endParaRPr lang="en-US"/>
          </a:p>
        </p:txBody>
      </p:sp>
    </p:spTree>
    <p:extLst>
      <p:ext uri="{BB962C8B-B14F-4D97-AF65-F5344CB8AC3E}">
        <p14:creationId xmlns:p14="http://schemas.microsoft.com/office/powerpoint/2010/main" val="32846167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mag.go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DC554-33F2-B54B-B7E7-DA5C61C45B83}"/>
              </a:ext>
            </a:extLst>
          </p:cNvPr>
          <p:cNvSpPr>
            <a:spLocks noGrp="1"/>
          </p:cNvSpPr>
          <p:nvPr>
            <p:ph type="ctrTitle"/>
          </p:nvPr>
        </p:nvSpPr>
        <p:spPr/>
        <p:txBody>
          <a:bodyPr/>
          <a:lstStyle/>
          <a:p>
            <a:pPr algn="ctr"/>
            <a:r>
              <a:rPr lang="en-US" dirty="0"/>
              <a:t>Basic Public Ethics Law in New Mexico</a:t>
            </a:r>
            <a:br>
              <a:rPr lang="en-US" dirty="0"/>
            </a:br>
            <a:br>
              <a:rPr lang="en-US" dirty="0"/>
            </a:br>
            <a:r>
              <a:rPr lang="en-US" sz="2400" dirty="0"/>
              <a:t>Presented by the New Mexico State Ethics Commission</a:t>
            </a:r>
            <a:br>
              <a:rPr lang="en-US" sz="2400" dirty="0"/>
            </a:br>
            <a:r>
              <a:rPr lang="en-US" sz="2400" dirty="0"/>
              <a:t>Paul </a:t>
            </a:r>
            <a:r>
              <a:rPr lang="en-US" sz="2400" dirty="0" err="1"/>
              <a:t>Biderman</a:t>
            </a:r>
            <a:r>
              <a:rPr lang="en-US" sz="2400" dirty="0"/>
              <a:t>, J.D., Instructor</a:t>
            </a:r>
            <a:br>
              <a:rPr lang="en-US" dirty="0"/>
            </a:br>
            <a:r>
              <a:rPr lang="en-US" sz="200" dirty="0"/>
              <a:t>P</a:t>
            </a:r>
            <a:endParaRPr lang="en-US" dirty="0"/>
          </a:p>
        </p:txBody>
      </p:sp>
      <p:sp>
        <p:nvSpPr>
          <p:cNvPr id="3" name="Subtitle 2">
            <a:extLst>
              <a:ext uri="{FF2B5EF4-FFF2-40B4-BE49-F238E27FC236}">
                <a16:creationId xmlns:a16="http://schemas.microsoft.com/office/drawing/2014/main" id="{288A1EE6-307D-9648-B5EC-45BE9C1CD8EC}"/>
              </a:ext>
            </a:extLst>
          </p:cNvPr>
          <p:cNvSpPr>
            <a:spLocks noGrp="1"/>
          </p:cNvSpPr>
          <p:nvPr>
            <p:ph type="subTitle" idx="1"/>
          </p:nvPr>
        </p:nvSpPr>
        <p:spPr/>
        <p:txBody>
          <a:bodyPr>
            <a:normAutofit lnSpcReduction="10000"/>
          </a:bodyPr>
          <a:lstStyle/>
          <a:p>
            <a:pPr algn="ctr"/>
            <a:endParaRPr lang="en-US" dirty="0"/>
          </a:p>
          <a:p>
            <a:pPr algn="ctr"/>
            <a:r>
              <a:rPr lang="en-US" dirty="0"/>
              <a:t>Presented over Zoom</a:t>
            </a:r>
          </a:p>
          <a:p>
            <a:pPr algn="ctr"/>
            <a:r>
              <a:rPr lang="en-US" dirty="0"/>
              <a:t>January 22, 2021</a:t>
            </a:r>
          </a:p>
        </p:txBody>
      </p:sp>
    </p:spTree>
    <p:extLst>
      <p:ext uri="{BB962C8B-B14F-4D97-AF65-F5344CB8AC3E}">
        <p14:creationId xmlns:p14="http://schemas.microsoft.com/office/powerpoint/2010/main" val="2723533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71601"/>
            <a:ext cx="8596668" cy="4669762"/>
          </a:xfrm>
        </p:spPr>
        <p:txBody>
          <a:bodyPr/>
          <a:lstStyle/>
          <a:p>
            <a:pPr marL="0" indent="0">
              <a:buNone/>
            </a:pPr>
            <a:endParaRPr lang="en-US" dirty="0"/>
          </a:p>
        </p:txBody>
      </p:sp>
      <p:sp>
        <p:nvSpPr>
          <p:cNvPr id="3" name="Title 2"/>
          <p:cNvSpPr>
            <a:spLocks noGrp="1"/>
          </p:cNvSpPr>
          <p:nvPr>
            <p:ph type="title"/>
          </p:nvPr>
        </p:nvSpPr>
        <p:spPr/>
        <p:txBody>
          <a:bodyPr>
            <a:normAutofit/>
          </a:bodyPr>
          <a:lstStyle/>
          <a:p>
            <a:pPr algn="ctr"/>
            <a:r>
              <a:rPr lang="en-US" sz="4400" dirty="0">
                <a:solidFill>
                  <a:srgbClr val="0070C0"/>
                </a:solidFill>
              </a:rPr>
              <a:t>Honest services</a:t>
            </a:r>
          </a:p>
        </p:txBody>
      </p:sp>
      <p:sp>
        <p:nvSpPr>
          <p:cNvPr id="4" name="Rectangle 3"/>
          <p:cNvSpPr/>
          <p:nvPr/>
        </p:nvSpPr>
        <p:spPr>
          <a:xfrm>
            <a:off x="863600" y="2362201"/>
            <a:ext cx="9423400" cy="1938992"/>
          </a:xfrm>
          <a:prstGeom prst="rect">
            <a:avLst/>
          </a:prstGeom>
        </p:spPr>
        <p:txBody>
          <a:bodyPr wrap="square">
            <a:spAutoFit/>
          </a:bodyPr>
          <a:lstStyle/>
          <a:p>
            <a:pPr lvl="1"/>
            <a:r>
              <a:rPr lang="en-US" sz="4000" dirty="0"/>
              <a:t>Public’s right to receive services from public officials and employees free of unlawful influences</a:t>
            </a:r>
          </a:p>
        </p:txBody>
      </p:sp>
    </p:spTree>
    <p:extLst>
      <p:ext uri="{BB962C8B-B14F-4D97-AF65-F5344CB8AC3E}">
        <p14:creationId xmlns:p14="http://schemas.microsoft.com/office/powerpoint/2010/main" val="376836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20801"/>
            <a:ext cx="8596668" cy="4720562"/>
          </a:xfrm>
        </p:spPr>
        <p:txBody>
          <a:bodyPr>
            <a:normAutofit lnSpcReduction="10000"/>
          </a:bodyPr>
          <a:lstStyle/>
          <a:p>
            <a:r>
              <a:rPr lang="en-US" sz="2600" dirty="0"/>
              <a:t>Applicability of GCA:</a:t>
            </a:r>
          </a:p>
          <a:p>
            <a:pPr lvl="1"/>
            <a:r>
              <a:rPr lang="en-US" sz="2800" dirty="0"/>
              <a:t>Elected officials</a:t>
            </a:r>
          </a:p>
          <a:p>
            <a:pPr lvl="1"/>
            <a:r>
              <a:rPr lang="en-US" sz="2800" dirty="0"/>
              <a:t>Appointed officials</a:t>
            </a:r>
          </a:p>
          <a:p>
            <a:pPr lvl="1"/>
            <a:r>
              <a:rPr lang="en-US" sz="2800" dirty="0"/>
              <a:t>Classified employees and officials</a:t>
            </a:r>
          </a:p>
          <a:p>
            <a:pPr marL="630936" lvl="2" indent="0">
              <a:buNone/>
            </a:pPr>
            <a:r>
              <a:rPr lang="en-US" sz="2600" dirty="0"/>
              <a:t>	of state or (since 2011) local government</a:t>
            </a:r>
          </a:p>
          <a:p>
            <a:pPr lvl="1"/>
            <a:r>
              <a:rPr lang="en-US" sz="2800" dirty="0"/>
              <a:t>Judges (since 2007)</a:t>
            </a:r>
          </a:p>
          <a:p>
            <a:pPr lvl="1"/>
            <a:r>
              <a:rPr lang="en-US" sz="2800" dirty="0"/>
              <a:t>Anyone eligible for per diem and mileage reimbursement</a:t>
            </a:r>
            <a:endParaRPr lang="en-US" dirty="0"/>
          </a:p>
          <a:p>
            <a:pPr lvl="1"/>
            <a:r>
              <a:rPr lang="en-US" sz="2800" dirty="0"/>
              <a:t>But </a:t>
            </a:r>
            <a:r>
              <a:rPr lang="en-US" sz="2800" i="1" dirty="0"/>
              <a:t>not </a:t>
            </a:r>
            <a:r>
              <a:rPr lang="en-US" sz="2800" dirty="0"/>
              <a:t>legislators, generally</a:t>
            </a:r>
          </a:p>
        </p:txBody>
      </p:sp>
      <p:sp>
        <p:nvSpPr>
          <p:cNvPr id="3" name="Title 2"/>
          <p:cNvSpPr>
            <a:spLocks noGrp="1"/>
          </p:cNvSpPr>
          <p:nvPr>
            <p:ph type="title"/>
          </p:nvPr>
        </p:nvSpPr>
        <p:spPr/>
        <p:txBody>
          <a:bodyPr/>
          <a:lstStyle/>
          <a:p>
            <a:pPr algn="ctr"/>
            <a:r>
              <a:rPr lang="en-US" dirty="0">
                <a:solidFill>
                  <a:srgbClr val="0070C0"/>
                </a:solidFill>
              </a:rPr>
              <a:t>Governmental Conduct Act</a:t>
            </a:r>
          </a:p>
        </p:txBody>
      </p:sp>
    </p:spTree>
    <p:extLst>
      <p:ext uri="{BB962C8B-B14F-4D97-AF65-F5344CB8AC3E}">
        <p14:creationId xmlns:p14="http://schemas.microsoft.com/office/powerpoint/2010/main" val="3782620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endParaRPr lang="en-US" sz="4800" dirty="0"/>
          </a:p>
          <a:p>
            <a:pPr marL="109728" indent="0" algn="ctr">
              <a:buNone/>
            </a:pPr>
            <a:r>
              <a:rPr lang="en-US" sz="4800" dirty="0"/>
              <a:t> </a:t>
            </a:r>
            <a:r>
              <a:rPr lang="en-US" sz="4800" dirty="0">
                <a:hlinkClick r:id="rId2"/>
              </a:rPr>
              <a:t>www.nmag.gov</a:t>
            </a:r>
            <a:endParaRPr lang="en-US" sz="4800" dirty="0"/>
          </a:p>
          <a:p>
            <a:pPr marL="109728" indent="0" algn="ctr">
              <a:buNone/>
            </a:pPr>
            <a:r>
              <a:rPr lang="en-US" sz="3600" dirty="0"/>
              <a:t>(Resources/publications)</a:t>
            </a:r>
          </a:p>
          <a:p>
            <a:pPr marL="109728" indent="0" algn="ctr">
              <a:buNone/>
            </a:pPr>
            <a:r>
              <a:rPr lang="en-US" sz="2400" dirty="0"/>
              <a:t>(Soon to be updated by the State Ethics Commission)</a:t>
            </a:r>
          </a:p>
        </p:txBody>
      </p:sp>
      <p:sp>
        <p:nvSpPr>
          <p:cNvPr id="3" name="Title 2"/>
          <p:cNvSpPr>
            <a:spLocks noGrp="1"/>
          </p:cNvSpPr>
          <p:nvPr>
            <p:ph type="title"/>
          </p:nvPr>
        </p:nvSpPr>
        <p:spPr/>
        <p:txBody>
          <a:bodyPr>
            <a:normAutofit fontScale="90000"/>
          </a:bodyPr>
          <a:lstStyle/>
          <a:p>
            <a:pPr algn="ctr"/>
            <a:r>
              <a:rPr lang="en-US" dirty="0">
                <a:solidFill>
                  <a:srgbClr val="0070C0"/>
                </a:solidFill>
              </a:rPr>
              <a:t>Attorney General’s Compliance Guide</a:t>
            </a:r>
            <a:br>
              <a:rPr lang="en-US" dirty="0">
                <a:solidFill>
                  <a:srgbClr val="0070C0"/>
                </a:solidFill>
              </a:rPr>
            </a:br>
            <a:r>
              <a:rPr lang="en-US" dirty="0">
                <a:solidFill>
                  <a:srgbClr val="0070C0"/>
                </a:solidFill>
              </a:rPr>
              <a:t>to the Governmental Conduct Act</a:t>
            </a:r>
            <a:br>
              <a:rPr lang="en-US" dirty="0">
                <a:solidFill>
                  <a:srgbClr val="0070C0"/>
                </a:solidFill>
              </a:rPr>
            </a:br>
            <a:endParaRPr lang="en-US" dirty="0">
              <a:solidFill>
                <a:srgbClr val="0070C0"/>
              </a:solidFill>
            </a:endParaRPr>
          </a:p>
        </p:txBody>
      </p:sp>
    </p:spTree>
    <p:extLst>
      <p:ext uri="{BB962C8B-B14F-4D97-AF65-F5344CB8AC3E}">
        <p14:creationId xmlns:p14="http://schemas.microsoft.com/office/powerpoint/2010/main" val="2425938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651001"/>
            <a:ext cx="8596668" cy="4390362"/>
          </a:xfrm>
        </p:spPr>
        <p:txBody>
          <a:bodyPr>
            <a:normAutofit/>
          </a:bodyPr>
          <a:lstStyle/>
          <a:p>
            <a:pPr marL="109728" indent="0" algn="ctr">
              <a:buNone/>
            </a:pPr>
            <a:r>
              <a:rPr lang="en-US" sz="3600" dirty="0"/>
              <a:t>§10-16B-1-4 NMSA</a:t>
            </a:r>
          </a:p>
          <a:p>
            <a:pPr marL="109728" indent="0" algn="ctr">
              <a:buNone/>
            </a:pPr>
            <a:endParaRPr lang="en-US" sz="3600" dirty="0"/>
          </a:p>
          <a:p>
            <a:pPr marL="109728" indent="0" algn="ctr">
              <a:buNone/>
            </a:pPr>
            <a:r>
              <a:rPr lang="en-US" sz="3600" dirty="0"/>
              <a:t>Limits gifts to any </a:t>
            </a:r>
            <a:r>
              <a:rPr lang="en-US" sz="3600" b="1" dirty="0"/>
              <a:t>state</a:t>
            </a:r>
            <a:r>
              <a:rPr lang="en-US" sz="3600" dirty="0"/>
              <a:t> employee, candidate, or family member </a:t>
            </a:r>
          </a:p>
          <a:p>
            <a:pPr marL="109728" indent="0" algn="ctr">
              <a:buNone/>
            </a:pPr>
            <a:endParaRPr lang="en-US" sz="2400" dirty="0"/>
          </a:p>
          <a:p>
            <a:pPr marL="109728" indent="0" algn="ctr">
              <a:buNone/>
            </a:pPr>
            <a:endParaRPr lang="en-US" sz="2400" dirty="0"/>
          </a:p>
          <a:p>
            <a:pPr marL="109728" indent="0" algn="ctr">
              <a:buNone/>
            </a:pPr>
            <a:endParaRPr lang="en-US" sz="2400" dirty="0"/>
          </a:p>
        </p:txBody>
      </p:sp>
      <p:sp>
        <p:nvSpPr>
          <p:cNvPr id="3" name="Title 2"/>
          <p:cNvSpPr>
            <a:spLocks noGrp="1"/>
          </p:cNvSpPr>
          <p:nvPr>
            <p:ph type="title"/>
          </p:nvPr>
        </p:nvSpPr>
        <p:spPr/>
        <p:txBody>
          <a:bodyPr>
            <a:normAutofit/>
          </a:bodyPr>
          <a:lstStyle/>
          <a:p>
            <a:pPr algn="ctr"/>
            <a:r>
              <a:rPr lang="en-US" sz="6000" dirty="0">
                <a:solidFill>
                  <a:srgbClr val="0070C0"/>
                </a:solidFill>
              </a:rPr>
              <a:t>Gift Act*</a:t>
            </a:r>
          </a:p>
        </p:txBody>
      </p:sp>
    </p:spTree>
    <p:extLst>
      <p:ext uri="{BB962C8B-B14F-4D97-AF65-F5344CB8AC3E}">
        <p14:creationId xmlns:p14="http://schemas.microsoft.com/office/powerpoint/2010/main" val="3265440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447801"/>
            <a:ext cx="8596668" cy="4593562"/>
          </a:xfrm>
        </p:spPr>
        <p:txBody>
          <a:bodyPr>
            <a:normAutofit/>
          </a:bodyPr>
          <a:lstStyle/>
          <a:p>
            <a:pPr marL="109728" indent="0">
              <a:buNone/>
            </a:pPr>
            <a:r>
              <a:rPr lang="en-US" sz="2800" dirty="0"/>
              <a:t>Gift Act, §§10-16B 1 through 4, NMSA</a:t>
            </a:r>
          </a:p>
          <a:p>
            <a:r>
              <a:rPr lang="en-US" sz="2800" dirty="0"/>
              <a:t> Limits gifts to state employees, candidates or their families to:</a:t>
            </a:r>
          </a:p>
          <a:p>
            <a:pPr lvl="1"/>
            <a:r>
              <a:rPr lang="en-US" sz="2400" dirty="0"/>
              <a:t>$250/per gift (from “restricted donors”)</a:t>
            </a:r>
          </a:p>
          <a:p>
            <a:pPr lvl="1"/>
            <a:r>
              <a:rPr lang="en-US" sz="2400" dirty="0"/>
              <a:t>$1000/per year (from lobbyists, their employees, contractors)</a:t>
            </a:r>
          </a:p>
          <a:p>
            <a:r>
              <a:rPr lang="en-US" sz="2800" dirty="0"/>
              <a:t>State officer or employee can’t solicit for charity from regulated companies</a:t>
            </a:r>
          </a:p>
          <a:p>
            <a:pPr lvl="1"/>
            <a:r>
              <a:rPr lang="en-US" sz="2400" dirty="0"/>
              <a:t>§10-16B-3 C </a:t>
            </a:r>
          </a:p>
          <a:p>
            <a:pPr lvl="1"/>
            <a:endParaRPr lang="en-US" dirty="0"/>
          </a:p>
          <a:p>
            <a:pPr marL="630936" lvl="2" indent="0">
              <a:buNone/>
            </a:pPr>
            <a:endParaRPr lang="en-US" dirty="0"/>
          </a:p>
          <a:p>
            <a:pPr lvl="1"/>
            <a:endParaRPr lang="en-US" dirty="0"/>
          </a:p>
        </p:txBody>
      </p:sp>
      <p:sp>
        <p:nvSpPr>
          <p:cNvPr id="3" name="Title 2"/>
          <p:cNvSpPr>
            <a:spLocks noGrp="1"/>
          </p:cNvSpPr>
          <p:nvPr>
            <p:ph type="title"/>
          </p:nvPr>
        </p:nvSpPr>
        <p:spPr/>
        <p:txBody>
          <a:bodyPr/>
          <a:lstStyle/>
          <a:p>
            <a:pPr algn="ctr"/>
            <a:r>
              <a:rPr lang="en-US" dirty="0">
                <a:solidFill>
                  <a:srgbClr val="0070C0"/>
                </a:solidFill>
              </a:rPr>
              <a:t>Restrictions on Gifts*</a:t>
            </a:r>
          </a:p>
        </p:txBody>
      </p:sp>
    </p:spTree>
    <p:extLst>
      <p:ext uri="{BB962C8B-B14F-4D97-AF65-F5344CB8AC3E}">
        <p14:creationId xmlns:p14="http://schemas.microsoft.com/office/powerpoint/2010/main" val="353138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422401"/>
            <a:ext cx="8596668" cy="4618962"/>
          </a:xfrm>
        </p:spPr>
        <p:txBody>
          <a:bodyPr>
            <a:normAutofit lnSpcReduction="10000"/>
          </a:bodyPr>
          <a:lstStyle/>
          <a:p>
            <a:pPr marL="109728" indent="0">
              <a:buNone/>
            </a:pPr>
            <a:r>
              <a:rPr lang="en-US" sz="3200" dirty="0"/>
              <a:t>Ten exceptions to “gifts,” including:</a:t>
            </a:r>
          </a:p>
          <a:p>
            <a:pPr>
              <a:buFont typeface="Courier New" panose="02070309020205020404" pitchFamily="49" charset="0"/>
              <a:buChar char="o"/>
            </a:pPr>
            <a:endParaRPr lang="en-US" sz="3200" dirty="0"/>
          </a:p>
          <a:p>
            <a:pPr>
              <a:buFont typeface="Courier New" panose="02070309020205020404" pitchFamily="49" charset="0"/>
              <a:buChar char="o"/>
            </a:pPr>
            <a:r>
              <a:rPr lang="en-US" sz="3200" dirty="0"/>
              <a:t>	Arm’s length sales and investments</a:t>
            </a:r>
          </a:p>
          <a:p>
            <a:pPr>
              <a:buFont typeface="Courier New" panose="02070309020205020404" pitchFamily="49" charset="0"/>
              <a:buChar char="o"/>
            </a:pPr>
            <a:r>
              <a:rPr lang="en-US" sz="3200" dirty="0"/>
              <a:t>	Reimbursements to government</a:t>
            </a:r>
          </a:p>
          <a:p>
            <a:pPr marL="109728" indent="0">
              <a:buNone/>
            </a:pPr>
            <a:r>
              <a:rPr lang="en-US" sz="3200" dirty="0"/>
              <a:t>		 employer for travel expenses</a:t>
            </a:r>
          </a:p>
          <a:p>
            <a:pPr>
              <a:buFont typeface="Courier New" panose="02070309020205020404" pitchFamily="49" charset="0"/>
              <a:buChar char="o"/>
            </a:pPr>
            <a:r>
              <a:rPr lang="en-US" sz="3200" dirty="0"/>
              <a:t>	Educational expenses	</a:t>
            </a:r>
          </a:p>
          <a:p>
            <a:pPr>
              <a:buFont typeface="Courier New" panose="02070309020205020404" pitchFamily="49" charset="0"/>
              <a:buChar char="o"/>
            </a:pPr>
            <a:r>
              <a:rPr lang="en-US" sz="3200" dirty="0"/>
              <a:t>	Retirement gifts</a:t>
            </a:r>
          </a:p>
          <a:p>
            <a:pPr marL="109728" indent="0">
              <a:buNone/>
            </a:pPr>
            <a:r>
              <a:rPr lang="en-US" dirty="0"/>
              <a:t>	</a:t>
            </a:r>
          </a:p>
        </p:txBody>
      </p:sp>
      <p:sp>
        <p:nvSpPr>
          <p:cNvPr id="3" name="Title 2"/>
          <p:cNvSpPr>
            <a:spLocks noGrp="1"/>
          </p:cNvSpPr>
          <p:nvPr>
            <p:ph type="title"/>
          </p:nvPr>
        </p:nvSpPr>
        <p:spPr/>
        <p:txBody>
          <a:bodyPr/>
          <a:lstStyle/>
          <a:p>
            <a:pPr algn="ctr"/>
            <a:r>
              <a:rPr lang="en-US" dirty="0">
                <a:solidFill>
                  <a:srgbClr val="0070C0"/>
                </a:solidFill>
              </a:rPr>
              <a:t>Restrictions on Gifts*</a:t>
            </a:r>
          </a:p>
        </p:txBody>
      </p:sp>
    </p:spTree>
    <p:extLst>
      <p:ext uri="{BB962C8B-B14F-4D97-AF65-F5344CB8AC3E}">
        <p14:creationId xmlns:p14="http://schemas.microsoft.com/office/powerpoint/2010/main" val="271662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481328"/>
            <a:ext cx="8229600" cy="5224272"/>
          </a:xfrm>
        </p:spPr>
        <p:txBody>
          <a:bodyPr/>
          <a:lstStyle/>
          <a:p>
            <a:pPr marL="0" indent="0">
              <a:buNone/>
            </a:pPr>
            <a:r>
              <a:rPr lang="en-US" sz="3200" dirty="0"/>
              <a:t>Financial services companies may not knowingly:</a:t>
            </a:r>
          </a:p>
          <a:p>
            <a:pPr>
              <a:buNone/>
            </a:pPr>
            <a:endParaRPr lang="en-US" dirty="0"/>
          </a:p>
          <a:p>
            <a:pPr lvl="1"/>
            <a:r>
              <a:rPr lang="en-US" sz="2800" dirty="0"/>
              <a:t>“Contribute” anything of value to official with authority over investments of public money or public bond issuances—</a:t>
            </a:r>
          </a:p>
          <a:p>
            <a:pPr lvl="2"/>
            <a:r>
              <a:rPr lang="en-US" sz="2800" dirty="0"/>
              <a:t>for personal use of official, but</a:t>
            </a:r>
          </a:p>
          <a:p>
            <a:pPr lvl="2"/>
            <a:r>
              <a:rPr lang="en-US" sz="2800" dirty="0"/>
              <a:t>under $100 in food in a day is okay</a:t>
            </a:r>
          </a:p>
          <a:p>
            <a:pPr marL="630936" lvl="2" indent="0" algn="ctr">
              <a:buNone/>
            </a:pPr>
            <a:r>
              <a:rPr lang="en-US" sz="2800" b="1" dirty="0">
                <a:latin typeface="Lucida Grande"/>
                <a:ea typeface="Lucida Grande"/>
                <a:cs typeface="Lucida Grande"/>
              </a:rPr>
              <a:t>§10-16-13.3 NMSA 1978</a:t>
            </a:r>
          </a:p>
          <a:p>
            <a:pPr lvl="2" algn="ctr"/>
            <a:endParaRPr lang="en-US" sz="2800" dirty="0"/>
          </a:p>
          <a:p>
            <a:pPr lvl="2"/>
            <a:endParaRPr lang="en-US" dirty="0"/>
          </a:p>
          <a:p>
            <a:pPr lvl="2"/>
            <a:endParaRPr lang="en-US" dirty="0"/>
          </a:p>
          <a:p>
            <a:pPr lvl="2">
              <a:buNone/>
            </a:pPr>
            <a:endParaRPr lang="en-US" dirty="0"/>
          </a:p>
          <a:p>
            <a:pPr lvl="2"/>
            <a:endParaRPr lang="en-US" dirty="0"/>
          </a:p>
        </p:txBody>
      </p:sp>
      <p:sp>
        <p:nvSpPr>
          <p:cNvPr id="3" name="Title 2"/>
          <p:cNvSpPr>
            <a:spLocks noGrp="1"/>
          </p:cNvSpPr>
          <p:nvPr>
            <p:ph type="title"/>
          </p:nvPr>
        </p:nvSpPr>
        <p:spPr/>
        <p:txBody>
          <a:bodyPr/>
          <a:lstStyle/>
          <a:p>
            <a:pPr algn="ctr"/>
            <a:r>
              <a:rPr lang="en-US" dirty="0">
                <a:solidFill>
                  <a:srgbClr val="0070C0"/>
                </a:solidFill>
              </a:rPr>
              <a:t>Contributions by Contractors</a:t>
            </a:r>
          </a:p>
        </p:txBody>
      </p:sp>
    </p:spTree>
    <p:extLst>
      <p:ext uri="{BB962C8B-B14F-4D97-AF65-F5344CB8AC3E}">
        <p14:creationId xmlns:p14="http://schemas.microsoft.com/office/powerpoint/2010/main" val="1994897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23475"/>
            <a:ext cx="8596668" cy="4717888"/>
          </a:xfrm>
        </p:spPr>
        <p:txBody>
          <a:bodyPr>
            <a:normAutofit/>
          </a:bodyPr>
          <a:lstStyle/>
          <a:p>
            <a:pPr marL="0" indent="0" defTabSz="914400">
              <a:spcBef>
                <a:spcPts val="0"/>
              </a:spcBef>
              <a:buClrTx/>
              <a:buSzTx/>
              <a:buNone/>
              <a:defRPr/>
            </a:pPr>
            <a:r>
              <a:rPr lang="en-US" sz="2800" dirty="0"/>
              <a:t>For Procurement Code contractors:</a:t>
            </a:r>
          </a:p>
          <a:p>
            <a:pPr marL="0" indent="0" defTabSz="914400">
              <a:spcBef>
                <a:spcPts val="0"/>
              </a:spcBef>
              <a:buClrTx/>
              <a:buSzTx/>
              <a:buNone/>
              <a:defRPr/>
            </a:pPr>
            <a:endParaRPr lang="en-US" sz="2800" dirty="0"/>
          </a:p>
          <a:p>
            <a:pPr marL="0" indent="0" defTabSz="914400">
              <a:spcBef>
                <a:spcPts val="0"/>
              </a:spcBef>
              <a:buClrTx/>
              <a:buSzTx/>
              <a:buNone/>
              <a:defRPr/>
            </a:pPr>
            <a:r>
              <a:rPr lang="en-US" sz="2800" dirty="0"/>
              <a:t>	No contributions allowed to applicable elected officials during procurement process, and</a:t>
            </a:r>
          </a:p>
          <a:p>
            <a:pPr marL="0" indent="0" defTabSz="914400">
              <a:spcBef>
                <a:spcPts val="0"/>
              </a:spcBef>
              <a:buClrTx/>
              <a:buSzTx/>
              <a:buNone/>
              <a:defRPr/>
            </a:pPr>
            <a:r>
              <a:rPr lang="en-US" sz="2800" dirty="0"/>
              <a:t>	Any contributions totaling $250 or more over two years prior to procurement process must be disclosed. </a:t>
            </a:r>
          </a:p>
          <a:p>
            <a:pPr marL="0" indent="0" defTabSz="914400">
              <a:spcBef>
                <a:spcPts val="0"/>
              </a:spcBef>
              <a:buClrTx/>
              <a:buSzTx/>
              <a:buNone/>
              <a:defRPr/>
            </a:pPr>
            <a:endParaRPr lang="en-US" sz="2800" dirty="0"/>
          </a:p>
          <a:p>
            <a:pPr marL="0" indent="0" defTabSz="914400">
              <a:spcBef>
                <a:spcPts val="0"/>
              </a:spcBef>
              <a:buClrTx/>
              <a:buSzTx/>
              <a:buNone/>
              <a:defRPr/>
            </a:pPr>
            <a:r>
              <a:rPr lang="en-US" sz="2800" dirty="0"/>
              <a:t>	</a:t>
            </a:r>
            <a:r>
              <a:rPr lang="en-US" sz="3600" dirty="0"/>
              <a:t>§13-1- 191.1 NMSA 1978** (procurement</a:t>
            </a:r>
            <a:r>
              <a:rPr lang="en-US" sz="3600" i="1" dirty="0"/>
              <a:t> </a:t>
            </a:r>
            <a:r>
              <a:rPr lang="en-US" sz="3600" dirty="0"/>
              <a:t>code)</a:t>
            </a:r>
          </a:p>
          <a:p>
            <a:pPr marL="0" indent="0" defTabSz="914400">
              <a:spcBef>
                <a:spcPts val="0"/>
              </a:spcBef>
              <a:buClrTx/>
              <a:buSzTx/>
              <a:buNone/>
              <a:defRPr/>
            </a:pPr>
            <a:endParaRPr lang="en-US" dirty="0"/>
          </a:p>
        </p:txBody>
      </p:sp>
      <p:sp>
        <p:nvSpPr>
          <p:cNvPr id="3" name="Title 2"/>
          <p:cNvSpPr>
            <a:spLocks noGrp="1"/>
          </p:cNvSpPr>
          <p:nvPr>
            <p:ph type="title"/>
          </p:nvPr>
        </p:nvSpPr>
        <p:spPr/>
        <p:txBody>
          <a:bodyPr>
            <a:normAutofit/>
          </a:bodyPr>
          <a:lstStyle/>
          <a:p>
            <a:r>
              <a:rPr lang="en-US" dirty="0">
                <a:solidFill>
                  <a:srgbClr val="0070C0"/>
                </a:solidFill>
              </a:rPr>
              <a:t>Contributions to elected officials</a:t>
            </a:r>
          </a:p>
        </p:txBody>
      </p:sp>
    </p:spTree>
    <p:extLst>
      <p:ext uri="{BB962C8B-B14F-4D97-AF65-F5344CB8AC3E}">
        <p14:creationId xmlns:p14="http://schemas.microsoft.com/office/powerpoint/2010/main" val="3223656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dirty="0"/>
              <a:t>§10-16A-1 through 8 NMSA	</a:t>
            </a:r>
          </a:p>
          <a:p>
            <a:pPr marL="109728" indent="0" algn="ctr">
              <a:buNone/>
            </a:pPr>
            <a:endParaRPr lang="en-US" sz="2800" dirty="0"/>
          </a:p>
          <a:p>
            <a:pPr marL="109728" indent="0" algn="ctr">
              <a:buNone/>
            </a:pPr>
            <a:r>
              <a:rPr lang="en-US" sz="2800" dirty="0"/>
              <a:t>Requires initial and annual disclosure of financial interests by public officials and employees</a:t>
            </a:r>
          </a:p>
          <a:p>
            <a:pPr marL="109728" indent="0" algn="ctr">
              <a:buNone/>
            </a:pPr>
            <a:endParaRPr lang="en-US" sz="2800" dirty="0"/>
          </a:p>
          <a:p>
            <a:pPr marL="109728" indent="0" algn="ctr">
              <a:buNone/>
            </a:pPr>
            <a:r>
              <a:rPr lang="en-US" sz="2800" dirty="0"/>
              <a:t>Only applies to legislators and statewide elected officials, and candidates</a:t>
            </a:r>
          </a:p>
          <a:p>
            <a:pPr marL="109728" indent="0" algn="ctr">
              <a:buNone/>
            </a:pPr>
            <a:endParaRPr lang="en-US" dirty="0"/>
          </a:p>
          <a:p>
            <a:pPr marL="109728" indent="0" algn="ctr">
              <a:buNone/>
            </a:pPr>
            <a:endParaRPr lang="en-US" dirty="0"/>
          </a:p>
        </p:txBody>
      </p:sp>
      <p:sp>
        <p:nvSpPr>
          <p:cNvPr id="3" name="Title 2"/>
          <p:cNvSpPr>
            <a:spLocks noGrp="1"/>
          </p:cNvSpPr>
          <p:nvPr>
            <p:ph type="title"/>
          </p:nvPr>
        </p:nvSpPr>
        <p:spPr/>
        <p:txBody>
          <a:bodyPr>
            <a:normAutofit fontScale="90000"/>
          </a:bodyPr>
          <a:lstStyle/>
          <a:p>
            <a:pPr algn="ctr"/>
            <a:br>
              <a:rPr lang="en-US" dirty="0"/>
            </a:br>
            <a:r>
              <a:rPr lang="en-US" dirty="0">
                <a:solidFill>
                  <a:srgbClr val="0070C0"/>
                </a:solidFill>
              </a:rPr>
              <a:t>Financial Disclosure Act*</a:t>
            </a:r>
            <a:br>
              <a:rPr lang="en-US" dirty="0">
                <a:solidFill>
                  <a:srgbClr val="0070C0"/>
                </a:solidFill>
              </a:rPr>
            </a:br>
            <a:endParaRPr lang="en-US" dirty="0">
              <a:solidFill>
                <a:srgbClr val="0070C0"/>
              </a:solidFill>
            </a:endParaRPr>
          </a:p>
        </p:txBody>
      </p:sp>
    </p:spTree>
    <p:extLst>
      <p:ext uri="{BB962C8B-B14F-4D97-AF65-F5344CB8AC3E}">
        <p14:creationId xmlns:p14="http://schemas.microsoft.com/office/powerpoint/2010/main" val="382912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sz="2800" dirty="0"/>
              <a:t>But §10-16A-4 also requires disclosure by </a:t>
            </a:r>
            <a:r>
              <a:rPr lang="en-US" sz="2800" i="1" dirty="0"/>
              <a:t>any</a:t>
            </a:r>
            <a:r>
              <a:rPr lang="en-US" sz="2800" dirty="0"/>
              <a:t> </a:t>
            </a:r>
            <a:r>
              <a:rPr lang="en-US" sz="2800" b="1" dirty="0"/>
              <a:t>state</a:t>
            </a:r>
            <a:r>
              <a:rPr lang="en-US" sz="2800" dirty="0"/>
              <a:t> employee of any…</a:t>
            </a:r>
          </a:p>
          <a:p>
            <a:pPr marL="109728" indent="0">
              <a:buNone/>
            </a:pPr>
            <a:endParaRPr lang="en-US" sz="2800" dirty="0"/>
          </a:p>
          <a:p>
            <a:pPr marL="109728" indent="0">
              <a:buNone/>
            </a:pPr>
            <a:r>
              <a:rPr lang="en-US" sz="2800" dirty="0"/>
              <a:t>	financial interest that he believes or has reason 		to believe may be affected by his official act or 	actions of the state agency by which he is 	employed	</a:t>
            </a:r>
          </a:p>
          <a:p>
            <a:pPr marL="109728" indent="0">
              <a:buNone/>
            </a:pPr>
            <a:r>
              <a:rPr lang="en-US" dirty="0"/>
              <a:t>	</a:t>
            </a:r>
          </a:p>
        </p:txBody>
      </p:sp>
      <p:sp>
        <p:nvSpPr>
          <p:cNvPr id="3" name="Title 2"/>
          <p:cNvSpPr>
            <a:spLocks noGrp="1"/>
          </p:cNvSpPr>
          <p:nvPr>
            <p:ph type="title"/>
          </p:nvPr>
        </p:nvSpPr>
        <p:spPr/>
        <p:txBody>
          <a:bodyPr>
            <a:normAutofit fontScale="90000"/>
          </a:bodyPr>
          <a:lstStyle/>
          <a:p>
            <a:pPr algn="ctr"/>
            <a:r>
              <a:rPr lang="en-US" dirty="0"/>
              <a:t>	</a:t>
            </a:r>
            <a:br>
              <a:rPr lang="en-US" dirty="0"/>
            </a:br>
            <a:r>
              <a:rPr lang="en-US" dirty="0">
                <a:solidFill>
                  <a:srgbClr val="0070C0"/>
                </a:solidFill>
              </a:rPr>
              <a:t>Financial Disclosure Act*</a:t>
            </a:r>
            <a:br>
              <a:rPr lang="en-US" dirty="0"/>
            </a:br>
            <a:endParaRPr lang="en-US" dirty="0"/>
          </a:p>
        </p:txBody>
      </p:sp>
    </p:spTree>
    <p:extLst>
      <p:ext uri="{BB962C8B-B14F-4D97-AF65-F5344CB8AC3E}">
        <p14:creationId xmlns:p14="http://schemas.microsoft.com/office/powerpoint/2010/main" val="269363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0AC47-9A9B-0A43-809F-83C49F949F53}"/>
              </a:ext>
            </a:extLst>
          </p:cNvPr>
          <p:cNvSpPr>
            <a:spLocks noGrp="1"/>
          </p:cNvSpPr>
          <p:nvPr>
            <p:ph type="title"/>
          </p:nvPr>
        </p:nvSpPr>
        <p:spPr/>
        <p:txBody>
          <a:bodyPr/>
          <a:lstStyle/>
          <a:p>
            <a:pPr algn="ctr"/>
            <a:r>
              <a:rPr lang="en-US" dirty="0">
                <a:latin typeface="Times" charset="0"/>
              </a:rPr>
              <a:t>Paul </a:t>
            </a:r>
            <a:r>
              <a:rPr lang="en-US" dirty="0" err="1">
                <a:latin typeface="Times" charset="0"/>
              </a:rPr>
              <a:t>Biderman</a:t>
            </a:r>
            <a:r>
              <a:rPr lang="en-US" dirty="0">
                <a:latin typeface="Times" charset="0"/>
              </a:rPr>
              <a:t>, J.D., Instructor</a:t>
            </a:r>
            <a:endParaRPr lang="en-US" dirty="0"/>
          </a:p>
        </p:txBody>
      </p:sp>
      <p:sp>
        <p:nvSpPr>
          <p:cNvPr id="3" name="Content Placeholder 2">
            <a:extLst>
              <a:ext uri="{FF2B5EF4-FFF2-40B4-BE49-F238E27FC236}">
                <a16:creationId xmlns:a16="http://schemas.microsoft.com/office/drawing/2014/main" id="{7789344E-6387-6D42-9C75-983522DB910A}"/>
              </a:ext>
            </a:extLst>
          </p:cNvPr>
          <p:cNvSpPr>
            <a:spLocks noGrp="1"/>
          </p:cNvSpPr>
          <p:nvPr>
            <p:ph idx="1"/>
          </p:nvPr>
        </p:nvSpPr>
        <p:spPr>
          <a:xfrm>
            <a:off x="677334" y="1397001"/>
            <a:ext cx="8596668" cy="4644362"/>
          </a:xfrm>
        </p:spPr>
        <p:txBody>
          <a:bodyPr>
            <a:normAutofit lnSpcReduction="10000"/>
          </a:bodyPr>
          <a:lstStyle/>
          <a:p>
            <a:r>
              <a:rPr lang="en-US" sz="2800" dirty="0">
                <a:latin typeface="Times" charset="0"/>
              </a:rPr>
              <a:t>Retired in 2011 as research faculty at UNM Law School and as Director, Institute of Public Law</a:t>
            </a:r>
          </a:p>
          <a:p>
            <a:r>
              <a:rPr lang="en-US" sz="2800" dirty="0">
                <a:latin typeface="Times" charset="0"/>
              </a:rPr>
              <a:t>Former New Mexico Secretary of Energy and Minerals</a:t>
            </a:r>
          </a:p>
          <a:p>
            <a:r>
              <a:rPr lang="en-US" sz="2800" dirty="0">
                <a:latin typeface="Times" charset="0"/>
              </a:rPr>
              <a:t>Member, City of Santa Fe Ethics and Campaign Review Board </a:t>
            </a:r>
          </a:p>
          <a:p>
            <a:r>
              <a:rPr lang="en-US" sz="2800" dirty="0">
                <a:latin typeface="Times" charset="0"/>
              </a:rPr>
              <a:t>Member,  Supreme Court Advisory Committee on the Code of Judicial Conduct</a:t>
            </a:r>
          </a:p>
          <a:p>
            <a:r>
              <a:rPr lang="en-US" sz="2800" dirty="0">
                <a:latin typeface="Times" charset="0"/>
              </a:rPr>
              <a:t>Co-author: Compliance Guide on the NM Governmental Conduct Act </a:t>
            </a:r>
          </a:p>
          <a:p>
            <a:r>
              <a:rPr lang="en-US" sz="2800" dirty="0">
                <a:latin typeface="Times" charset="0"/>
              </a:rPr>
              <a:t>Long-time trainer in public ethics </a:t>
            </a:r>
          </a:p>
          <a:p>
            <a:endParaRPr lang="en-US" dirty="0"/>
          </a:p>
        </p:txBody>
      </p:sp>
    </p:spTree>
    <p:extLst>
      <p:ext uri="{BB962C8B-B14F-4D97-AF65-F5344CB8AC3E}">
        <p14:creationId xmlns:p14="http://schemas.microsoft.com/office/powerpoint/2010/main" val="685987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52600" y="1447801"/>
            <a:ext cx="8229600" cy="4525963"/>
          </a:xfrm>
        </p:spPr>
        <p:txBody>
          <a:bodyPr>
            <a:normAutofit fontScale="85000" lnSpcReduction="20000"/>
          </a:bodyPr>
          <a:lstStyle/>
          <a:p>
            <a:pPr marL="0" indent="0">
              <a:buNone/>
            </a:pPr>
            <a:endParaRPr lang="en-US" sz="3000" dirty="0"/>
          </a:p>
          <a:p>
            <a:pPr lvl="1"/>
            <a:r>
              <a:rPr lang="en-US" sz="3000" dirty="0"/>
              <a:t>Defines a government position as “a public trust”</a:t>
            </a:r>
          </a:p>
          <a:p>
            <a:pPr lvl="1"/>
            <a:r>
              <a:rPr lang="en-US" sz="3000" dirty="0"/>
              <a:t>Powers and resources used only to advance public interest</a:t>
            </a:r>
          </a:p>
          <a:p>
            <a:pPr lvl="4"/>
            <a:r>
              <a:rPr lang="en-US" sz="2600" dirty="0"/>
              <a:t>Not personal benefits or private interests</a:t>
            </a:r>
          </a:p>
          <a:p>
            <a:pPr lvl="4"/>
            <a:r>
              <a:rPr lang="en-US" sz="2600" dirty="0"/>
              <a:t>Disclosure of conflicting interests, real </a:t>
            </a:r>
            <a:r>
              <a:rPr lang="en-US" sz="2600" i="1" dirty="0"/>
              <a:t>or potential</a:t>
            </a:r>
          </a:p>
          <a:p>
            <a:pPr lvl="4"/>
            <a:r>
              <a:rPr lang="en-US" sz="2600" dirty="0"/>
              <a:t>No acceptance of anything of value for performing official acts</a:t>
            </a:r>
          </a:p>
          <a:p>
            <a:pPr marL="393192" lvl="1" indent="0">
              <a:buNone/>
            </a:pPr>
            <a:endParaRPr lang="en-US" dirty="0"/>
          </a:p>
          <a:p>
            <a:pPr marL="2057400" lvl="8" indent="0">
              <a:buNone/>
            </a:pPr>
            <a:r>
              <a:rPr lang="en-US" sz="3500" b="1" dirty="0">
                <a:latin typeface="Lucida Grande"/>
                <a:ea typeface="Lucida Grande"/>
                <a:cs typeface="Lucida Grande"/>
              </a:rPr>
              <a:t>§10-16-3 NMSA 1978</a:t>
            </a:r>
            <a:endParaRPr lang="en-US" dirty="0"/>
          </a:p>
          <a:p>
            <a:pPr lvl="4"/>
            <a:endParaRPr lang="en-US" dirty="0"/>
          </a:p>
          <a:p>
            <a:pPr lvl="4"/>
            <a:endParaRPr lang="en-US" dirty="0"/>
          </a:p>
        </p:txBody>
      </p:sp>
      <p:sp>
        <p:nvSpPr>
          <p:cNvPr id="3" name="Title 2"/>
          <p:cNvSpPr>
            <a:spLocks noGrp="1"/>
          </p:cNvSpPr>
          <p:nvPr>
            <p:ph type="title"/>
          </p:nvPr>
        </p:nvSpPr>
        <p:spPr>
          <a:xfrm>
            <a:off x="677334" y="609600"/>
            <a:ext cx="8596668" cy="838201"/>
          </a:xfrm>
        </p:spPr>
        <p:txBody>
          <a:bodyPr/>
          <a:lstStyle/>
          <a:p>
            <a:pPr algn="ctr"/>
            <a:r>
              <a:rPr lang="en-US" dirty="0">
                <a:solidFill>
                  <a:srgbClr val="0070C0"/>
                </a:solidFill>
              </a:rPr>
              <a:t>Governmental Conduct Act</a:t>
            </a:r>
          </a:p>
        </p:txBody>
      </p:sp>
    </p:spTree>
    <p:extLst>
      <p:ext uri="{BB962C8B-B14F-4D97-AF65-F5344CB8AC3E}">
        <p14:creationId xmlns:p14="http://schemas.microsoft.com/office/powerpoint/2010/main" val="278639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§10-16-3 D: felony to offer or take anything of value for an official act (includes legislators)</a:t>
            </a:r>
          </a:p>
          <a:p>
            <a:r>
              <a:rPr lang="en-US" sz="2800" dirty="0"/>
              <a:t>Or to take official act for primary purpose of own profit (§10-16-4)</a:t>
            </a:r>
          </a:p>
          <a:p>
            <a:endParaRPr lang="en-US" sz="2800" dirty="0"/>
          </a:p>
          <a:p>
            <a:endParaRPr lang="en-US" sz="2800" dirty="0"/>
          </a:p>
          <a:p>
            <a:pPr algn="ctr"/>
            <a:endParaRPr lang="en-US" sz="2800" dirty="0"/>
          </a:p>
        </p:txBody>
      </p:sp>
      <p:sp>
        <p:nvSpPr>
          <p:cNvPr id="3" name="Title 2"/>
          <p:cNvSpPr>
            <a:spLocks noGrp="1"/>
          </p:cNvSpPr>
          <p:nvPr>
            <p:ph type="title"/>
          </p:nvPr>
        </p:nvSpPr>
        <p:spPr/>
        <p:txBody>
          <a:bodyPr/>
          <a:lstStyle/>
          <a:p>
            <a:pPr algn="ctr"/>
            <a:r>
              <a:rPr lang="en-US" dirty="0">
                <a:solidFill>
                  <a:srgbClr val="0070C0"/>
                </a:solidFill>
              </a:rPr>
              <a:t>Governmental Conduct Act</a:t>
            </a:r>
          </a:p>
        </p:txBody>
      </p:sp>
    </p:spTree>
    <p:extLst>
      <p:ext uri="{BB962C8B-B14F-4D97-AF65-F5344CB8AC3E}">
        <p14:creationId xmlns:p14="http://schemas.microsoft.com/office/powerpoint/2010/main" val="2279589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295401"/>
            <a:ext cx="8596668" cy="4745962"/>
          </a:xfrm>
        </p:spPr>
        <p:txBody>
          <a:bodyPr>
            <a:normAutofit lnSpcReduction="10000"/>
          </a:bodyPr>
          <a:lstStyle/>
          <a:p>
            <a:pPr marL="109728" indent="0" algn="ctr">
              <a:buNone/>
            </a:pPr>
            <a:r>
              <a:rPr lang="en-US" sz="2400" b="1" u="sng" dirty="0">
                <a:latin typeface="Lucida Grande"/>
                <a:ea typeface="Lucida Grande"/>
                <a:cs typeface="Lucida Grande"/>
              </a:rPr>
              <a:t>EXAMPLES</a:t>
            </a:r>
          </a:p>
          <a:p>
            <a:r>
              <a:rPr lang="en-US" sz="3200" b="1" dirty="0">
                <a:latin typeface="Lucida Grande"/>
                <a:ea typeface="Lucida Grande"/>
                <a:cs typeface="Lucida Grande"/>
              </a:rPr>
              <a:t>§30-24-1: Bribery</a:t>
            </a:r>
          </a:p>
          <a:p>
            <a:r>
              <a:rPr lang="en-US" sz="3200" b="1" dirty="0">
                <a:latin typeface="Lucida Grande"/>
                <a:ea typeface="Lucida Grande"/>
                <a:cs typeface="Lucida Grande"/>
              </a:rPr>
              <a:t>§30-41-1: Kickbacks</a:t>
            </a:r>
          </a:p>
          <a:p>
            <a:r>
              <a:rPr lang="en-US" sz="3200" b="1" dirty="0">
                <a:latin typeface="Lucida Grande"/>
                <a:ea typeface="Lucida Grande"/>
                <a:cs typeface="Lucida Grande"/>
              </a:rPr>
              <a:t>§30-16-8: Embezzlement</a:t>
            </a:r>
          </a:p>
          <a:p>
            <a:r>
              <a:rPr lang="en-US" sz="3200" b="1" dirty="0">
                <a:latin typeface="Lucida Grande"/>
                <a:ea typeface="Lucida Grande"/>
                <a:cs typeface="Lucida Grande"/>
              </a:rPr>
              <a:t>§30-16-9: Extortion</a:t>
            </a:r>
          </a:p>
          <a:p>
            <a:r>
              <a:rPr lang="en-US" sz="3200" b="1" dirty="0">
                <a:latin typeface="Lucida Grande"/>
                <a:ea typeface="Lucida Grande"/>
                <a:cs typeface="Lucida Grande"/>
              </a:rPr>
              <a:t>§30-23-1: Demanding illegal fees</a:t>
            </a:r>
          </a:p>
          <a:p>
            <a:r>
              <a:rPr lang="en-US" sz="3200" b="1" dirty="0">
                <a:latin typeface="Lucida Grande"/>
                <a:ea typeface="Lucida Grande"/>
                <a:cs typeface="Lucida Grande"/>
              </a:rPr>
              <a:t>§30-42-4: RICO</a:t>
            </a:r>
          </a:p>
          <a:p>
            <a:r>
              <a:rPr lang="en-US" sz="3200" b="1" dirty="0"/>
              <a:t>§</a:t>
            </a:r>
            <a:r>
              <a:rPr lang="en-US" sz="3200" b="1" dirty="0">
                <a:latin typeface="Lucida Grande"/>
                <a:cs typeface="Lucida Grande"/>
              </a:rPr>
              <a:t>10-17-12: Neglect of Duty </a:t>
            </a:r>
          </a:p>
          <a:p>
            <a:endParaRPr lang="en-US" dirty="0"/>
          </a:p>
        </p:txBody>
      </p:sp>
      <p:sp>
        <p:nvSpPr>
          <p:cNvPr id="3" name="Title 2"/>
          <p:cNvSpPr>
            <a:spLocks noGrp="1"/>
          </p:cNvSpPr>
          <p:nvPr>
            <p:ph type="title"/>
          </p:nvPr>
        </p:nvSpPr>
        <p:spPr/>
        <p:txBody>
          <a:bodyPr/>
          <a:lstStyle/>
          <a:p>
            <a:pPr algn="ctr"/>
            <a:r>
              <a:rPr lang="en-US" dirty="0">
                <a:solidFill>
                  <a:srgbClr val="0070C0"/>
                </a:solidFill>
              </a:rPr>
              <a:t>Related Criminal Statutes</a:t>
            </a:r>
          </a:p>
        </p:txBody>
      </p:sp>
    </p:spTree>
    <p:extLst>
      <p:ext uri="{BB962C8B-B14F-4D97-AF65-F5344CB8AC3E}">
        <p14:creationId xmlns:p14="http://schemas.microsoft.com/office/powerpoint/2010/main" val="3848144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200" dirty="0"/>
              <a:t>State Investment Officer asked correspondent bank for campaign donation to get state contract</a:t>
            </a:r>
          </a:p>
          <a:p>
            <a:r>
              <a:rPr lang="en-US" sz="3200" dirty="0"/>
              <a:t>Bankers were wired</a:t>
            </a:r>
          </a:p>
          <a:p>
            <a:r>
              <a:rPr lang="en-US" sz="3200" dirty="0"/>
              <a:t>SIO insists that he was only asking them to pay up on prior commitment for contribution</a:t>
            </a:r>
          </a:p>
          <a:p>
            <a:r>
              <a:rPr lang="en-US" sz="3200" dirty="0"/>
              <a:t>Convicted</a:t>
            </a:r>
          </a:p>
          <a:p>
            <a:endParaRPr lang="en-US" dirty="0"/>
          </a:p>
        </p:txBody>
      </p:sp>
      <p:sp>
        <p:nvSpPr>
          <p:cNvPr id="3" name="Title 2"/>
          <p:cNvSpPr>
            <a:spLocks noGrp="1"/>
          </p:cNvSpPr>
          <p:nvPr>
            <p:ph type="title"/>
          </p:nvPr>
        </p:nvSpPr>
        <p:spPr/>
        <p:txBody>
          <a:bodyPr/>
          <a:lstStyle/>
          <a:p>
            <a:pPr algn="ctr"/>
            <a:r>
              <a:rPr lang="en-US" dirty="0">
                <a:solidFill>
                  <a:srgbClr val="0070C0"/>
                </a:solidFill>
              </a:rPr>
              <a:t>State v. PT</a:t>
            </a:r>
          </a:p>
        </p:txBody>
      </p:sp>
    </p:spTree>
    <p:extLst>
      <p:ext uri="{BB962C8B-B14F-4D97-AF65-F5344CB8AC3E}">
        <p14:creationId xmlns:p14="http://schemas.microsoft.com/office/powerpoint/2010/main" val="1365913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lgn="ctr">
              <a:buNone/>
            </a:pPr>
            <a:r>
              <a:rPr lang="en-US" sz="3900" b="1" dirty="0">
                <a:latin typeface="Lucida Grande"/>
                <a:ea typeface="Lucida Grande"/>
                <a:cs typeface="Lucida Grande"/>
              </a:rPr>
              <a:t>§10-16-3 A NMSA 1978</a:t>
            </a:r>
          </a:p>
          <a:p>
            <a:endParaRPr lang="en-US" dirty="0"/>
          </a:p>
          <a:p>
            <a:pPr marL="109728" indent="0">
              <a:buNone/>
            </a:pPr>
            <a:r>
              <a:rPr lang="en-US" sz="4000" dirty="0"/>
              <a:t>Governmental Conduct Act prohibits:</a:t>
            </a:r>
          </a:p>
          <a:p>
            <a:pPr>
              <a:buNone/>
            </a:pPr>
            <a:endParaRPr lang="en-US" dirty="0"/>
          </a:p>
          <a:p>
            <a:pPr marL="603504" lvl="2" indent="-256032">
              <a:spcBef>
                <a:spcPts val="400"/>
              </a:spcBef>
              <a:buSzPct val="68000"/>
              <a:buFont typeface="Wingdings 3"/>
              <a:buChar char=""/>
            </a:pPr>
            <a:r>
              <a:rPr lang="en-US" sz="4000" dirty="0"/>
              <a:t>Using . . . resources of office to . . . obtain personal benefits or pursue private interests </a:t>
            </a:r>
          </a:p>
          <a:p>
            <a:endParaRPr lang="en-US" dirty="0"/>
          </a:p>
          <a:p>
            <a:endParaRPr lang="en-US" dirty="0"/>
          </a:p>
          <a:p>
            <a:endParaRPr lang="en-US" dirty="0"/>
          </a:p>
        </p:txBody>
      </p:sp>
      <p:sp>
        <p:nvSpPr>
          <p:cNvPr id="3" name="Title 2"/>
          <p:cNvSpPr>
            <a:spLocks noGrp="1"/>
          </p:cNvSpPr>
          <p:nvPr>
            <p:ph type="title"/>
          </p:nvPr>
        </p:nvSpPr>
        <p:spPr/>
        <p:txBody>
          <a:bodyPr/>
          <a:lstStyle/>
          <a:p>
            <a:pPr algn="ctr"/>
            <a:r>
              <a:rPr lang="en-US" dirty="0">
                <a:solidFill>
                  <a:srgbClr val="0070C0"/>
                </a:solidFill>
              </a:rPr>
              <a:t>Timekeeping Honesty</a:t>
            </a:r>
          </a:p>
        </p:txBody>
      </p:sp>
    </p:spTree>
    <p:extLst>
      <p:ext uri="{BB962C8B-B14F-4D97-AF65-F5344CB8AC3E}">
        <p14:creationId xmlns:p14="http://schemas.microsoft.com/office/powerpoint/2010/main" val="3750568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dirty="0">
                <a:solidFill>
                  <a:srgbClr val="0070C0"/>
                </a:solidFill>
              </a:rPr>
              <a:t>State v. JS</a:t>
            </a:r>
          </a:p>
        </p:txBody>
      </p:sp>
      <p:sp>
        <p:nvSpPr>
          <p:cNvPr id="18435" name="Rectangle 3"/>
          <p:cNvSpPr>
            <a:spLocks noGrp="1" noChangeArrowheads="1"/>
          </p:cNvSpPr>
          <p:nvPr>
            <p:ph type="body" idx="1"/>
          </p:nvPr>
        </p:nvSpPr>
        <p:spPr/>
        <p:txBody>
          <a:bodyPr>
            <a:noAutofit/>
          </a:bodyPr>
          <a:lstStyle/>
          <a:p>
            <a:r>
              <a:rPr lang="en-US" sz="3200" dirty="0"/>
              <a:t>Official at Department of Environment</a:t>
            </a:r>
          </a:p>
          <a:p>
            <a:pPr marL="109728" indent="0">
              <a:buNone/>
            </a:pPr>
            <a:endParaRPr lang="en-US" sz="3200" dirty="0"/>
          </a:p>
          <a:p>
            <a:pPr lvl="1"/>
            <a:r>
              <a:rPr lang="en-US" sz="2800" dirty="0"/>
              <a:t>Responsible for funding irrigation districts with state money</a:t>
            </a:r>
          </a:p>
          <a:p>
            <a:pPr lvl="1"/>
            <a:r>
              <a:rPr lang="en-US" sz="2800" dirty="0"/>
              <a:t>Sent large payment to X Irrigation District</a:t>
            </a:r>
          </a:p>
          <a:p>
            <a:pPr lvl="1"/>
            <a:r>
              <a:rPr lang="en-US" sz="2800" dirty="0"/>
              <a:t>Didn</a:t>
            </a:r>
            <a:r>
              <a:rPr lang="en-US" sz="2800" dirty="0">
                <a:latin typeface="Arial"/>
              </a:rPr>
              <a:t>’</a:t>
            </a:r>
            <a:r>
              <a:rPr lang="en-US" sz="2800" dirty="0"/>
              <a:t>t exist</a:t>
            </a:r>
          </a:p>
          <a:p>
            <a:pPr lvl="1"/>
            <a:r>
              <a:rPr lang="en-US" sz="2800" dirty="0"/>
              <a:t>Money fully recovered from safe</a:t>
            </a:r>
          </a:p>
          <a:p>
            <a:pPr lvl="1"/>
            <a:r>
              <a:rPr lang="en-US" sz="2800" dirty="0"/>
              <a:t>Convicted</a:t>
            </a:r>
          </a:p>
        </p:txBody>
      </p:sp>
    </p:spTree>
    <p:extLst>
      <p:ext uri="{BB962C8B-B14F-4D97-AF65-F5344CB8AC3E}">
        <p14:creationId xmlns:p14="http://schemas.microsoft.com/office/powerpoint/2010/main" val="349706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9400" y="1481328"/>
            <a:ext cx="9931400" cy="4843272"/>
          </a:xfrm>
        </p:spPr>
        <p:txBody>
          <a:bodyPr>
            <a:normAutofit/>
          </a:bodyPr>
          <a:lstStyle/>
          <a:p>
            <a:pPr marL="109728" indent="0">
              <a:buNone/>
            </a:pPr>
            <a:r>
              <a:rPr lang="en-US" sz="4000" dirty="0"/>
              <a:t>Conducting private business at the office:</a:t>
            </a:r>
          </a:p>
          <a:p>
            <a:pPr marL="365760" lvl="1" indent="-256032">
              <a:spcBef>
                <a:spcPts val="400"/>
              </a:spcBef>
              <a:buSzPct val="68000"/>
              <a:buFont typeface="Wingdings 3"/>
              <a:buChar char=""/>
            </a:pPr>
            <a:r>
              <a:rPr lang="en-US" sz="4000" dirty="0"/>
              <a:t>Time, equipment, supplies, email, etc.</a:t>
            </a:r>
          </a:p>
          <a:p>
            <a:pPr marL="365760" lvl="1" indent="-256032">
              <a:spcBef>
                <a:spcPts val="400"/>
              </a:spcBef>
              <a:buSzPct val="68000"/>
              <a:buFont typeface="Wingdings 3"/>
              <a:buChar char=""/>
            </a:pPr>
            <a:r>
              <a:rPr lang="en-US" sz="4000" dirty="0"/>
              <a:t>No using resources of office to pursue private interests</a:t>
            </a:r>
          </a:p>
          <a:p>
            <a:pPr marL="109728" lvl="1" indent="0">
              <a:spcBef>
                <a:spcPts val="400"/>
              </a:spcBef>
              <a:buSzPct val="68000"/>
              <a:buNone/>
            </a:pPr>
            <a:r>
              <a:rPr lang="en-US" sz="4000" b="1" dirty="0">
                <a:latin typeface="Lucida Grande"/>
                <a:ea typeface="Lucida Grande"/>
                <a:cs typeface="Lucida Grande"/>
              </a:rPr>
              <a:t>	§10-16-3 A and -4.2 NMSA 1978</a:t>
            </a:r>
          </a:p>
          <a:p>
            <a:pPr lvl="1">
              <a:buNone/>
            </a:pPr>
            <a:endParaRPr lang="en-US" sz="2400" dirty="0"/>
          </a:p>
          <a:p>
            <a:pPr lvl="1">
              <a:buNone/>
            </a:pPr>
            <a:endParaRPr lang="en-US" sz="2400" dirty="0"/>
          </a:p>
          <a:p>
            <a:pPr lvl="1">
              <a:buNone/>
            </a:pPr>
            <a:endParaRPr lang="en-US" sz="2400" dirty="0"/>
          </a:p>
        </p:txBody>
      </p:sp>
      <p:sp>
        <p:nvSpPr>
          <p:cNvPr id="3" name="Title 2"/>
          <p:cNvSpPr>
            <a:spLocks noGrp="1"/>
          </p:cNvSpPr>
          <p:nvPr>
            <p:ph type="title"/>
          </p:nvPr>
        </p:nvSpPr>
        <p:spPr/>
        <p:txBody>
          <a:bodyPr/>
          <a:lstStyle/>
          <a:p>
            <a:pPr algn="ctr"/>
            <a:r>
              <a:rPr lang="en-US" dirty="0">
                <a:solidFill>
                  <a:srgbClr val="0070C0"/>
                </a:solidFill>
              </a:rPr>
              <a:t>Private Dealings </a:t>
            </a:r>
          </a:p>
        </p:txBody>
      </p:sp>
    </p:spTree>
    <p:extLst>
      <p:ext uri="{BB962C8B-B14F-4D97-AF65-F5344CB8AC3E}">
        <p14:creationId xmlns:p14="http://schemas.microsoft.com/office/powerpoint/2010/main" val="4093744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9982200" cy="3949892"/>
          </a:xfrm>
        </p:spPr>
        <p:txBody>
          <a:bodyPr>
            <a:normAutofit lnSpcReduction="10000"/>
          </a:bodyPr>
          <a:lstStyle/>
          <a:p>
            <a:pPr marL="109728" indent="0" algn="ctr">
              <a:buNone/>
            </a:pPr>
            <a:r>
              <a:rPr lang="en-US" sz="4000" dirty="0">
                <a:solidFill>
                  <a:srgbClr val="002060"/>
                </a:solidFill>
              </a:rPr>
              <a:t>Governmental Conduct Act calls full disclosure of real or potential conflicts of interest “a guiding principle for determining appropriate conduct” </a:t>
            </a:r>
          </a:p>
          <a:p>
            <a:pPr marL="109728" indent="0" algn="ctr">
              <a:buNone/>
            </a:pPr>
            <a:endParaRPr lang="en-US" sz="4000" dirty="0"/>
          </a:p>
          <a:p>
            <a:pPr marL="109728" indent="0" algn="ctr">
              <a:buNone/>
            </a:pPr>
            <a:r>
              <a:rPr lang="en-US" sz="4000" b="1" dirty="0">
                <a:latin typeface="Lucida Grande"/>
                <a:ea typeface="Lucida Grande"/>
                <a:cs typeface="Lucida Grande"/>
              </a:rPr>
              <a:t>§10-16-3 C NMSA 1978</a:t>
            </a:r>
          </a:p>
          <a:p>
            <a:pPr marL="109728" indent="0" algn="ctr">
              <a:buNone/>
            </a:pPr>
            <a:endParaRPr lang="en-US" sz="4000" dirty="0"/>
          </a:p>
        </p:txBody>
      </p:sp>
      <p:sp>
        <p:nvSpPr>
          <p:cNvPr id="3" name="Title 2"/>
          <p:cNvSpPr>
            <a:spLocks noGrp="1"/>
          </p:cNvSpPr>
          <p:nvPr>
            <p:ph type="title"/>
          </p:nvPr>
        </p:nvSpPr>
        <p:spPr/>
        <p:txBody>
          <a:bodyPr>
            <a:noAutofit/>
          </a:bodyPr>
          <a:lstStyle/>
          <a:p>
            <a:pPr algn="ctr"/>
            <a:r>
              <a:rPr lang="en-US" sz="4000" dirty="0">
                <a:solidFill>
                  <a:srgbClr val="0070C0"/>
                </a:solidFill>
              </a:rPr>
              <a:t>Conflicts of Interest/</a:t>
            </a:r>
            <a:br>
              <a:rPr lang="en-US" sz="4000" dirty="0">
                <a:solidFill>
                  <a:srgbClr val="0070C0"/>
                </a:solidFill>
              </a:rPr>
            </a:br>
            <a:r>
              <a:rPr lang="en-US" sz="4000" dirty="0">
                <a:solidFill>
                  <a:srgbClr val="0070C0"/>
                </a:solidFill>
              </a:rPr>
              <a:t>Disclosure</a:t>
            </a:r>
          </a:p>
        </p:txBody>
      </p:sp>
    </p:spTree>
    <p:extLst>
      <p:ext uri="{BB962C8B-B14F-4D97-AF65-F5344CB8AC3E}">
        <p14:creationId xmlns:p14="http://schemas.microsoft.com/office/powerpoint/2010/main" val="737254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200" dirty="0"/>
          </a:p>
          <a:p>
            <a:r>
              <a:rPr lang="en-US" sz="3200" dirty="0"/>
              <a:t>Using public position for personal gain</a:t>
            </a:r>
          </a:p>
          <a:p>
            <a:endParaRPr lang="en-US" sz="3200" dirty="0"/>
          </a:p>
          <a:p>
            <a:r>
              <a:rPr lang="en-US" sz="3200" dirty="0"/>
              <a:t>Benefiting from official acts</a:t>
            </a:r>
          </a:p>
          <a:p>
            <a:endParaRPr lang="en-US" sz="3200" dirty="0"/>
          </a:p>
          <a:p>
            <a:r>
              <a:rPr lang="en-US" sz="3200" dirty="0"/>
              <a:t>Contracting conflicts</a:t>
            </a:r>
          </a:p>
          <a:p>
            <a:pPr marL="109728" indent="0">
              <a:buNone/>
            </a:pPr>
            <a:endParaRPr lang="en-US" sz="4400" dirty="0"/>
          </a:p>
          <a:p>
            <a:pPr marL="109728" indent="0">
              <a:buNone/>
            </a:pPr>
            <a:endParaRPr lang="en-US" sz="4400" dirty="0"/>
          </a:p>
          <a:p>
            <a:pPr marL="109728" indent="0" algn="ctr">
              <a:buNone/>
            </a:pPr>
            <a:endParaRPr lang="en-US" sz="4400" dirty="0"/>
          </a:p>
          <a:p>
            <a:pPr marL="109728" indent="0" algn="ctr">
              <a:buNone/>
            </a:pPr>
            <a:endParaRPr lang="en-US" sz="4400" dirty="0"/>
          </a:p>
        </p:txBody>
      </p:sp>
      <p:sp>
        <p:nvSpPr>
          <p:cNvPr id="3" name="Title 2"/>
          <p:cNvSpPr>
            <a:spLocks noGrp="1"/>
          </p:cNvSpPr>
          <p:nvPr>
            <p:ph type="title"/>
          </p:nvPr>
        </p:nvSpPr>
        <p:spPr/>
        <p:txBody>
          <a:bodyPr/>
          <a:lstStyle/>
          <a:p>
            <a:pPr algn="ctr"/>
            <a:r>
              <a:rPr lang="en-US" dirty="0">
                <a:solidFill>
                  <a:srgbClr val="0070C0"/>
                </a:solidFill>
              </a:rPr>
              <a:t>Types of Conflicts </a:t>
            </a:r>
          </a:p>
        </p:txBody>
      </p:sp>
    </p:spTree>
    <p:extLst>
      <p:ext uri="{BB962C8B-B14F-4D97-AF65-F5344CB8AC3E}">
        <p14:creationId xmlns:p14="http://schemas.microsoft.com/office/powerpoint/2010/main" val="1236927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5ED8-476B-504A-BDDC-7A7FE32AF7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1DAC0B-A6C5-CE4A-9D9E-5DBF68BB27C7}"/>
              </a:ext>
            </a:extLst>
          </p:cNvPr>
          <p:cNvSpPr>
            <a:spLocks noGrp="1"/>
          </p:cNvSpPr>
          <p:nvPr>
            <p:ph idx="1"/>
          </p:nvPr>
        </p:nvSpPr>
        <p:spPr/>
        <p:txBody>
          <a:bodyPr/>
          <a:lstStyle/>
          <a:p>
            <a:pPr marL="0" indent="0" algn="ctr">
              <a:buNone/>
            </a:pPr>
            <a:r>
              <a:rPr lang="en-US" sz="4800" b="1" dirty="0"/>
              <a:t>Using public position </a:t>
            </a:r>
          </a:p>
          <a:p>
            <a:pPr marL="0" indent="0" algn="ctr">
              <a:buNone/>
            </a:pPr>
            <a:r>
              <a:rPr lang="en-US" sz="4800" b="1" dirty="0"/>
              <a:t>for personal gain</a:t>
            </a:r>
          </a:p>
          <a:p>
            <a:endParaRPr lang="en-US" dirty="0"/>
          </a:p>
          <a:p>
            <a:endParaRPr lang="en-US" dirty="0"/>
          </a:p>
        </p:txBody>
      </p:sp>
    </p:spTree>
    <p:extLst>
      <p:ext uri="{BB962C8B-B14F-4D97-AF65-F5344CB8AC3E}">
        <p14:creationId xmlns:p14="http://schemas.microsoft.com/office/powerpoint/2010/main" val="394452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1B277-B78C-044E-BED4-00932840B24C}"/>
              </a:ext>
            </a:extLst>
          </p:cNvPr>
          <p:cNvSpPr>
            <a:spLocks noGrp="1"/>
          </p:cNvSpPr>
          <p:nvPr>
            <p:ph type="title"/>
          </p:nvPr>
        </p:nvSpPr>
        <p:spPr/>
        <p:txBody>
          <a:bodyPr>
            <a:normAutofit/>
          </a:bodyPr>
          <a:lstStyle/>
          <a:p>
            <a:pPr algn="ctr"/>
            <a:r>
              <a:rPr lang="en-US" sz="4800" dirty="0"/>
              <a:t>Learning objectives</a:t>
            </a:r>
          </a:p>
        </p:txBody>
      </p:sp>
      <p:sp>
        <p:nvSpPr>
          <p:cNvPr id="3" name="Content Placeholder 2">
            <a:extLst>
              <a:ext uri="{FF2B5EF4-FFF2-40B4-BE49-F238E27FC236}">
                <a16:creationId xmlns:a16="http://schemas.microsoft.com/office/drawing/2014/main" id="{5C2EF48B-CAEC-C740-9606-B57A25DF6F79}"/>
              </a:ext>
            </a:extLst>
          </p:cNvPr>
          <p:cNvSpPr>
            <a:spLocks noGrp="1"/>
          </p:cNvSpPr>
          <p:nvPr>
            <p:ph idx="1"/>
          </p:nvPr>
        </p:nvSpPr>
        <p:spPr/>
        <p:txBody>
          <a:bodyPr>
            <a:normAutofit/>
          </a:bodyPr>
          <a:lstStyle/>
          <a:p>
            <a:pPr marL="109728" indent="0">
              <a:buNone/>
            </a:pPr>
            <a:r>
              <a:rPr lang="en-US" sz="2800" dirty="0"/>
              <a:t>Participants in this class will be able to:</a:t>
            </a:r>
          </a:p>
          <a:p>
            <a:r>
              <a:rPr lang="en-US" sz="2800" dirty="0"/>
              <a:t>Explain and apply the ethical requirements of New Mexico law</a:t>
            </a:r>
          </a:p>
          <a:p>
            <a:r>
              <a:rPr lang="en-US" sz="2800" dirty="0"/>
              <a:t>Recognize, avoid and respond appropriately to unethical workplace, political and professional behavior</a:t>
            </a:r>
          </a:p>
          <a:p>
            <a:r>
              <a:rPr lang="en-US" sz="2800" dirty="0"/>
              <a:t>Do their part to ensure honest government</a:t>
            </a:r>
          </a:p>
          <a:p>
            <a:endParaRPr lang="en-US" dirty="0"/>
          </a:p>
        </p:txBody>
      </p:sp>
    </p:spTree>
    <p:extLst>
      <p:ext uri="{BB962C8B-B14F-4D97-AF65-F5344CB8AC3E}">
        <p14:creationId xmlns:p14="http://schemas.microsoft.com/office/powerpoint/2010/main" val="3205840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77334" y="609600"/>
            <a:ext cx="8596668" cy="457201"/>
          </a:xfrm>
        </p:spPr>
        <p:txBody>
          <a:bodyPr>
            <a:normAutofit fontScale="90000"/>
          </a:bodyPr>
          <a:lstStyle/>
          <a:p>
            <a:pPr algn="ctr"/>
            <a:r>
              <a:rPr lang="en-US" dirty="0">
                <a:solidFill>
                  <a:srgbClr val="0070C0"/>
                </a:solidFill>
              </a:rPr>
              <a:t>State v. JR</a:t>
            </a:r>
            <a:br>
              <a:rPr lang="en-US" dirty="0">
                <a:solidFill>
                  <a:srgbClr val="0070C0"/>
                </a:solidFill>
              </a:rPr>
            </a:br>
            <a:br>
              <a:rPr lang="en-US" dirty="0">
                <a:solidFill>
                  <a:srgbClr val="0070C0"/>
                </a:solidFill>
              </a:rPr>
            </a:br>
            <a:br>
              <a:rPr lang="en-US" dirty="0">
                <a:solidFill>
                  <a:srgbClr val="0070C0"/>
                </a:solidFill>
              </a:rPr>
            </a:br>
            <a:endParaRPr lang="en-US" dirty="0">
              <a:solidFill>
                <a:srgbClr val="0070C0"/>
              </a:solidFill>
            </a:endParaRPr>
          </a:p>
        </p:txBody>
      </p:sp>
      <p:sp>
        <p:nvSpPr>
          <p:cNvPr id="15363" name="Rectangle 3"/>
          <p:cNvSpPr>
            <a:spLocks noGrp="1" noChangeArrowheads="1"/>
          </p:cNvSpPr>
          <p:nvPr>
            <p:ph type="body" idx="1"/>
          </p:nvPr>
        </p:nvSpPr>
        <p:spPr>
          <a:xfrm>
            <a:off x="1981200" y="1066801"/>
            <a:ext cx="8229600" cy="4940491"/>
          </a:xfrm>
        </p:spPr>
        <p:txBody>
          <a:bodyPr/>
          <a:lstStyle/>
          <a:p>
            <a:pPr>
              <a:lnSpc>
                <a:spcPct val="90000"/>
              </a:lnSpc>
            </a:pPr>
            <a:endParaRPr lang="en-US" sz="2400" dirty="0"/>
          </a:p>
          <a:p>
            <a:pPr>
              <a:lnSpc>
                <a:spcPct val="90000"/>
              </a:lnSpc>
            </a:pPr>
            <a:r>
              <a:rPr lang="en-US" sz="2400" dirty="0"/>
              <a:t>Governor</a:t>
            </a:r>
            <a:r>
              <a:rPr lang="en-US" sz="2400" dirty="0">
                <a:latin typeface="Arial"/>
              </a:rPr>
              <a:t>’</a:t>
            </a:r>
            <a:r>
              <a:rPr lang="en-US" sz="2400" dirty="0"/>
              <a:t>s aide</a:t>
            </a:r>
          </a:p>
          <a:p>
            <a:pPr>
              <a:lnSpc>
                <a:spcPct val="90000"/>
              </a:lnSpc>
            </a:pPr>
            <a:r>
              <a:rPr lang="en-US" sz="2400" dirty="0"/>
              <a:t>Contacted Highway Department from Governor</a:t>
            </a:r>
            <a:r>
              <a:rPr lang="en-US" sz="2400" dirty="0">
                <a:latin typeface="Arial"/>
              </a:rPr>
              <a:t>’</a:t>
            </a:r>
            <a:r>
              <a:rPr lang="en-US" sz="2400" dirty="0"/>
              <a:t>s office re: bridge construction project</a:t>
            </a:r>
          </a:p>
          <a:p>
            <a:pPr>
              <a:lnSpc>
                <a:spcPct val="90000"/>
              </a:lnSpc>
            </a:pPr>
            <a:r>
              <a:rPr lang="en-US" sz="2400" dirty="0"/>
              <a:t>Urged acceptance of friend</a:t>
            </a:r>
            <a:r>
              <a:rPr lang="en-US" sz="2400" dirty="0">
                <a:latin typeface="Arial"/>
              </a:rPr>
              <a:t>’</a:t>
            </a:r>
            <a:r>
              <a:rPr lang="en-US" sz="2400" dirty="0"/>
              <a:t>s bid</a:t>
            </a:r>
          </a:p>
          <a:p>
            <a:pPr>
              <a:lnSpc>
                <a:spcPct val="90000"/>
              </a:lnSpc>
            </a:pPr>
            <a:r>
              <a:rPr lang="en-US" sz="2400" dirty="0"/>
              <a:t>Friend got bid</a:t>
            </a:r>
          </a:p>
          <a:p>
            <a:pPr>
              <a:lnSpc>
                <a:spcPct val="90000"/>
              </a:lnSpc>
            </a:pPr>
            <a:r>
              <a:rPr lang="en-US" sz="2400" dirty="0"/>
              <a:t>Friend had extended large </a:t>
            </a:r>
            <a:r>
              <a:rPr lang="ja-JP" altLang="en-US" sz="2400" dirty="0">
                <a:latin typeface="Arial"/>
              </a:rPr>
              <a:t>“</a:t>
            </a:r>
            <a:r>
              <a:rPr lang="en-US" sz="2400" dirty="0"/>
              <a:t>loan</a:t>
            </a:r>
            <a:r>
              <a:rPr lang="ja-JP" altLang="en-US" sz="2400" dirty="0">
                <a:latin typeface="Arial"/>
              </a:rPr>
              <a:t>”</a:t>
            </a:r>
            <a:r>
              <a:rPr lang="en-US" sz="2400" dirty="0"/>
              <a:t> to aide, never repaid</a:t>
            </a:r>
          </a:p>
          <a:p>
            <a:pPr>
              <a:lnSpc>
                <a:spcPct val="90000"/>
              </a:lnSpc>
            </a:pPr>
            <a:r>
              <a:rPr lang="en-US" sz="2400" dirty="0"/>
              <a:t>Convicted, sentence considered priors</a:t>
            </a:r>
          </a:p>
          <a:p>
            <a:pPr>
              <a:lnSpc>
                <a:spcPct val="90000"/>
              </a:lnSpc>
            </a:pPr>
            <a:endParaRPr lang="en-US" sz="2400" dirty="0"/>
          </a:p>
          <a:p>
            <a:pPr>
              <a:lnSpc>
                <a:spcPct val="90000"/>
              </a:lnSpc>
            </a:pPr>
            <a:endParaRPr lang="en-US" sz="2400" dirty="0"/>
          </a:p>
          <a:p>
            <a:pPr algn="ctr">
              <a:lnSpc>
                <a:spcPct val="90000"/>
              </a:lnSpc>
            </a:pPr>
            <a:endParaRPr lang="en-US" sz="2400" dirty="0"/>
          </a:p>
          <a:p>
            <a:pPr>
              <a:lnSpc>
                <a:spcPct val="90000"/>
              </a:lnSpc>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495800" y="4267200"/>
            <a:ext cx="3938270" cy="2133600"/>
          </a:xfrm>
          <a:prstGeom prst="rect">
            <a:avLst/>
          </a:prstGeom>
          <a:noFill/>
          <a:ln>
            <a:noFill/>
          </a:ln>
        </p:spPr>
      </p:pic>
    </p:spTree>
    <p:extLst>
      <p:ext uri="{BB962C8B-B14F-4D97-AF65-F5344CB8AC3E}">
        <p14:creationId xmlns:p14="http://schemas.microsoft.com/office/powerpoint/2010/main" val="3287164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71601"/>
            <a:ext cx="8596668" cy="4669762"/>
          </a:xfrm>
        </p:spPr>
        <p:txBody>
          <a:bodyPr>
            <a:normAutofit lnSpcReduction="10000"/>
          </a:bodyPr>
          <a:lstStyle/>
          <a:p>
            <a:pPr marL="109728" indent="0">
              <a:buNone/>
            </a:pPr>
            <a:r>
              <a:rPr lang="en-US" sz="3600" dirty="0"/>
              <a:t>Prohibited by Governmental Conduct Act for a “speech or service rendered that relates to the performance of public duties.”</a:t>
            </a:r>
          </a:p>
          <a:p>
            <a:r>
              <a:rPr lang="en-US" sz="3600" dirty="0"/>
              <a:t>Payment of over $100 not allowed</a:t>
            </a:r>
          </a:p>
          <a:p>
            <a:r>
              <a:rPr lang="en-US" sz="3600" dirty="0"/>
              <a:t>Expenses may be accepted</a:t>
            </a:r>
          </a:p>
          <a:p>
            <a:pPr marL="109728" indent="0">
              <a:buNone/>
            </a:pPr>
            <a:r>
              <a:rPr lang="en-US" sz="3600" i="1" dirty="0"/>
              <a:t>Why are honoraria a concern?</a:t>
            </a:r>
            <a:endParaRPr lang="en-US" sz="3600" dirty="0"/>
          </a:p>
          <a:p>
            <a:pPr marL="109728" indent="0" algn="ctr">
              <a:buNone/>
            </a:pPr>
            <a:r>
              <a:rPr lang="en-US" sz="3600" b="1" dirty="0">
                <a:latin typeface="Lucida Grande"/>
                <a:ea typeface="Lucida Grande"/>
                <a:cs typeface="Lucida Grande"/>
              </a:rPr>
              <a:t>§10-16-4.1 NMSA 1978</a:t>
            </a:r>
          </a:p>
          <a:p>
            <a:endParaRPr lang="en-US" sz="3600" dirty="0"/>
          </a:p>
          <a:p>
            <a:endParaRPr lang="en-US" dirty="0"/>
          </a:p>
        </p:txBody>
      </p:sp>
      <p:sp>
        <p:nvSpPr>
          <p:cNvPr id="3" name="Title 2"/>
          <p:cNvSpPr>
            <a:spLocks noGrp="1"/>
          </p:cNvSpPr>
          <p:nvPr>
            <p:ph type="title"/>
          </p:nvPr>
        </p:nvSpPr>
        <p:spPr/>
        <p:txBody>
          <a:bodyPr/>
          <a:lstStyle/>
          <a:p>
            <a:pPr algn="ctr"/>
            <a:r>
              <a:rPr lang="en-US" dirty="0">
                <a:solidFill>
                  <a:srgbClr val="0070C0"/>
                </a:solidFill>
              </a:rPr>
              <a:t>Honoraria</a:t>
            </a:r>
          </a:p>
        </p:txBody>
      </p:sp>
    </p:spTree>
    <p:extLst>
      <p:ext uri="{BB962C8B-B14F-4D97-AF65-F5344CB8AC3E}">
        <p14:creationId xmlns:p14="http://schemas.microsoft.com/office/powerpoint/2010/main" val="1581949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20801"/>
            <a:ext cx="8596668" cy="4720562"/>
          </a:xfrm>
        </p:spPr>
        <p:txBody>
          <a:bodyPr>
            <a:normAutofit lnSpcReduction="10000"/>
          </a:bodyPr>
          <a:lstStyle/>
          <a:p>
            <a:pPr marL="109728" indent="0" algn="ctr">
              <a:buNone/>
            </a:pPr>
            <a:r>
              <a:rPr lang="en-US" sz="3600" dirty="0"/>
              <a:t>Honoraria</a:t>
            </a:r>
            <a:r>
              <a:rPr lang="en-US" sz="3600" i="1" dirty="0"/>
              <a:t> totally </a:t>
            </a:r>
            <a:r>
              <a:rPr lang="en-US" sz="3600" dirty="0"/>
              <a:t>prohibited </a:t>
            </a:r>
          </a:p>
          <a:p>
            <a:pPr marL="109728" indent="0" algn="ctr">
              <a:buNone/>
            </a:pPr>
            <a:r>
              <a:rPr lang="en-US" sz="3600" dirty="0"/>
              <a:t>for </a:t>
            </a:r>
            <a:r>
              <a:rPr lang="en-US" sz="3600" i="1" dirty="0"/>
              <a:t>state</a:t>
            </a:r>
            <a:r>
              <a:rPr lang="en-US" sz="3600" dirty="0"/>
              <a:t> officials or employees </a:t>
            </a:r>
          </a:p>
          <a:p>
            <a:pPr marL="109728" indent="0" algn="ctr">
              <a:buNone/>
            </a:pPr>
            <a:r>
              <a:rPr lang="en-US" sz="3600" dirty="0"/>
              <a:t>in NM Constitution, Article XX, §9</a:t>
            </a:r>
          </a:p>
          <a:p>
            <a:pPr marL="109728" indent="0" algn="ctr">
              <a:buNone/>
            </a:pPr>
            <a:endParaRPr lang="en-US" sz="3600" dirty="0"/>
          </a:p>
          <a:p>
            <a:pPr marL="109728" indent="0" algn="ctr">
              <a:buNone/>
            </a:pPr>
            <a:r>
              <a:rPr lang="en-US" sz="3600" dirty="0"/>
              <a:t>No payment to salaried public officer of</a:t>
            </a:r>
          </a:p>
          <a:p>
            <a:pPr marL="109728" indent="0" algn="ctr">
              <a:buNone/>
            </a:pPr>
            <a:r>
              <a:rPr lang="en-US" sz="3600" i="1" dirty="0"/>
              <a:t>any</a:t>
            </a:r>
            <a:r>
              <a:rPr lang="en-US" sz="3600" dirty="0"/>
              <a:t> compensation, fees, allowance or emoluments for or on account of his office</a:t>
            </a:r>
          </a:p>
        </p:txBody>
      </p:sp>
      <p:sp>
        <p:nvSpPr>
          <p:cNvPr id="3" name="Title 2"/>
          <p:cNvSpPr>
            <a:spLocks noGrp="1"/>
          </p:cNvSpPr>
          <p:nvPr>
            <p:ph type="title"/>
          </p:nvPr>
        </p:nvSpPr>
        <p:spPr/>
        <p:txBody>
          <a:bodyPr/>
          <a:lstStyle/>
          <a:p>
            <a:pPr algn="ctr"/>
            <a:r>
              <a:rPr lang="en-US" dirty="0">
                <a:solidFill>
                  <a:srgbClr val="0070C0"/>
                </a:solidFill>
              </a:rPr>
              <a:t>Honoraria*</a:t>
            </a:r>
          </a:p>
        </p:txBody>
      </p:sp>
    </p:spTree>
    <p:extLst>
      <p:ext uri="{BB962C8B-B14F-4D97-AF65-F5344CB8AC3E}">
        <p14:creationId xmlns:p14="http://schemas.microsoft.com/office/powerpoint/2010/main" val="2672958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dirty="0"/>
              <a:t>Does it matter whether the honorarium </a:t>
            </a:r>
          </a:p>
          <a:p>
            <a:pPr marL="109728" indent="0">
              <a:buNone/>
            </a:pPr>
            <a:r>
              <a:rPr lang="en-US" sz="2800" dirty="0"/>
              <a:t>is offered by a company seeking something from </a:t>
            </a:r>
          </a:p>
          <a:p>
            <a:pPr marL="109728" indent="0">
              <a:buNone/>
            </a:pPr>
            <a:r>
              <a:rPr lang="en-US" sz="2800" dirty="0"/>
              <a:t>the agency. . . </a:t>
            </a:r>
          </a:p>
          <a:p>
            <a:pPr marL="109728" indent="0">
              <a:buNone/>
            </a:pPr>
            <a:endParaRPr lang="en-US" sz="2800" dirty="0"/>
          </a:p>
          <a:p>
            <a:pPr marL="109728" indent="0">
              <a:buNone/>
            </a:pPr>
            <a:r>
              <a:rPr lang="en-US" sz="2800" dirty="0"/>
              <a:t>	-- under the GCA?</a:t>
            </a:r>
          </a:p>
          <a:p>
            <a:pPr marL="109728" indent="0">
              <a:buNone/>
            </a:pPr>
            <a:endParaRPr lang="en-US" sz="2800" dirty="0"/>
          </a:p>
          <a:p>
            <a:pPr marL="109728" indent="0">
              <a:buNone/>
            </a:pPr>
            <a:r>
              <a:rPr lang="en-US" sz="2800" dirty="0"/>
              <a:t>	-- under the Constitutional provision?</a:t>
            </a:r>
          </a:p>
        </p:txBody>
      </p:sp>
      <p:sp>
        <p:nvSpPr>
          <p:cNvPr id="3" name="Title 2"/>
          <p:cNvSpPr>
            <a:spLocks noGrp="1"/>
          </p:cNvSpPr>
          <p:nvPr>
            <p:ph type="title"/>
          </p:nvPr>
        </p:nvSpPr>
        <p:spPr/>
        <p:txBody>
          <a:bodyPr/>
          <a:lstStyle/>
          <a:p>
            <a:pPr algn="ctr"/>
            <a:r>
              <a:rPr lang="en-US" dirty="0">
                <a:solidFill>
                  <a:srgbClr val="0070C0"/>
                </a:solidFill>
              </a:rPr>
              <a:t>Honoraria</a:t>
            </a:r>
          </a:p>
        </p:txBody>
      </p:sp>
    </p:spTree>
    <p:extLst>
      <p:ext uri="{BB962C8B-B14F-4D97-AF65-F5344CB8AC3E}">
        <p14:creationId xmlns:p14="http://schemas.microsoft.com/office/powerpoint/2010/main" val="38981245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lvl="1" indent="0" algn="ctr">
              <a:spcBef>
                <a:spcPts val="400"/>
              </a:spcBef>
              <a:buSzPct val="68000"/>
              <a:buNone/>
            </a:pPr>
            <a:r>
              <a:rPr lang="en-US" sz="3200" dirty="0"/>
              <a:t>Disclosure of outside employment </a:t>
            </a:r>
          </a:p>
          <a:p>
            <a:pPr marL="109728" lvl="1" indent="0" algn="ctr">
              <a:spcBef>
                <a:spcPts val="400"/>
              </a:spcBef>
              <a:buSzPct val="68000"/>
              <a:buNone/>
            </a:pPr>
            <a:r>
              <a:rPr lang="en-US" sz="3200" dirty="0"/>
              <a:t>is required</a:t>
            </a:r>
          </a:p>
          <a:p>
            <a:pPr marL="109728" lvl="1" indent="0" algn="ctr">
              <a:spcBef>
                <a:spcPts val="400"/>
              </a:spcBef>
              <a:buSzPct val="68000"/>
              <a:buNone/>
            </a:pPr>
            <a:r>
              <a:rPr lang="en-US" sz="3200" b="1" dirty="0">
                <a:latin typeface="Lucida Grande"/>
                <a:ea typeface="Lucida Grande"/>
                <a:cs typeface="Lucida Grande"/>
              </a:rPr>
              <a:t>§10-16-4.2 NMSA 1978</a:t>
            </a:r>
          </a:p>
          <a:p>
            <a:pPr marL="109728" lvl="1" indent="0" algn="ctr">
              <a:spcBef>
                <a:spcPts val="400"/>
              </a:spcBef>
              <a:buSzPct val="68000"/>
              <a:buNone/>
            </a:pPr>
            <a:endParaRPr lang="en-US" sz="3200" b="1" dirty="0">
              <a:latin typeface="Lucida Grande"/>
              <a:ea typeface="Lucida Grande"/>
              <a:cs typeface="Lucida Grande"/>
            </a:endParaRPr>
          </a:p>
          <a:p>
            <a:pPr marL="109728" lvl="1" indent="0" algn="ctr">
              <a:spcBef>
                <a:spcPts val="400"/>
              </a:spcBef>
              <a:buSzPct val="68000"/>
              <a:buNone/>
            </a:pPr>
            <a:endParaRPr lang="en-US" sz="3200" b="1" dirty="0">
              <a:latin typeface="Lucida Grande"/>
              <a:ea typeface="Lucida Grande"/>
              <a:cs typeface="Lucida Grande"/>
            </a:endParaRPr>
          </a:p>
          <a:p>
            <a:endParaRPr lang="en-US" dirty="0"/>
          </a:p>
        </p:txBody>
      </p:sp>
      <p:sp>
        <p:nvSpPr>
          <p:cNvPr id="3" name="Title 2"/>
          <p:cNvSpPr>
            <a:spLocks noGrp="1"/>
          </p:cNvSpPr>
          <p:nvPr>
            <p:ph type="title"/>
          </p:nvPr>
        </p:nvSpPr>
        <p:spPr/>
        <p:txBody>
          <a:bodyPr/>
          <a:lstStyle/>
          <a:p>
            <a:pPr algn="ctr"/>
            <a:r>
              <a:rPr lang="en-US" dirty="0">
                <a:solidFill>
                  <a:srgbClr val="0070C0"/>
                </a:solidFill>
              </a:rPr>
              <a:t>Outside Employment</a:t>
            </a:r>
          </a:p>
        </p:txBody>
      </p:sp>
    </p:spTree>
    <p:extLst>
      <p:ext uri="{BB962C8B-B14F-4D97-AF65-F5344CB8AC3E}">
        <p14:creationId xmlns:p14="http://schemas.microsoft.com/office/powerpoint/2010/main" val="3685138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515979"/>
            <a:ext cx="8596668" cy="4525383"/>
          </a:xfrm>
        </p:spPr>
        <p:txBody>
          <a:bodyPr>
            <a:normAutofit fontScale="62500" lnSpcReduction="20000"/>
          </a:bodyPr>
          <a:lstStyle/>
          <a:p>
            <a:pPr marL="393192" lvl="1" indent="0">
              <a:buNone/>
            </a:pPr>
            <a:r>
              <a:rPr lang="en-US" sz="4000" dirty="0"/>
              <a:t>Off</a:t>
            </a:r>
            <a:r>
              <a:rPr lang="en-US" sz="4400" dirty="0"/>
              <a:t>icial cannot sell to anyone </a:t>
            </a:r>
          </a:p>
          <a:p>
            <a:pPr marL="393192" lvl="1" indent="0">
              <a:buNone/>
            </a:pPr>
            <a:r>
              <a:rPr lang="en-US" sz="4400" dirty="0"/>
              <a:t>s/he supervises</a:t>
            </a:r>
          </a:p>
          <a:p>
            <a:pPr lvl="2"/>
            <a:r>
              <a:rPr lang="en-US" sz="4400" dirty="0"/>
              <a:t>Unless employee initiates the sale</a:t>
            </a:r>
          </a:p>
          <a:p>
            <a:pPr lvl="2"/>
            <a:r>
              <a:rPr lang="en-US" sz="4400" dirty="0"/>
              <a:t>Official may not sell directly or through family or other business</a:t>
            </a:r>
          </a:p>
          <a:p>
            <a:pPr lvl="2"/>
            <a:r>
              <a:rPr lang="en-US" sz="4400" dirty="0"/>
              <a:t>Good faith defense</a:t>
            </a:r>
          </a:p>
          <a:p>
            <a:pPr marL="630936" lvl="2" indent="0">
              <a:buNone/>
            </a:pPr>
            <a:endParaRPr lang="en-US" sz="4400" dirty="0"/>
          </a:p>
          <a:p>
            <a:pPr marL="630936" lvl="2" indent="0">
              <a:buNone/>
            </a:pPr>
            <a:r>
              <a:rPr lang="en-US" sz="4400" dirty="0"/>
              <a:t>What are the conflicts? </a:t>
            </a:r>
          </a:p>
          <a:p>
            <a:pPr marL="630936" lvl="2" indent="0">
              <a:buNone/>
            </a:pPr>
            <a:endParaRPr lang="en-US" sz="3600" dirty="0"/>
          </a:p>
          <a:p>
            <a:pPr marL="630936" lvl="2" indent="0">
              <a:buNone/>
            </a:pPr>
            <a:r>
              <a:rPr lang="en-US" sz="3600" b="1" dirty="0">
                <a:latin typeface="Lucida Grande"/>
                <a:ea typeface="Lucida Grande"/>
                <a:cs typeface="Lucida Grande"/>
              </a:rPr>
              <a:t>§10-16-13.2 A NMSA 1978</a:t>
            </a:r>
          </a:p>
          <a:p>
            <a:pPr lvl="2"/>
            <a:endParaRPr lang="en-US" sz="3200" dirty="0"/>
          </a:p>
          <a:p>
            <a:pPr lvl="2">
              <a:buNone/>
            </a:pPr>
            <a:endParaRPr lang="en-US" dirty="0"/>
          </a:p>
          <a:p>
            <a:pPr lvl="1"/>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Business Dealings with Staff</a:t>
            </a:r>
          </a:p>
        </p:txBody>
      </p:sp>
    </p:spTree>
    <p:extLst>
      <p:ext uri="{BB962C8B-B14F-4D97-AF65-F5344CB8AC3E}">
        <p14:creationId xmlns:p14="http://schemas.microsoft.com/office/powerpoint/2010/main" val="2320744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2639" y="2160589"/>
            <a:ext cx="9044182" cy="3880773"/>
          </a:xfrm>
        </p:spPr>
        <p:txBody>
          <a:bodyPr>
            <a:normAutofit fontScale="85000" lnSpcReduction="20000"/>
          </a:bodyPr>
          <a:lstStyle/>
          <a:p>
            <a:pPr lvl="1"/>
            <a:endParaRPr lang="en-US" dirty="0"/>
          </a:p>
          <a:p>
            <a:pPr marL="393192" lvl="1" indent="0">
              <a:buNone/>
            </a:pPr>
            <a:r>
              <a:rPr lang="en-US" sz="3300" u="sng" dirty="0"/>
              <a:t>Cannot sell to regulated entities</a:t>
            </a:r>
          </a:p>
          <a:p>
            <a:pPr lvl="2"/>
            <a:r>
              <a:rPr lang="en-US" sz="3300" dirty="0"/>
              <a:t>Directly or through family</a:t>
            </a:r>
          </a:p>
          <a:p>
            <a:pPr lvl="2"/>
            <a:r>
              <a:rPr lang="en-US" sz="3300" dirty="0"/>
              <a:t>Can’t profit from any sale</a:t>
            </a:r>
          </a:p>
          <a:p>
            <a:pPr lvl="2"/>
            <a:r>
              <a:rPr lang="en-US" sz="3300" dirty="0"/>
              <a:t>Can’t accept employment or contract from regulated entity</a:t>
            </a:r>
          </a:p>
          <a:p>
            <a:pPr lvl="2"/>
            <a:r>
              <a:rPr lang="en-US" sz="3300" b="1" i="1" dirty="0"/>
              <a:t>No</a:t>
            </a:r>
            <a:r>
              <a:rPr lang="en-US" sz="3300" i="1" dirty="0"/>
              <a:t> good faith defense</a:t>
            </a:r>
          </a:p>
          <a:p>
            <a:pPr marL="630936" lvl="2" indent="0">
              <a:buNone/>
            </a:pPr>
            <a:r>
              <a:rPr lang="en-US" sz="3300" dirty="0"/>
              <a:t>What are the conflicts? </a:t>
            </a:r>
          </a:p>
          <a:p>
            <a:pPr marL="365760" lvl="2" indent="-256032" algn="ctr">
              <a:spcBef>
                <a:spcPts val="400"/>
              </a:spcBef>
              <a:buSzPct val="68000"/>
              <a:buNone/>
            </a:pPr>
            <a:r>
              <a:rPr lang="en-US" sz="3300" b="1" dirty="0">
                <a:latin typeface="Lucida Grande"/>
                <a:ea typeface="Lucida Grande"/>
                <a:cs typeface="Lucida Grande"/>
              </a:rPr>
              <a:t>§10-16-13.2 B NMSA 1978</a:t>
            </a:r>
          </a:p>
          <a:p>
            <a:pPr>
              <a:buNone/>
            </a:pPr>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Business Dealings </a:t>
            </a:r>
            <a:br>
              <a:rPr lang="en-US" dirty="0">
                <a:solidFill>
                  <a:srgbClr val="0070C0"/>
                </a:solidFill>
              </a:rPr>
            </a:br>
            <a:r>
              <a:rPr lang="en-US" dirty="0">
                <a:solidFill>
                  <a:srgbClr val="0070C0"/>
                </a:solidFill>
              </a:rPr>
              <a:t>with Regulated Entities</a:t>
            </a:r>
          </a:p>
        </p:txBody>
      </p:sp>
    </p:spTree>
    <p:extLst>
      <p:ext uri="{BB962C8B-B14F-4D97-AF65-F5344CB8AC3E}">
        <p14:creationId xmlns:p14="http://schemas.microsoft.com/office/powerpoint/2010/main" val="1978273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4B24-5DF3-F14B-9C94-DED956A004E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662287-E115-884D-A1EC-C693C6E25E7E}"/>
              </a:ext>
            </a:extLst>
          </p:cNvPr>
          <p:cNvSpPr>
            <a:spLocks noGrp="1"/>
          </p:cNvSpPr>
          <p:nvPr>
            <p:ph idx="1"/>
          </p:nvPr>
        </p:nvSpPr>
        <p:spPr/>
        <p:txBody>
          <a:bodyPr/>
          <a:lstStyle/>
          <a:p>
            <a:pPr marL="0" indent="0" algn="ctr">
              <a:buNone/>
            </a:pPr>
            <a:r>
              <a:rPr lang="en-US" sz="4800" b="1" dirty="0"/>
              <a:t>Benefiting from official acts</a:t>
            </a:r>
          </a:p>
          <a:p>
            <a:endParaRPr lang="en-US" dirty="0"/>
          </a:p>
        </p:txBody>
      </p:sp>
    </p:spTree>
    <p:extLst>
      <p:ext uri="{BB962C8B-B14F-4D97-AF65-F5344CB8AC3E}">
        <p14:creationId xmlns:p14="http://schemas.microsoft.com/office/powerpoint/2010/main" val="3707791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7B644-C419-E441-963C-AB6EEA26B4CA}"/>
              </a:ext>
            </a:extLst>
          </p:cNvPr>
          <p:cNvSpPr>
            <a:spLocks noGrp="1"/>
          </p:cNvSpPr>
          <p:nvPr>
            <p:ph type="title"/>
          </p:nvPr>
        </p:nvSpPr>
        <p:spPr/>
        <p:txBody>
          <a:bodyPr/>
          <a:lstStyle/>
          <a:p>
            <a:pPr algn="ctr"/>
            <a:r>
              <a:rPr lang="en-US" dirty="0">
                <a:solidFill>
                  <a:srgbClr val="0070C0"/>
                </a:solidFill>
              </a:rPr>
              <a:t>Hiring conflict: nepotism</a:t>
            </a:r>
          </a:p>
        </p:txBody>
      </p:sp>
      <p:sp>
        <p:nvSpPr>
          <p:cNvPr id="3" name="Content Placeholder 2">
            <a:extLst>
              <a:ext uri="{FF2B5EF4-FFF2-40B4-BE49-F238E27FC236}">
                <a16:creationId xmlns:a16="http://schemas.microsoft.com/office/drawing/2014/main" id="{36D0AA33-AD1A-0F44-8F29-CFEBC9662A3C}"/>
              </a:ext>
            </a:extLst>
          </p:cNvPr>
          <p:cNvSpPr>
            <a:spLocks noGrp="1"/>
          </p:cNvSpPr>
          <p:nvPr>
            <p:ph idx="1"/>
          </p:nvPr>
        </p:nvSpPr>
        <p:spPr>
          <a:xfrm>
            <a:off x="677334" y="1270000"/>
            <a:ext cx="8596668" cy="4895468"/>
          </a:xfrm>
        </p:spPr>
        <p:txBody>
          <a:bodyPr>
            <a:normAutofit lnSpcReduction="10000"/>
          </a:bodyPr>
          <a:lstStyle/>
          <a:p>
            <a:pPr marL="109728" indent="0" algn="ctr">
              <a:buNone/>
            </a:pPr>
            <a:r>
              <a:rPr lang="en-US" sz="2000" b="1" dirty="0">
                <a:latin typeface="Lucida Grande"/>
                <a:ea typeface="Lucida Grande"/>
                <a:cs typeface="Lucida Grande"/>
              </a:rPr>
              <a:t>§§10-1-10 NMSA* (1925) and </a:t>
            </a:r>
          </a:p>
          <a:p>
            <a:pPr marL="109728" indent="0" algn="ctr">
              <a:buNone/>
            </a:pPr>
            <a:r>
              <a:rPr lang="en-US" sz="2000" b="1" dirty="0">
                <a:latin typeface="Lucida Grande"/>
                <a:ea typeface="Lucida Grande"/>
                <a:cs typeface="Lucida Grande"/>
              </a:rPr>
              <a:t>State Personnel Rule 1.7.6.8*</a:t>
            </a:r>
          </a:p>
          <a:p>
            <a:pPr marL="109728" indent="0" algn="ctr">
              <a:buNone/>
            </a:pPr>
            <a:endParaRPr lang="en-US" sz="2400" dirty="0"/>
          </a:p>
          <a:p>
            <a:r>
              <a:rPr lang="en-US" sz="2400" dirty="0">
                <a:latin typeface="Lucida Grande"/>
                <a:ea typeface="Lucida Grande"/>
                <a:cs typeface="Lucida Grande"/>
              </a:rPr>
              <a:t>Unlawful to hire relative within third degree of consanguinity (blood) or affinity (marriage)</a:t>
            </a:r>
          </a:p>
          <a:p>
            <a:r>
              <a:rPr lang="en-US" sz="2400" dirty="0">
                <a:latin typeface="Lucida Grande"/>
                <a:ea typeface="Lucida Grande"/>
                <a:cs typeface="Lucida Grande"/>
              </a:rPr>
              <a:t>Without approval of body or official that approves bond</a:t>
            </a:r>
          </a:p>
          <a:p>
            <a:r>
              <a:rPr lang="en-US" sz="2400" dirty="0">
                <a:latin typeface="Lucida Grande"/>
                <a:ea typeface="Lucida Grande"/>
                <a:cs typeface="Lucida Grande"/>
              </a:rPr>
              <a:t>Teachers exempt</a:t>
            </a:r>
          </a:p>
          <a:p>
            <a:r>
              <a:rPr lang="en-US" sz="2400" dirty="0">
                <a:latin typeface="Lucida Grande"/>
                <a:ea typeface="Lucida Grande"/>
                <a:cs typeface="Lucida Grande"/>
              </a:rPr>
              <a:t>Salary under $600/year exempt (!)</a:t>
            </a:r>
          </a:p>
          <a:p>
            <a:r>
              <a:rPr lang="en-US" sz="2400" dirty="0">
                <a:latin typeface="Lucida Grande"/>
                <a:ea typeface="Lucida Grande"/>
                <a:cs typeface="Lucida Grande"/>
              </a:rPr>
              <a:t>Contract void, paid for by hiring official</a:t>
            </a:r>
          </a:p>
          <a:p>
            <a:r>
              <a:rPr lang="en-US" sz="2400" dirty="0">
                <a:latin typeface="Lucida Grande"/>
                <a:ea typeface="Lucida Grande"/>
                <a:cs typeface="Lucida Grande"/>
              </a:rPr>
              <a:t>State or municipal; counties not mentioned in law</a:t>
            </a:r>
          </a:p>
          <a:p>
            <a:endParaRPr lang="en-US" dirty="0"/>
          </a:p>
        </p:txBody>
      </p:sp>
    </p:spTree>
    <p:extLst>
      <p:ext uri="{BB962C8B-B14F-4D97-AF65-F5344CB8AC3E}">
        <p14:creationId xmlns:p14="http://schemas.microsoft.com/office/powerpoint/2010/main" val="3660731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88CD2-93F3-8D4D-BD43-B37B021849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1913E5-CF60-9844-A047-B7F72D08F0FE}"/>
              </a:ext>
            </a:extLst>
          </p:cNvPr>
          <p:cNvSpPr>
            <a:spLocks noGrp="1"/>
          </p:cNvSpPr>
          <p:nvPr>
            <p:ph idx="1"/>
          </p:nvPr>
        </p:nvSpPr>
        <p:spPr/>
        <p:txBody>
          <a:bodyPr/>
          <a:lstStyle/>
          <a:p>
            <a:pPr marL="0" indent="0" algn="ctr">
              <a:buNone/>
            </a:pPr>
            <a:r>
              <a:rPr lang="en-US" sz="4800" b="1" dirty="0"/>
              <a:t>Contracting conflicts</a:t>
            </a:r>
          </a:p>
          <a:p>
            <a:pPr marL="2286000" lvl="5" indent="0">
              <a:buNone/>
            </a:pPr>
            <a:r>
              <a:rPr lang="en-US" sz="4000" dirty="0"/>
              <a:t>-Current employees</a:t>
            </a:r>
          </a:p>
          <a:p>
            <a:pPr marL="2286000" lvl="5" indent="0">
              <a:buNone/>
            </a:pPr>
            <a:r>
              <a:rPr lang="en-US" sz="4000" dirty="0"/>
              <a:t>-Former employees</a:t>
            </a:r>
          </a:p>
        </p:txBody>
      </p:sp>
    </p:spTree>
    <p:extLst>
      <p:ext uri="{BB962C8B-B14F-4D97-AF65-F5344CB8AC3E}">
        <p14:creationId xmlns:p14="http://schemas.microsoft.com/office/powerpoint/2010/main" val="2445283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81001"/>
            <a:ext cx="8229600" cy="2743200"/>
          </a:xfrm>
        </p:spPr>
        <p:txBody>
          <a:bodyPr>
            <a:normAutofit/>
          </a:bodyPr>
          <a:lstStyle/>
          <a:p>
            <a:pPr marL="109728" indent="0" algn="ctr">
              <a:buNone/>
            </a:pPr>
            <a:r>
              <a:rPr lang="en-US" sz="5400" dirty="0"/>
              <a:t>Why train agency officials and staff in public ethics? </a:t>
            </a:r>
          </a:p>
        </p:txBody>
      </p:sp>
      <p:pic>
        <p:nvPicPr>
          <p:cNvPr id="4" name="Picture 3"/>
          <p:cNvPicPr>
            <a:picLocks noChangeAspect="1"/>
          </p:cNvPicPr>
          <p:nvPr/>
        </p:nvPicPr>
        <p:blipFill>
          <a:blip r:embed="rId2"/>
          <a:stretch>
            <a:fillRect/>
          </a:stretch>
        </p:blipFill>
        <p:spPr>
          <a:xfrm>
            <a:off x="3733800" y="3276601"/>
            <a:ext cx="4191000" cy="2895600"/>
          </a:xfrm>
          <a:prstGeom prst="rect">
            <a:avLst/>
          </a:prstGeom>
        </p:spPr>
      </p:pic>
    </p:spTree>
    <p:extLst>
      <p:ext uri="{BB962C8B-B14F-4D97-AF65-F5344CB8AC3E}">
        <p14:creationId xmlns:p14="http://schemas.microsoft.com/office/powerpoint/2010/main" val="18838072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DBA77-8854-3245-9A4E-E51FFFBB4BE7}"/>
              </a:ext>
            </a:extLst>
          </p:cNvPr>
          <p:cNvSpPr>
            <a:spLocks noGrp="1"/>
          </p:cNvSpPr>
          <p:nvPr>
            <p:ph type="title"/>
          </p:nvPr>
        </p:nvSpPr>
        <p:spPr/>
        <p:txBody>
          <a:bodyPr>
            <a:normAutofit fontScale="90000"/>
          </a:bodyPr>
          <a:lstStyle/>
          <a:p>
            <a:pPr algn="ctr"/>
            <a:r>
              <a:rPr lang="en-US" sz="4800" dirty="0">
                <a:solidFill>
                  <a:srgbClr val="0070C0"/>
                </a:solidFill>
              </a:rPr>
              <a:t>Contracting Conflicts:</a:t>
            </a:r>
            <a:br>
              <a:rPr lang="en-US" sz="4800" dirty="0">
                <a:solidFill>
                  <a:srgbClr val="0070C0"/>
                </a:solidFill>
              </a:rPr>
            </a:br>
            <a:r>
              <a:rPr lang="en-US" sz="4800" dirty="0">
                <a:solidFill>
                  <a:srgbClr val="0070C0"/>
                </a:solidFill>
              </a:rPr>
              <a:t>Current Employees</a:t>
            </a:r>
            <a:endParaRPr lang="en-US" sz="4800" dirty="0"/>
          </a:p>
        </p:txBody>
      </p:sp>
      <p:sp>
        <p:nvSpPr>
          <p:cNvPr id="3" name="Content Placeholder 2">
            <a:extLst>
              <a:ext uri="{FF2B5EF4-FFF2-40B4-BE49-F238E27FC236}">
                <a16:creationId xmlns:a16="http://schemas.microsoft.com/office/drawing/2014/main" id="{866AA139-349B-0A44-8A93-C0F62A099C06}"/>
              </a:ext>
            </a:extLst>
          </p:cNvPr>
          <p:cNvSpPr>
            <a:spLocks noGrp="1"/>
          </p:cNvSpPr>
          <p:nvPr>
            <p:ph idx="1"/>
          </p:nvPr>
        </p:nvSpPr>
        <p:spPr>
          <a:xfrm>
            <a:off x="677334" y="2160589"/>
            <a:ext cx="8873066" cy="4367211"/>
          </a:xfrm>
        </p:spPr>
        <p:txBody>
          <a:bodyPr>
            <a:normAutofit fontScale="92500" lnSpcReduction="10000"/>
          </a:bodyPr>
          <a:lstStyle/>
          <a:p>
            <a:pPr marL="109728" indent="0">
              <a:buNone/>
            </a:pPr>
            <a:r>
              <a:rPr lang="en-US" sz="4000" dirty="0"/>
              <a:t>1. P</a:t>
            </a:r>
            <a:r>
              <a:rPr lang="en-US" sz="4000" u="sng" dirty="0"/>
              <a:t>rocurement officials</a:t>
            </a:r>
          </a:p>
          <a:p>
            <a:pPr marL="109728" indent="0">
              <a:buNone/>
            </a:pPr>
            <a:r>
              <a:rPr lang="en-US" sz="4000" dirty="0"/>
              <a:t>Employee </a:t>
            </a:r>
            <a:r>
              <a:rPr lang="en-US" sz="4000" i="1" dirty="0"/>
              <a:t>involved in procurement </a:t>
            </a:r>
            <a:r>
              <a:rPr lang="en-US" sz="4000" dirty="0"/>
              <a:t>cannot</a:t>
            </a:r>
            <a:r>
              <a:rPr lang="en-US" sz="4000" i="1" dirty="0"/>
              <a:t> be, or work for, </a:t>
            </a:r>
            <a:r>
              <a:rPr lang="en-US" sz="4000" dirty="0"/>
              <a:t>contractor</a:t>
            </a:r>
          </a:p>
          <a:p>
            <a:pPr marL="393192" lvl="1" indent="0" algn="ctr">
              <a:buNone/>
            </a:pPr>
            <a:r>
              <a:rPr lang="en-US" sz="3200" dirty="0"/>
              <a:t> §§13-1-193**, 10-16-4.3</a:t>
            </a:r>
          </a:p>
          <a:p>
            <a:pPr marL="393192" lvl="1" indent="0" algn="ctr">
              <a:buNone/>
            </a:pPr>
            <a:r>
              <a:rPr lang="en-US" sz="3200" i="1" dirty="0"/>
              <a:t>Waiver in Procurement Code</a:t>
            </a:r>
          </a:p>
          <a:p>
            <a:pPr marL="393192" lvl="1" indent="0" algn="ctr">
              <a:buNone/>
            </a:pPr>
            <a:r>
              <a:rPr lang="en-US" sz="3200" i="1" dirty="0"/>
              <a:t> at §13-1-194** </a:t>
            </a:r>
          </a:p>
          <a:p>
            <a:pPr marL="393192" lvl="1" indent="0" algn="ctr">
              <a:buNone/>
            </a:pPr>
            <a:r>
              <a:rPr lang="en-US" sz="3200" b="1" i="1" dirty="0"/>
              <a:t>No</a:t>
            </a:r>
            <a:r>
              <a:rPr lang="en-US" sz="3200" i="1" dirty="0"/>
              <a:t> waiver provision in GCA</a:t>
            </a:r>
          </a:p>
          <a:p>
            <a:pPr algn="ctr">
              <a:buNone/>
            </a:pPr>
            <a:r>
              <a:rPr lang="en-US" dirty="0"/>
              <a:t>**May not apply to local government bodies</a:t>
            </a:r>
          </a:p>
          <a:p>
            <a:pPr marL="0" indent="0">
              <a:buNone/>
            </a:pPr>
            <a:endParaRPr lang="en-US" sz="3200" dirty="0"/>
          </a:p>
        </p:txBody>
      </p:sp>
    </p:spTree>
    <p:extLst>
      <p:ext uri="{BB962C8B-B14F-4D97-AF65-F5344CB8AC3E}">
        <p14:creationId xmlns:p14="http://schemas.microsoft.com/office/powerpoint/2010/main" val="1234647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defTabSz="914400">
              <a:spcBef>
                <a:spcPts val="0"/>
              </a:spcBef>
              <a:buClrTx/>
              <a:buSzTx/>
              <a:buNone/>
              <a:defRPr/>
            </a:pPr>
            <a:r>
              <a:rPr lang="en-US" sz="2800" dirty="0"/>
              <a:t>Jon, a systems analyst, has his supervisor’s approval to work after hours for </a:t>
            </a:r>
            <a:r>
              <a:rPr lang="en-US" sz="2800" i="1" dirty="0"/>
              <a:t>In </a:t>
            </a:r>
            <a:r>
              <a:rPr lang="en-US" sz="2800" i="1" dirty="0" err="1"/>
              <a:t>Communicado</a:t>
            </a:r>
            <a:r>
              <a:rPr lang="en-US" sz="2800" i="1" dirty="0"/>
              <a:t>,</a:t>
            </a:r>
            <a:r>
              <a:rPr lang="en-US" sz="2800" dirty="0"/>
              <a:t> a company that provides telecommunications services. His county decides to put out an RFP for communications systems for the jail, on which </a:t>
            </a:r>
            <a:r>
              <a:rPr lang="en-US" sz="2800" i="1" dirty="0"/>
              <a:t>In </a:t>
            </a:r>
            <a:r>
              <a:rPr lang="en-US" sz="2800" i="1" dirty="0" err="1"/>
              <a:t>Communicado</a:t>
            </a:r>
            <a:r>
              <a:rPr lang="en-US" sz="2800" i="1" dirty="0"/>
              <a:t> </a:t>
            </a:r>
            <a:r>
              <a:rPr lang="en-US" sz="2800" dirty="0"/>
              <a:t>is expected to bid. Jon is by far the most knowledgeable employee on these services, so his county supervisor asks his help in drafting the RFP. Can Jon do as asked? </a:t>
            </a:r>
          </a:p>
        </p:txBody>
      </p:sp>
      <p:sp>
        <p:nvSpPr>
          <p:cNvPr id="3" name="Title 2"/>
          <p:cNvSpPr>
            <a:spLocks noGrp="1"/>
          </p:cNvSpPr>
          <p:nvPr>
            <p:ph type="title"/>
          </p:nvPr>
        </p:nvSpPr>
        <p:spPr/>
        <p:txBody>
          <a:bodyPr/>
          <a:lstStyle/>
          <a:p>
            <a:pPr algn="ctr"/>
            <a:r>
              <a:rPr lang="en-US" dirty="0"/>
              <a:t>Hypothetical #1</a:t>
            </a:r>
          </a:p>
        </p:txBody>
      </p:sp>
    </p:spTree>
    <p:extLst>
      <p:ext uri="{BB962C8B-B14F-4D97-AF65-F5344CB8AC3E}">
        <p14:creationId xmlns:p14="http://schemas.microsoft.com/office/powerpoint/2010/main" val="31492425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1651000"/>
            <a:ext cx="8229600" cy="4779964"/>
          </a:xfrm>
        </p:spPr>
        <p:txBody>
          <a:bodyPr>
            <a:normAutofit/>
          </a:bodyPr>
          <a:lstStyle/>
          <a:p>
            <a:pPr marL="109728" indent="0">
              <a:buNone/>
            </a:pPr>
            <a:r>
              <a:rPr lang="en-US" sz="3600" dirty="0"/>
              <a:t>2. </a:t>
            </a:r>
            <a:r>
              <a:rPr lang="en-US" sz="3600" u="sng" dirty="0"/>
              <a:t>Financial interests:</a:t>
            </a:r>
          </a:p>
          <a:p>
            <a:pPr marL="109728" indent="0">
              <a:buNone/>
            </a:pPr>
            <a:r>
              <a:rPr lang="en-US" sz="3600" dirty="0"/>
              <a:t>Public employee can’t participate in contracting process</a:t>
            </a:r>
          </a:p>
          <a:p>
            <a:pPr marL="566928" lvl="1" indent="-457200">
              <a:spcBef>
                <a:spcPts val="400"/>
              </a:spcBef>
              <a:buSzPct val="68000"/>
              <a:buFont typeface="Wingdings" charset="2"/>
              <a:buChar char="Ø"/>
            </a:pPr>
            <a:r>
              <a:rPr lang="en-US" sz="3600" dirty="0"/>
              <a:t>	when knows that employee or immediate family member has </a:t>
            </a:r>
            <a:r>
              <a:rPr lang="en-US" sz="3600" i="1" dirty="0"/>
              <a:t>financial interest in contractor</a:t>
            </a:r>
          </a:p>
          <a:p>
            <a:pPr marL="109728" lvl="1" indent="0">
              <a:spcBef>
                <a:spcPts val="400"/>
              </a:spcBef>
              <a:buSzPct val="68000"/>
              <a:buNone/>
            </a:pPr>
            <a:r>
              <a:rPr lang="en-US" sz="3200" dirty="0"/>
              <a:t>§13-1-190, NMSA 1978** (procurement</a:t>
            </a:r>
            <a:r>
              <a:rPr lang="en-US" sz="3200" i="1" dirty="0"/>
              <a:t> </a:t>
            </a:r>
            <a:r>
              <a:rPr lang="en-US" sz="3200" dirty="0"/>
              <a:t>code)</a:t>
            </a:r>
          </a:p>
          <a:p>
            <a:pPr marL="109728" indent="0">
              <a:buNone/>
            </a:pPr>
            <a:endParaRPr lang="en-US" sz="3200" dirty="0"/>
          </a:p>
        </p:txBody>
      </p:sp>
      <p:sp>
        <p:nvSpPr>
          <p:cNvPr id="3" name="Title 2"/>
          <p:cNvSpPr>
            <a:spLocks noGrp="1"/>
          </p:cNvSpPr>
          <p:nvPr>
            <p:ph type="title"/>
          </p:nvPr>
        </p:nvSpPr>
        <p:spPr>
          <a:xfrm>
            <a:off x="677334" y="304800"/>
            <a:ext cx="8596668" cy="1346200"/>
          </a:xfrm>
        </p:spPr>
        <p:txBody>
          <a:bodyPr>
            <a:normAutofit fontScale="90000"/>
          </a:bodyPr>
          <a:lstStyle/>
          <a:p>
            <a:pPr algn="ctr"/>
            <a:r>
              <a:rPr lang="en-US" sz="4000" dirty="0">
                <a:solidFill>
                  <a:srgbClr val="0070C0"/>
                </a:solidFill>
              </a:rPr>
              <a:t>Contracting Conflicts:</a:t>
            </a:r>
            <a:br>
              <a:rPr lang="en-US" sz="4000" dirty="0">
                <a:solidFill>
                  <a:srgbClr val="0070C0"/>
                </a:solidFill>
              </a:rPr>
            </a:br>
            <a:r>
              <a:rPr lang="en-US" sz="4000" dirty="0">
                <a:solidFill>
                  <a:srgbClr val="0070C0"/>
                </a:solidFill>
              </a:rPr>
              <a:t>Current employees</a:t>
            </a:r>
            <a:br>
              <a:rPr lang="en-US" dirty="0">
                <a:solidFill>
                  <a:srgbClr val="0070C0"/>
                </a:solidFill>
              </a:rPr>
            </a:br>
            <a:endParaRPr lang="en-US" dirty="0">
              <a:solidFill>
                <a:srgbClr val="0070C0"/>
              </a:solidFill>
            </a:endParaRPr>
          </a:p>
        </p:txBody>
      </p:sp>
    </p:spTree>
    <p:extLst>
      <p:ext uri="{BB962C8B-B14F-4D97-AF65-F5344CB8AC3E}">
        <p14:creationId xmlns:p14="http://schemas.microsoft.com/office/powerpoint/2010/main" val="270014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defTabSz="914400">
              <a:spcBef>
                <a:spcPts val="0"/>
              </a:spcBef>
              <a:buClrTx/>
              <a:buSzTx/>
              <a:buNone/>
              <a:defRPr/>
            </a:pPr>
            <a:r>
              <a:rPr lang="en-US" sz="2800" dirty="0"/>
              <a:t>Jon, a systems analyst, has his supervisor’s approval to work after hours for </a:t>
            </a:r>
            <a:r>
              <a:rPr lang="en-US" sz="2800" i="1" dirty="0"/>
              <a:t>In </a:t>
            </a:r>
            <a:r>
              <a:rPr lang="en-US" sz="2800" i="1" dirty="0" err="1"/>
              <a:t>Communicado</a:t>
            </a:r>
            <a:r>
              <a:rPr lang="en-US" sz="2800" i="1" dirty="0"/>
              <a:t>,</a:t>
            </a:r>
            <a:r>
              <a:rPr lang="en-US" sz="2800" dirty="0"/>
              <a:t> a company that provides telecommunications services. His county decides to put out an RFP for communications systems for the jail, on which </a:t>
            </a:r>
            <a:r>
              <a:rPr lang="en-US" sz="2800" i="1" dirty="0"/>
              <a:t>In </a:t>
            </a:r>
            <a:r>
              <a:rPr lang="en-US" sz="2800" i="1" dirty="0" err="1"/>
              <a:t>Communicado</a:t>
            </a:r>
            <a:r>
              <a:rPr lang="en-US" sz="2800" i="1" dirty="0"/>
              <a:t> </a:t>
            </a:r>
            <a:r>
              <a:rPr lang="en-US" sz="2800" dirty="0"/>
              <a:t>is expected to bid. Jon is by far the most knowledgeable employee on these services, so his county supervisor asks his help in drafting the RFP. Can Jon do as asked? </a:t>
            </a:r>
          </a:p>
        </p:txBody>
      </p:sp>
      <p:sp>
        <p:nvSpPr>
          <p:cNvPr id="3" name="Title 2"/>
          <p:cNvSpPr>
            <a:spLocks noGrp="1"/>
          </p:cNvSpPr>
          <p:nvPr>
            <p:ph type="title"/>
          </p:nvPr>
        </p:nvSpPr>
        <p:spPr/>
        <p:txBody>
          <a:bodyPr/>
          <a:lstStyle/>
          <a:p>
            <a:pPr algn="ctr"/>
            <a:r>
              <a:rPr lang="en-US" dirty="0"/>
              <a:t>Hypothetical #2</a:t>
            </a:r>
          </a:p>
        </p:txBody>
      </p:sp>
    </p:spTree>
    <p:extLst>
      <p:ext uri="{BB962C8B-B14F-4D97-AF65-F5344CB8AC3E}">
        <p14:creationId xmlns:p14="http://schemas.microsoft.com/office/powerpoint/2010/main" val="33433608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270ADA-9115-6F4F-8F7E-A7784BDA154E}"/>
              </a:ext>
            </a:extLst>
          </p:cNvPr>
          <p:cNvSpPr>
            <a:spLocks noGrp="1"/>
          </p:cNvSpPr>
          <p:nvPr>
            <p:ph idx="1"/>
          </p:nvPr>
        </p:nvSpPr>
        <p:spPr>
          <a:xfrm>
            <a:off x="677334" y="1574801"/>
            <a:ext cx="8596668" cy="4466562"/>
          </a:xfrm>
        </p:spPr>
        <p:txBody>
          <a:bodyPr>
            <a:normAutofit fontScale="92500" lnSpcReduction="20000"/>
          </a:bodyPr>
          <a:lstStyle/>
          <a:p>
            <a:pPr marL="0" indent="0">
              <a:buNone/>
            </a:pPr>
            <a:endParaRPr lang="en-US" sz="2400" dirty="0"/>
          </a:p>
          <a:p>
            <a:pPr marL="0" indent="0">
              <a:buNone/>
            </a:pPr>
            <a:r>
              <a:rPr lang="en-US" sz="3800" dirty="0"/>
              <a:t>	3. </a:t>
            </a:r>
            <a:r>
              <a:rPr lang="en-US" sz="3800" u="sng" dirty="0"/>
              <a:t>Personal conflicts:</a:t>
            </a:r>
          </a:p>
          <a:p>
            <a:pPr marL="0" indent="0">
              <a:buNone/>
            </a:pPr>
            <a:r>
              <a:rPr lang="en-US" sz="3800" dirty="0"/>
              <a:t>	Officials responsible for acting on or 	approving contracts must recuse if they 	have </a:t>
            </a:r>
            <a:r>
              <a:rPr lang="en-US" sz="3800" i="1" dirty="0"/>
              <a:t>personal conflicts</a:t>
            </a:r>
            <a:r>
              <a:rPr lang="en-US" sz="3800" dirty="0"/>
              <a:t>, including 	involvement of family members 	(including in-laws)</a:t>
            </a:r>
          </a:p>
          <a:p>
            <a:pPr marL="0" indent="0">
              <a:buNone/>
            </a:pPr>
            <a:endParaRPr lang="en-US" sz="2400" dirty="0"/>
          </a:p>
          <a:p>
            <a:pPr marL="0" indent="0">
              <a:buNone/>
            </a:pPr>
            <a:r>
              <a:rPr lang="en-US" sz="2800" b="1" dirty="0"/>
              <a:t>	</a:t>
            </a:r>
            <a:r>
              <a:rPr lang="en-US" sz="3000" b="1" dirty="0"/>
              <a:t>NMSA 10-16-4 and 10-16-2 E &amp; F(1</a:t>
            </a:r>
            <a:r>
              <a:rPr lang="en-US" sz="3000" dirty="0"/>
              <a:t>): 	Governmental Conduct Act</a:t>
            </a:r>
          </a:p>
          <a:p>
            <a:endParaRPr lang="en-US" dirty="0"/>
          </a:p>
        </p:txBody>
      </p:sp>
      <p:sp>
        <p:nvSpPr>
          <p:cNvPr id="3" name="Title 2">
            <a:extLst>
              <a:ext uri="{FF2B5EF4-FFF2-40B4-BE49-F238E27FC236}">
                <a16:creationId xmlns:a16="http://schemas.microsoft.com/office/drawing/2014/main" id="{D4770CD9-7015-3F4C-9AAA-A34F21396197}"/>
              </a:ext>
            </a:extLst>
          </p:cNvPr>
          <p:cNvSpPr>
            <a:spLocks noGrp="1"/>
          </p:cNvSpPr>
          <p:nvPr>
            <p:ph type="title"/>
          </p:nvPr>
        </p:nvSpPr>
        <p:spPr>
          <a:xfrm>
            <a:off x="677334" y="609600"/>
            <a:ext cx="8596668" cy="1320800"/>
          </a:xfrm>
        </p:spPr>
        <p:txBody>
          <a:bodyPr>
            <a:normAutofit fontScale="90000"/>
          </a:bodyPr>
          <a:lstStyle/>
          <a:p>
            <a:pPr algn="ctr"/>
            <a:r>
              <a:rPr lang="en-US" sz="4400" dirty="0">
                <a:solidFill>
                  <a:srgbClr val="0070C0"/>
                </a:solidFill>
              </a:rPr>
              <a:t>Contracting Conflicts:</a:t>
            </a:r>
            <a:br>
              <a:rPr lang="en-US" sz="4400" dirty="0">
                <a:solidFill>
                  <a:srgbClr val="0070C0"/>
                </a:solidFill>
              </a:rPr>
            </a:br>
            <a:r>
              <a:rPr lang="en-US" sz="4400" dirty="0">
                <a:solidFill>
                  <a:srgbClr val="0070C0"/>
                </a:solidFill>
              </a:rPr>
              <a:t>Current employees</a:t>
            </a:r>
            <a:endParaRPr lang="en-US" dirty="0"/>
          </a:p>
        </p:txBody>
      </p:sp>
    </p:spTree>
    <p:extLst>
      <p:ext uri="{BB962C8B-B14F-4D97-AF65-F5344CB8AC3E}">
        <p14:creationId xmlns:p14="http://schemas.microsoft.com/office/powerpoint/2010/main" val="30748296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2600" y="1930400"/>
            <a:ext cx="10109200" cy="4927600"/>
          </a:xfrm>
        </p:spPr>
        <p:txBody>
          <a:bodyPr>
            <a:normAutofit fontScale="92500" lnSpcReduction="10000"/>
          </a:bodyPr>
          <a:lstStyle/>
          <a:p>
            <a:pPr>
              <a:buNone/>
            </a:pPr>
            <a:r>
              <a:rPr lang="en-US" sz="3200" dirty="0"/>
              <a:t>Waiver of conflict:</a:t>
            </a:r>
          </a:p>
          <a:p>
            <a:pPr>
              <a:buNone/>
            </a:pPr>
            <a:r>
              <a:rPr lang="en-US" sz="3200" dirty="0"/>
              <a:t>State or local agency cannot contract with any agency employee with personal or family interest in contractor (A (2) or (3)), unless:</a:t>
            </a:r>
          </a:p>
          <a:p>
            <a:pPr lvl="3">
              <a:buFont typeface="Arial"/>
              <a:buChar char="•"/>
            </a:pPr>
            <a:r>
              <a:rPr lang="en-US" sz="3500" dirty="0"/>
              <a:t>Financial interest is disclosed</a:t>
            </a:r>
          </a:p>
          <a:p>
            <a:pPr lvl="3">
              <a:buFont typeface="Arial"/>
              <a:buChar char="•"/>
            </a:pPr>
            <a:r>
              <a:rPr lang="en-US" sz="3500" dirty="0"/>
              <a:t>Procurement code followed</a:t>
            </a:r>
          </a:p>
          <a:p>
            <a:pPr lvl="3">
              <a:buFont typeface="Arial"/>
              <a:buChar char="•"/>
            </a:pPr>
            <a:r>
              <a:rPr lang="en-US" sz="3500" dirty="0"/>
              <a:t>No sole source or small purchase exceptions</a:t>
            </a:r>
          </a:p>
          <a:p>
            <a:pPr>
              <a:buNone/>
            </a:pPr>
            <a:r>
              <a:rPr lang="en-US" sz="3200" i="1" dirty="0"/>
              <a:t>Agency responsible for due diligence </a:t>
            </a:r>
          </a:p>
          <a:p>
            <a:pPr algn="ctr">
              <a:buNone/>
            </a:pPr>
            <a:r>
              <a:rPr lang="en-US" sz="3200" dirty="0"/>
              <a:t>				§10-16-7</a:t>
            </a:r>
            <a:endParaRPr lang="en-US" sz="3000" dirty="0"/>
          </a:p>
          <a:p>
            <a:pPr lvl="3">
              <a:buFont typeface="Arial"/>
              <a:buChar char="•"/>
            </a:pPr>
            <a:endParaRPr lang="en-US" sz="4300" dirty="0"/>
          </a:p>
          <a:p>
            <a:pPr lvl="2"/>
            <a:endParaRPr lang="en-US" sz="2800" dirty="0"/>
          </a:p>
          <a:p>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Contracting Conflicts:</a:t>
            </a:r>
            <a:br>
              <a:rPr lang="en-US" dirty="0">
                <a:solidFill>
                  <a:srgbClr val="0070C0"/>
                </a:solidFill>
              </a:rPr>
            </a:br>
            <a:r>
              <a:rPr lang="en-US" dirty="0">
                <a:solidFill>
                  <a:srgbClr val="0070C0"/>
                </a:solidFill>
              </a:rPr>
              <a:t>Current employees</a:t>
            </a:r>
          </a:p>
        </p:txBody>
      </p:sp>
    </p:spTree>
    <p:extLst>
      <p:ext uri="{BB962C8B-B14F-4D97-AF65-F5344CB8AC3E}">
        <p14:creationId xmlns:p14="http://schemas.microsoft.com/office/powerpoint/2010/main" val="20293509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815D-A6C7-7246-B95C-A9D29EB69149}"/>
              </a:ext>
            </a:extLst>
          </p:cNvPr>
          <p:cNvSpPr>
            <a:spLocks noGrp="1"/>
          </p:cNvSpPr>
          <p:nvPr>
            <p:ph type="title"/>
          </p:nvPr>
        </p:nvSpPr>
        <p:spPr>
          <a:xfrm>
            <a:off x="677334" y="609600"/>
            <a:ext cx="8596668" cy="1034005"/>
          </a:xfrm>
        </p:spPr>
        <p:txBody>
          <a:bodyPr>
            <a:normAutofit fontScale="90000"/>
          </a:bodyPr>
          <a:lstStyle/>
          <a:p>
            <a:pPr algn="ctr"/>
            <a:r>
              <a:rPr lang="en-US" dirty="0"/>
              <a:t>Hypothetical Problem #3</a:t>
            </a:r>
            <a:br>
              <a:rPr lang="en-US" dirty="0"/>
            </a:br>
            <a:r>
              <a:rPr lang="en-US" dirty="0"/>
              <a:t>Fire Alarm?</a:t>
            </a:r>
            <a:br>
              <a:rPr lang="en-US" dirty="0"/>
            </a:br>
            <a:endParaRPr lang="en-US" dirty="0"/>
          </a:p>
        </p:txBody>
      </p:sp>
      <p:sp>
        <p:nvSpPr>
          <p:cNvPr id="3" name="Content Placeholder 2">
            <a:extLst>
              <a:ext uri="{FF2B5EF4-FFF2-40B4-BE49-F238E27FC236}">
                <a16:creationId xmlns:a16="http://schemas.microsoft.com/office/drawing/2014/main" id="{D1A15B3A-FB8B-C54C-A602-CAE1CBF4585D}"/>
              </a:ext>
            </a:extLst>
          </p:cNvPr>
          <p:cNvSpPr>
            <a:spLocks noGrp="1"/>
          </p:cNvSpPr>
          <p:nvPr>
            <p:ph idx="1"/>
          </p:nvPr>
        </p:nvSpPr>
        <p:spPr>
          <a:xfrm>
            <a:off x="300943" y="1759352"/>
            <a:ext cx="9537538" cy="4467827"/>
          </a:xfrm>
        </p:spPr>
        <p:txBody>
          <a:bodyPr>
            <a:normAutofit/>
          </a:bodyPr>
          <a:lstStyle/>
          <a:p>
            <a:pPr marL="0" indent="0">
              <a:buNone/>
            </a:pPr>
            <a:r>
              <a:rPr lang="en-US" dirty="0"/>
              <a:t>A municipal full-time fire chief owns several dump trucks for private trash hauling from construction sites. The city has no trucks of its own, and its previous contract hauling service has just gone out of business. At a city council meeting, the city manager announces that his office will put out a request for proposals to contract with a new hauling service for its solid waste. The fire chief stands up and, on the record, states that he would like to submit a proposal to be awarded the contract in accordance with the rules of the Procurement Code’s Request for Proposals (RFP) competitive sealed proposal process. The fire chief has no role in procurement for the city. He responds to the RFP properly and does not discuss his proposal with anyone in municipal government. When the city clerk gives the agenda to the local newspaper for the meeting at which the proposals will be considered, she includes a special note that the city fire chief has submitted a proposal.</a:t>
            </a:r>
          </a:p>
          <a:p>
            <a:pPr marL="0" indent="0">
              <a:buNone/>
            </a:pPr>
            <a:endParaRPr lang="en-US" dirty="0"/>
          </a:p>
          <a:p>
            <a:pPr marL="0" indent="0">
              <a:buNone/>
            </a:pPr>
            <a:r>
              <a:rPr lang="en-US" dirty="0"/>
              <a:t>Is the fire chief eligible to contract under the Governmental Conduct Act? </a:t>
            </a:r>
          </a:p>
          <a:p>
            <a:endParaRPr lang="en-US" dirty="0"/>
          </a:p>
        </p:txBody>
      </p:sp>
    </p:spTree>
    <p:extLst>
      <p:ext uri="{BB962C8B-B14F-4D97-AF65-F5344CB8AC3E}">
        <p14:creationId xmlns:p14="http://schemas.microsoft.com/office/powerpoint/2010/main" val="270053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sz="3600" dirty="0"/>
              <a:t>1. </a:t>
            </a:r>
            <a:r>
              <a:rPr lang="en-US" sz="3600" i="1" u="sng" dirty="0"/>
              <a:t>Represented</a:t>
            </a:r>
            <a:r>
              <a:rPr lang="en-US" sz="3600" u="sng" dirty="0"/>
              <a:t> by former employees</a:t>
            </a:r>
          </a:p>
          <a:p>
            <a:pPr marL="0" indent="0">
              <a:buNone/>
            </a:pPr>
            <a:r>
              <a:rPr lang="en-US" sz="3600" dirty="0"/>
              <a:t>Government agency cannot contract with entities </a:t>
            </a:r>
            <a:r>
              <a:rPr lang="en-US" sz="3600" i="1" dirty="0"/>
              <a:t>represented by </a:t>
            </a:r>
            <a:r>
              <a:rPr lang="en-US" sz="3600" dirty="0"/>
              <a:t>former employees for one year after leave employment, if</a:t>
            </a:r>
          </a:p>
          <a:p>
            <a:pPr lvl="1"/>
            <a:r>
              <a:rPr lang="en-US" sz="3200" dirty="0"/>
              <a:t>contract directly resulted from employee’s actions, and</a:t>
            </a:r>
          </a:p>
          <a:p>
            <a:pPr lvl="1"/>
            <a:r>
              <a:rPr lang="en-US" sz="3200" dirty="0"/>
              <a:t>contract over $1000</a:t>
            </a:r>
          </a:p>
          <a:p>
            <a:pPr marL="393192" lvl="1" indent="0" algn="ctr">
              <a:buNone/>
            </a:pPr>
            <a:r>
              <a:rPr lang="en-US" sz="3200" b="1" dirty="0">
                <a:latin typeface="Lucida Grande"/>
                <a:ea typeface="Lucida Grande"/>
                <a:cs typeface="Lucida Grande"/>
              </a:rPr>
              <a:t>§10-16-8 C (1) NMSA 1978</a:t>
            </a:r>
          </a:p>
          <a:p>
            <a:pPr lvl="1"/>
            <a:endParaRPr lang="en-US" sz="3200" dirty="0"/>
          </a:p>
          <a:p>
            <a:pPr lvl="1"/>
            <a:endParaRPr lang="en-US" sz="3200" dirty="0"/>
          </a:p>
          <a:p>
            <a:pPr marL="109728" indent="0">
              <a:buNone/>
            </a:pPr>
            <a:endParaRPr lang="en-US" dirty="0"/>
          </a:p>
          <a:p>
            <a:pPr lvl="3"/>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Contracting Conflicts:</a:t>
            </a:r>
            <a:br>
              <a:rPr lang="en-US" dirty="0">
                <a:solidFill>
                  <a:srgbClr val="0070C0"/>
                </a:solidFill>
              </a:rPr>
            </a:br>
            <a:r>
              <a:rPr lang="en-US" dirty="0">
                <a:solidFill>
                  <a:srgbClr val="0070C0"/>
                </a:solidFill>
              </a:rPr>
              <a:t>Former Employees</a:t>
            </a:r>
          </a:p>
        </p:txBody>
      </p:sp>
    </p:spTree>
    <p:extLst>
      <p:ext uri="{BB962C8B-B14F-4D97-AF65-F5344CB8AC3E}">
        <p14:creationId xmlns:p14="http://schemas.microsoft.com/office/powerpoint/2010/main" val="758919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defTabSz="914400">
              <a:spcBef>
                <a:spcPts val="0"/>
              </a:spcBef>
              <a:buClrTx/>
              <a:buSzTx/>
              <a:buNone/>
              <a:defRPr/>
            </a:pPr>
            <a:r>
              <a:rPr lang="en-US" sz="2400" dirty="0"/>
              <a:t>Harriet has served as the county attorney for a decade, but has been replaced after a change of administration. She goes into private law practice, and, after three years, is retained by a waste management company seeking a million dollar contract with the county. While serving as county attorney, Harriet had written the ordinance adopted by the county commission governing waste management, but had nothing to do with the current procurement process. Can Harriet represent the company before the county? </a:t>
            </a:r>
          </a:p>
        </p:txBody>
      </p:sp>
      <p:sp>
        <p:nvSpPr>
          <p:cNvPr id="3" name="Title 2"/>
          <p:cNvSpPr>
            <a:spLocks noGrp="1"/>
          </p:cNvSpPr>
          <p:nvPr>
            <p:ph type="title"/>
          </p:nvPr>
        </p:nvSpPr>
        <p:spPr/>
        <p:txBody>
          <a:bodyPr>
            <a:normAutofit/>
          </a:bodyPr>
          <a:lstStyle/>
          <a:p>
            <a:pPr algn="ctr"/>
            <a:r>
              <a:rPr lang="en-US" dirty="0"/>
              <a:t>Hypothetical #4:</a:t>
            </a:r>
            <a:br>
              <a:rPr lang="en-US" dirty="0"/>
            </a:br>
            <a:r>
              <a:rPr lang="en-US" dirty="0"/>
              <a:t>Former employee </a:t>
            </a:r>
            <a:r>
              <a:rPr lang="en-US" i="1" dirty="0"/>
              <a:t>represents</a:t>
            </a:r>
            <a:r>
              <a:rPr lang="en-US" dirty="0"/>
              <a:t> contractor</a:t>
            </a:r>
          </a:p>
        </p:txBody>
      </p:sp>
    </p:spTree>
    <p:extLst>
      <p:ext uri="{BB962C8B-B14F-4D97-AF65-F5344CB8AC3E}">
        <p14:creationId xmlns:p14="http://schemas.microsoft.com/office/powerpoint/2010/main" val="630834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sz="4000" dirty="0"/>
              <a:t>2. </a:t>
            </a:r>
            <a:r>
              <a:rPr lang="en-US" sz="4000" i="1" u="sng" dirty="0"/>
              <a:t>Assisted </a:t>
            </a:r>
            <a:r>
              <a:rPr lang="en-US" sz="4000" u="sng" dirty="0"/>
              <a:t>by former employees</a:t>
            </a:r>
          </a:p>
          <a:p>
            <a:r>
              <a:rPr lang="en-US" sz="4000" dirty="0"/>
              <a:t>Alternatively, can’t contract with entity </a:t>
            </a:r>
            <a:r>
              <a:rPr lang="en-US" sz="4000" i="1" dirty="0"/>
              <a:t>assisted by </a:t>
            </a:r>
            <a:r>
              <a:rPr lang="en-US" sz="4000" dirty="0"/>
              <a:t>former employee if contract directly resulted from employee’s actions </a:t>
            </a:r>
          </a:p>
          <a:p>
            <a:r>
              <a:rPr lang="en-US" sz="3600" i="1" dirty="0"/>
              <a:t>regardless</a:t>
            </a:r>
            <a:r>
              <a:rPr lang="en-US" sz="3600" dirty="0"/>
              <a:t> of time since left employment or size of contract</a:t>
            </a:r>
          </a:p>
          <a:p>
            <a:pPr marL="109728" lvl="1" indent="0" algn="ctr">
              <a:spcBef>
                <a:spcPts val="400"/>
              </a:spcBef>
              <a:buSzPct val="68000"/>
              <a:buNone/>
            </a:pPr>
            <a:r>
              <a:rPr lang="en-US" sz="3600" b="1" dirty="0">
                <a:latin typeface="Lucida Grande"/>
                <a:ea typeface="Lucida Grande"/>
                <a:cs typeface="Lucida Grande"/>
              </a:rPr>
              <a:t>§10-16-8 C (2) NMSA 1978</a:t>
            </a:r>
          </a:p>
          <a:p>
            <a:pPr marL="109728" indent="0">
              <a:buNone/>
            </a:pPr>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Contracting Conflicts:</a:t>
            </a:r>
            <a:br>
              <a:rPr lang="en-US" dirty="0">
                <a:solidFill>
                  <a:srgbClr val="0070C0"/>
                </a:solidFill>
              </a:rPr>
            </a:br>
            <a:r>
              <a:rPr lang="en-US" dirty="0">
                <a:solidFill>
                  <a:srgbClr val="0070C0"/>
                </a:solidFill>
              </a:rPr>
              <a:t>Former Employees</a:t>
            </a:r>
            <a:endParaRPr lang="en-US" dirty="0">
              <a:solidFill>
                <a:schemeClr val="accent1"/>
              </a:solidFill>
            </a:endParaRPr>
          </a:p>
        </p:txBody>
      </p:sp>
    </p:spTree>
    <p:extLst>
      <p:ext uri="{BB962C8B-B14F-4D97-AF65-F5344CB8AC3E}">
        <p14:creationId xmlns:p14="http://schemas.microsoft.com/office/powerpoint/2010/main" val="152908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r>
              <a:rPr lang="en-US" sz="2400" dirty="0"/>
              <a:t>Protect public interest in honest services, finances</a:t>
            </a:r>
          </a:p>
          <a:p>
            <a:r>
              <a:rPr lang="en-US" sz="2400" dirty="0"/>
              <a:t>Preserve public confidence</a:t>
            </a:r>
          </a:p>
          <a:p>
            <a:r>
              <a:rPr lang="en-US" sz="2400" dirty="0"/>
              <a:t>Improve fair and respectful treatment of staff, clients, public </a:t>
            </a:r>
          </a:p>
          <a:p>
            <a:r>
              <a:rPr lang="en-US" sz="2400" dirty="0"/>
              <a:t>Protect personnel against making inadvertent errors</a:t>
            </a:r>
          </a:p>
          <a:p>
            <a:r>
              <a:rPr lang="en-US" sz="2400" dirty="0"/>
              <a:t>Alert personnel to report misconduct by others</a:t>
            </a:r>
          </a:p>
          <a:p>
            <a:r>
              <a:rPr lang="en-US" sz="2400" dirty="0"/>
              <a:t>Encourage public service careers</a:t>
            </a:r>
          </a:p>
          <a:p>
            <a:endParaRPr lang="en-US" dirty="0"/>
          </a:p>
        </p:txBody>
      </p:sp>
      <p:sp>
        <p:nvSpPr>
          <p:cNvPr id="3" name="Title 2"/>
          <p:cNvSpPr>
            <a:spLocks noGrp="1"/>
          </p:cNvSpPr>
          <p:nvPr>
            <p:ph type="title"/>
          </p:nvPr>
        </p:nvSpPr>
        <p:spPr/>
        <p:txBody>
          <a:bodyPr>
            <a:normAutofit/>
          </a:bodyPr>
          <a:lstStyle/>
          <a:p>
            <a:pPr algn="ctr"/>
            <a:r>
              <a:rPr lang="en-US" dirty="0"/>
              <a:t>Why train agency officials and staff in public ethics? </a:t>
            </a:r>
          </a:p>
        </p:txBody>
      </p:sp>
    </p:spTree>
    <p:extLst>
      <p:ext uri="{BB962C8B-B14F-4D97-AF65-F5344CB8AC3E}">
        <p14:creationId xmlns:p14="http://schemas.microsoft.com/office/powerpoint/2010/main" val="27058860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defTabSz="914400">
              <a:spcBef>
                <a:spcPts val="0"/>
              </a:spcBef>
              <a:buClrTx/>
              <a:buSzTx/>
              <a:buNone/>
              <a:defRPr/>
            </a:pPr>
            <a:r>
              <a:rPr lang="en-US" sz="2400" dirty="0"/>
              <a:t>Harvey, a CPA financial manager for the county, leaves his job to join an accounting firm. After five years he is assigned by his company to work with a hydrologist, new to the area, to help her prepare a $50,000 bid on a county contract to analyze the groundwater impacts of several proposed mining projects. Harvey would not be asked to appear before the county commission or any county department for the client, and had no role in creating this project while he was employed by the county. Can Harvey assist the hydrologist complete her bid? </a:t>
            </a:r>
          </a:p>
        </p:txBody>
      </p:sp>
      <p:sp>
        <p:nvSpPr>
          <p:cNvPr id="3" name="Title 2"/>
          <p:cNvSpPr>
            <a:spLocks noGrp="1"/>
          </p:cNvSpPr>
          <p:nvPr>
            <p:ph type="title"/>
          </p:nvPr>
        </p:nvSpPr>
        <p:spPr>
          <a:xfrm>
            <a:off x="150471" y="338328"/>
            <a:ext cx="10060329" cy="1143000"/>
          </a:xfrm>
        </p:spPr>
        <p:txBody>
          <a:bodyPr>
            <a:normAutofit fontScale="90000"/>
          </a:bodyPr>
          <a:lstStyle/>
          <a:p>
            <a:pPr algn="ctr"/>
            <a:r>
              <a:rPr lang="en-US" dirty="0"/>
              <a:t>Hypothetical #5</a:t>
            </a:r>
            <a:br>
              <a:rPr lang="en-US" dirty="0"/>
            </a:br>
            <a:r>
              <a:rPr lang="en-US" sz="4000" dirty="0"/>
              <a:t>Former employee </a:t>
            </a:r>
            <a:r>
              <a:rPr lang="en-US" sz="4000" i="1" dirty="0"/>
              <a:t>assists</a:t>
            </a:r>
            <a:r>
              <a:rPr lang="en-US" sz="4000" dirty="0"/>
              <a:t> contractor</a:t>
            </a:r>
          </a:p>
        </p:txBody>
      </p:sp>
    </p:spTree>
    <p:extLst>
      <p:ext uri="{BB962C8B-B14F-4D97-AF65-F5344CB8AC3E}">
        <p14:creationId xmlns:p14="http://schemas.microsoft.com/office/powerpoint/2010/main" val="40061147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2800" dirty="0"/>
              <a:t>Former employee cannot represent</a:t>
            </a:r>
            <a:r>
              <a:rPr lang="en-US" sz="2800" i="1" dirty="0"/>
              <a:t> anyone </a:t>
            </a:r>
            <a:r>
              <a:rPr lang="en-US" sz="2800" dirty="0"/>
              <a:t>on matters where employee personally and substantially participated</a:t>
            </a:r>
          </a:p>
          <a:p>
            <a:pPr marL="109728" indent="0">
              <a:buNone/>
            </a:pPr>
            <a:endParaRPr lang="en-US" dirty="0"/>
          </a:p>
          <a:p>
            <a:pPr marL="109728" indent="0">
              <a:buNone/>
            </a:pPr>
            <a:r>
              <a:rPr lang="en-US" sz="2800" dirty="0"/>
              <a:t>Former employee cannot represent </a:t>
            </a:r>
            <a:r>
              <a:rPr lang="en-US" sz="2800" i="1" dirty="0"/>
              <a:t>anyone</a:t>
            </a:r>
            <a:r>
              <a:rPr lang="en-US" sz="2800" dirty="0"/>
              <a:t> for pay before former public employer on </a:t>
            </a:r>
            <a:r>
              <a:rPr lang="en-US" sz="2800" i="1" dirty="0"/>
              <a:t>any </a:t>
            </a:r>
            <a:r>
              <a:rPr lang="en-US" sz="2800" dirty="0"/>
              <a:t>issue for one year after leaving employment</a:t>
            </a:r>
          </a:p>
          <a:p>
            <a:endParaRPr lang="en-US" dirty="0"/>
          </a:p>
          <a:p>
            <a:pPr marL="109728" lvl="1" indent="0" algn="ctr">
              <a:spcBef>
                <a:spcPts val="400"/>
              </a:spcBef>
              <a:buSzPct val="68000"/>
              <a:buNone/>
            </a:pPr>
            <a:r>
              <a:rPr lang="en-US" sz="3600" b="1" dirty="0">
                <a:latin typeface="Lucida Grande"/>
                <a:ea typeface="Lucida Grande"/>
                <a:cs typeface="Lucida Grande"/>
              </a:rPr>
              <a:t>§10-16-8 B, D NMSA 1978</a:t>
            </a:r>
          </a:p>
          <a:p>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 Former public employees </a:t>
            </a:r>
            <a:br>
              <a:rPr lang="en-US" dirty="0">
                <a:solidFill>
                  <a:srgbClr val="0070C0"/>
                </a:solidFill>
              </a:rPr>
            </a:br>
            <a:r>
              <a:rPr lang="en-US" dirty="0">
                <a:solidFill>
                  <a:srgbClr val="0070C0"/>
                </a:solidFill>
              </a:rPr>
              <a:t>representing noncontractors</a:t>
            </a:r>
          </a:p>
        </p:txBody>
      </p:sp>
    </p:spTree>
    <p:extLst>
      <p:ext uri="{BB962C8B-B14F-4D97-AF65-F5344CB8AC3E}">
        <p14:creationId xmlns:p14="http://schemas.microsoft.com/office/powerpoint/2010/main" val="3497607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defTabSz="914400">
              <a:spcBef>
                <a:spcPts val="0"/>
              </a:spcBef>
              <a:buClrTx/>
              <a:buSzTx/>
              <a:buNone/>
              <a:defRPr/>
            </a:pPr>
            <a:r>
              <a:rPr lang="en-US" sz="2800" dirty="0"/>
              <a:t>After working in the environmental division of the county, Janet retires and becomes a volunteer for Sierra Club. Within a month of her retirement, the local chapter calls and asks her to argue to the county commission on behalf of the Club to severely restrict fracking (enhanced oil production). </a:t>
            </a:r>
          </a:p>
          <a:p>
            <a:pPr marL="0" indent="0" defTabSz="914400">
              <a:spcBef>
                <a:spcPts val="0"/>
              </a:spcBef>
              <a:buClrTx/>
              <a:buSzTx/>
              <a:buNone/>
              <a:defRPr/>
            </a:pPr>
            <a:endParaRPr lang="en-US" sz="2800" dirty="0"/>
          </a:p>
          <a:p>
            <a:pPr marL="0" indent="0" defTabSz="914400">
              <a:spcBef>
                <a:spcPts val="0"/>
              </a:spcBef>
              <a:buClrTx/>
              <a:buSzTx/>
              <a:buNone/>
              <a:defRPr/>
            </a:pPr>
            <a:r>
              <a:rPr lang="en-US" sz="2800" dirty="0"/>
              <a:t>What questions must be asked to determine if Janet can represent Sierra Club in front of her former employer? </a:t>
            </a:r>
          </a:p>
          <a:p>
            <a:pPr marL="0" indent="0" defTabSz="914400">
              <a:spcBef>
                <a:spcPts val="0"/>
              </a:spcBef>
              <a:buClrTx/>
              <a:buSzTx/>
              <a:buNone/>
              <a:defRPr/>
            </a:pPr>
            <a:endParaRPr lang="en-US" dirty="0"/>
          </a:p>
        </p:txBody>
      </p:sp>
      <p:sp>
        <p:nvSpPr>
          <p:cNvPr id="3" name="Title 2"/>
          <p:cNvSpPr>
            <a:spLocks noGrp="1"/>
          </p:cNvSpPr>
          <p:nvPr>
            <p:ph type="title"/>
          </p:nvPr>
        </p:nvSpPr>
        <p:spPr/>
        <p:txBody>
          <a:bodyPr>
            <a:normAutofit/>
          </a:bodyPr>
          <a:lstStyle/>
          <a:p>
            <a:pPr algn="ctr"/>
            <a:r>
              <a:rPr lang="en-US" dirty="0"/>
              <a:t>Hypothetical #6</a:t>
            </a:r>
            <a:br>
              <a:rPr lang="en-US" dirty="0"/>
            </a:br>
            <a:r>
              <a:rPr lang="en-US" dirty="0"/>
              <a:t>Limits on former employees </a:t>
            </a:r>
          </a:p>
        </p:txBody>
      </p:sp>
    </p:spTree>
    <p:extLst>
      <p:ext uri="{BB962C8B-B14F-4D97-AF65-F5344CB8AC3E}">
        <p14:creationId xmlns:p14="http://schemas.microsoft.com/office/powerpoint/2010/main" val="1578659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A9EC1F-EA1C-A84A-8CFB-F434B90A8386}"/>
              </a:ext>
            </a:extLst>
          </p:cNvPr>
          <p:cNvSpPr>
            <a:spLocks noGrp="1"/>
          </p:cNvSpPr>
          <p:nvPr>
            <p:ph idx="1"/>
          </p:nvPr>
        </p:nvSpPr>
        <p:spPr/>
        <p:txBody>
          <a:bodyPr>
            <a:normAutofit lnSpcReduction="10000"/>
          </a:bodyPr>
          <a:lstStyle/>
          <a:p>
            <a:pPr marL="82296" lvl="1" indent="0" algn="ctr">
              <a:spcBef>
                <a:spcPts val="300"/>
              </a:spcBef>
              <a:buSzPct val="68000"/>
              <a:buNone/>
            </a:pPr>
            <a:endParaRPr lang="en-US" sz="2700" dirty="0">
              <a:latin typeface="Lucida Grande"/>
              <a:ea typeface="Lucida Grande"/>
              <a:cs typeface="Lucida Grande"/>
            </a:endParaRPr>
          </a:p>
          <a:p>
            <a:pPr marL="82296" lvl="1" indent="0" algn="ctr">
              <a:spcBef>
                <a:spcPts val="300"/>
              </a:spcBef>
              <a:buSzPct val="68000"/>
              <a:buNone/>
            </a:pPr>
            <a:r>
              <a:rPr lang="en-US" sz="2700" dirty="0">
                <a:latin typeface="Lucida Grande"/>
                <a:ea typeface="Lucida Grande"/>
                <a:cs typeface="Lucida Grande"/>
              </a:rPr>
              <a:t>No accepting bid/proposal</a:t>
            </a:r>
          </a:p>
          <a:p>
            <a:pPr marL="82296" lvl="1" indent="0" algn="ctr">
              <a:spcBef>
                <a:spcPts val="300"/>
              </a:spcBef>
              <a:buSzPct val="68000"/>
              <a:buNone/>
            </a:pPr>
            <a:r>
              <a:rPr lang="en-US" sz="2700" dirty="0">
                <a:latin typeface="Lucida Grande"/>
                <a:ea typeface="Lucida Grande"/>
                <a:cs typeface="Lucida Grande"/>
              </a:rPr>
              <a:t>from direct participant </a:t>
            </a:r>
          </a:p>
          <a:p>
            <a:pPr marL="82296" lvl="1" indent="0" algn="ctr">
              <a:spcBef>
                <a:spcPts val="300"/>
              </a:spcBef>
              <a:buSzPct val="68000"/>
              <a:buNone/>
            </a:pPr>
            <a:r>
              <a:rPr lang="en-US" sz="2700" dirty="0">
                <a:latin typeface="Lucida Grande"/>
                <a:ea typeface="Lucida Grande"/>
                <a:cs typeface="Lucida Grande"/>
              </a:rPr>
              <a:t>in preparing specifications,</a:t>
            </a:r>
          </a:p>
          <a:p>
            <a:pPr marL="82296" lvl="1" indent="0" algn="ctr">
              <a:spcBef>
                <a:spcPts val="300"/>
              </a:spcBef>
              <a:buSzPct val="68000"/>
              <a:buNone/>
            </a:pPr>
            <a:r>
              <a:rPr lang="en-US" sz="2700" dirty="0">
                <a:latin typeface="Lucida Grande"/>
                <a:ea typeface="Lucida Grande"/>
                <a:cs typeface="Lucida Grande"/>
              </a:rPr>
              <a:t>qualifications or evaluation criteria</a:t>
            </a:r>
          </a:p>
          <a:p>
            <a:pPr marL="82296" lvl="1" indent="0">
              <a:spcBef>
                <a:spcPts val="300"/>
              </a:spcBef>
              <a:buSzPct val="68000"/>
              <a:buNone/>
            </a:pPr>
            <a:endParaRPr lang="en-US" sz="2700" dirty="0">
              <a:latin typeface="Lucida Grande"/>
              <a:ea typeface="Lucida Grande"/>
              <a:cs typeface="Lucida Grande"/>
            </a:endParaRPr>
          </a:p>
          <a:p>
            <a:pPr marL="82296" lvl="1" indent="0" algn="ctr">
              <a:spcBef>
                <a:spcPts val="300"/>
              </a:spcBef>
              <a:buSzPct val="68000"/>
              <a:buNone/>
            </a:pPr>
            <a:r>
              <a:rPr lang="en-US" sz="2700" dirty="0">
                <a:latin typeface="Lucida Grande"/>
                <a:ea typeface="Lucida Grande"/>
                <a:cs typeface="Lucida Grande"/>
              </a:rPr>
              <a:t>Due diligence required by agency</a:t>
            </a:r>
          </a:p>
          <a:p>
            <a:pPr marL="82296" lvl="1" indent="0" algn="ctr">
              <a:spcBef>
                <a:spcPts val="300"/>
              </a:spcBef>
              <a:buSzPct val="68000"/>
              <a:buNone/>
            </a:pPr>
            <a:endParaRPr lang="en-US" sz="2700" dirty="0">
              <a:latin typeface="Lucida Grande"/>
              <a:ea typeface="Lucida Grande"/>
              <a:cs typeface="Lucida Grande"/>
            </a:endParaRPr>
          </a:p>
          <a:p>
            <a:pPr marL="82296" lvl="1" indent="0" algn="ctr">
              <a:spcBef>
                <a:spcPts val="300"/>
              </a:spcBef>
              <a:buSzPct val="68000"/>
              <a:buNone/>
            </a:pPr>
            <a:r>
              <a:rPr lang="en-US" sz="2700" dirty="0">
                <a:latin typeface="Lucida Grande"/>
                <a:ea typeface="Lucida Grande"/>
                <a:cs typeface="Lucida Grande"/>
              </a:rPr>
              <a:t>§10-16-13 NMSA 1978</a:t>
            </a:r>
          </a:p>
          <a:p>
            <a:endParaRPr lang="en-US" dirty="0"/>
          </a:p>
        </p:txBody>
      </p:sp>
      <p:sp>
        <p:nvSpPr>
          <p:cNvPr id="3" name="Title 2">
            <a:extLst>
              <a:ext uri="{FF2B5EF4-FFF2-40B4-BE49-F238E27FC236}">
                <a16:creationId xmlns:a16="http://schemas.microsoft.com/office/drawing/2014/main" id="{6367954A-446B-DE49-BEFF-1A61FEE4FADC}"/>
              </a:ext>
            </a:extLst>
          </p:cNvPr>
          <p:cNvSpPr>
            <a:spLocks noGrp="1"/>
          </p:cNvSpPr>
          <p:nvPr>
            <p:ph type="title"/>
          </p:nvPr>
        </p:nvSpPr>
        <p:spPr/>
        <p:txBody>
          <a:bodyPr>
            <a:normAutofit fontScale="90000"/>
          </a:bodyPr>
          <a:lstStyle/>
          <a:p>
            <a:pPr algn="ctr"/>
            <a:r>
              <a:rPr lang="en-US" sz="4400" dirty="0">
                <a:solidFill>
                  <a:srgbClr val="0070C0"/>
                </a:solidFill>
              </a:rPr>
              <a:t>Contracting Conflicts:</a:t>
            </a:r>
            <a:br>
              <a:rPr lang="en-US" sz="4400" dirty="0">
                <a:solidFill>
                  <a:srgbClr val="0070C0"/>
                </a:solidFill>
              </a:rPr>
            </a:br>
            <a:r>
              <a:rPr lang="en-US" sz="4400" dirty="0">
                <a:solidFill>
                  <a:srgbClr val="0070C0"/>
                </a:solidFill>
              </a:rPr>
              <a:t>Preparing bid specifications</a:t>
            </a:r>
            <a:br>
              <a:rPr lang="en-US" sz="4400" dirty="0">
                <a:solidFill>
                  <a:schemeClr val="tx1"/>
                </a:solidFill>
              </a:rPr>
            </a:br>
            <a:br>
              <a:rPr lang="en-US" sz="4400" dirty="0">
                <a:solidFill>
                  <a:schemeClr val="tx1"/>
                </a:solidFill>
              </a:rPr>
            </a:br>
            <a:endParaRPr lang="en-US" dirty="0"/>
          </a:p>
        </p:txBody>
      </p:sp>
    </p:spTree>
    <p:extLst>
      <p:ext uri="{BB962C8B-B14F-4D97-AF65-F5344CB8AC3E}">
        <p14:creationId xmlns:p14="http://schemas.microsoft.com/office/powerpoint/2010/main" val="17745839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71E089-5814-B641-99BE-7B5A56FEF480}"/>
              </a:ext>
            </a:extLst>
          </p:cNvPr>
          <p:cNvSpPr>
            <a:spLocks noGrp="1"/>
          </p:cNvSpPr>
          <p:nvPr>
            <p:ph idx="1"/>
          </p:nvPr>
        </p:nvSpPr>
        <p:spPr/>
        <p:txBody>
          <a:bodyPr/>
          <a:lstStyle/>
          <a:p>
            <a:pPr marL="109728" indent="0">
              <a:buNone/>
            </a:pPr>
            <a:r>
              <a:rPr lang="en-US" sz="2800" dirty="0"/>
              <a:t>Fred is struggling with writing up an RFP for a new kind of software he has never used. He decides to call a friend, Mac, at a company that has developed one version of such software. Mac gives him clear information on specifications to include in the RFP. A proposal comes in from Mac’s company. Can this proposal be considered? </a:t>
            </a:r>
          </a:p>
        </p:txBody>
      </p:sp>
      <p:sp>
        <p:nvSpPr>
          <p:cNvPr id="3" name="Title 2">
            <a:extLst>
              <a:ext uri="{FF2B5EF4-FFF2-40B4-BE49-F238E27FC236}">
                <a16:creationId xmlns:a16="http://schemas.microsoft.com/office/drawing/2014/main" id="{64D1E316-6CC5-4642-9B31-E35220150862}"/>
              </a:ext>
            </a:extLst>
          </p:cNvPr>
          <p:cNvSpPr>
            <a:spLocks noGrp="1"/>
          </p:cNvSpPr>
          <p:nvPr>
            <p:ph type="title"/>
          </p:nvPr>
        </p:nvSpPr>
        <p:spPr/>
        <p:txBody>
          <a:bodyPr>
            <a:normAutofit/>
          </a:bodyPr>
          <a:lstStyle/>
          <a:p>
            <a:pPr algn="ctr"/>
            <a:r>
              <a:rPr lang="en-US" dirty="0"/>
              <a:t>Hypothetical #7</a:t>
            </a:r>
            <a:br>
              <a:rPr lang="en-US" dirty="0"/>
            </a:br>
            <a:r>
              <a:rPr lang="en-US" dirty="0"/>
              <a:t>Prohibited Bidding</a:t>
            </a:r>
          </a:p>
        </p:txBody>
      </p:sp>
    </p:spTree>
    <p:extLst>
      <p:ext uri="{BB962C8B-B14F-4D97-AF65-F5344CB8AC3E}">
        <p14:creationId xmlns:p14="http://schemas.microsoft.com/office/powerpoint/2010/main" val="20165562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93192" lvl="1" indent="0" algn="ctr">
              <a:buNone/>
            </a:pPr>
            <a:r>
              <a:rPr lang="en-US" sz="3600" dirty="0"/>
              <a:t>Employees may not use confidential information acquired through office for anyone’s private gain</a:t>
            </a:r>
          </a:p>
          <a:p>
            <a:pPr marL="393192" lvl="1" indent="0" algn="ctr">
              <a:buNone/>
            </a:pPr>
            <a:r>
              <a:rPr lang="en-US" sz="3600" b="1" dirty="0">
                <a:latin typeface="Lucida Grande"/>
                <a:ea typeface="Lucida Grande"/>
                <a:cs typeface="Lucida Grande"/>
              </a:rPr>
              <a:t>§10-16-6 NMSA 1978</a:t>
            </a:r>
          </a:p>
          <a:p>
            <a:pPr marL="393192" lvl="1" indent="0" algn="ctr">
              <a:buNone/>
            </a:pPr>
            <a:r>
              <a:rPr lang="en-US" sz="3600" b="1" dirty="0">
                <a:latin typeface="Lucida Grande"/>
                <a:ea typeface="Lucida Grande"/>
                <a:cs typeface="Lucida Grande"/>
              </a:rPr>
              <a:t>13-1-195 NMSA 1978**</a:t>
            </a:r>
          </a:p>
          <a:p>
            <a:pPr marL="393192" lvl="1" indent="0" algn="ctr">
              <a:buNone/>
            </a:pPr>
            <a:r>
              <a:rPr lang="en-US" sz="3600" b="1" i="1" dirty="0">
                <a:latin typeface="Lucida Grande"/>
                <a:ea typeface="Lucida Grande"/>
                <a:cs typeface="Lucida Grande"/>
              </a:rPr>
              <a:t>What examples might arise?</a:t>
            </a:r>
          </a:p>
          <a:p>
            <a:pPr lvl="1" algn="ctr"/>
            <a:endParaRPr lang="en-US" sz="3600" dirty="0"/>
          </a:p>
        </p:txBody>
      </p:sp>
      <p:sp>
        <p:nvSpPr>
          <p:cNvPr id="3" name="Title 2"/>
          <p:cNvSpPr>
            <a:spLocks noGrp="1"/>
          </p:cNvSpPr>
          <p:nvPr>
            <p:ph type="title"/>
          </p:nvPr>
        </p:nvSpPr>
        <p:spPr/>
        <p:txBody>
          <a:bodyPr>
            <a:normAutofit/>
          </a:bodyPr>
          <a:lstStyle/>
          <a:p>
            <a:pPr algn="ctr"/>
            <a:r>
              <a:rPr lang="en-US" dirty="0"/>
              <a:t>Public information:</a:t>
            </a:r>
            <a:br>
              <a:rPr lang="en-US" dirty="0"/>
            </a:br>
            <a:r>
              <a:rPr lang="en-US" dirty="0"/>
              <a:t>confidentiality</a:t>
            </a:r>
          </a:p>
        </p:txBody>
      </p:sp>
      <p:sp>
        <p:nvSpPr>
          <p:cNvPr id="4" name="TextBox 3"/>
          <p:cNvSpPr txBox="1"/>
          <p:nvPr/>
        </p:nvSpPr>
        <p:spPr>
          <a:xfrm>
            <a:off x="6096000" y="5638800"/>
            <a:ext cx="184666" cy="369332"/>
          </a:xfrm>
          <a:prstGeom prst="rect">
            <a:avLst/>
          </a:prstGeom>
          <a:noFill/>
        </p:spPr>
        <p:txBody>
          <a:bodyPr wrap="none" rtlCol="0">
            <a:spAutoFit/>
          </a:bodyPr>
          <a:lstStyle/>
          <a:p>
            <a:endParaRPr lang="en-US" dirty="0"/>
          </a:p>
        </p:txBody>
      </p:sp>
      <p:pic>
        <p:nvPicPr>
          <p:cNvPr id="5" name="Picture 4">
            <a:extLst>
              <a:ext uri="{FF2B5EF4-FFF2-40B4-BE49-F238E27FC236}">
                <a16:creationId xmlns:a16="http://schemas.microsoft.com/office/drawing/2014/main" id="{58A57CE5-E53B-5A4F-ACF9-155D826B2511}"/>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2823849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sz="9600" dirty="0">
                <a:latin typeface="Lucida Blackletter"/>
              </a:rPr>
              <a:t>Politics</a:t>
            </a:r>
            <a:br>
              <a:rPr lang="en-US" sz="9600" dirty="0">
                <a:latin typeface="Lucida Blackletter"/>
              </a:rPr>
            </a:br>
            <a:endParaRPr lang="en-US" dirty="0"/>
          </a:p>
        </p:txBody>
      </p:sp>
    </p:spTree>
    <p:extLst>
      <p:ext uri="{BB962C8B-B14F-4D97-AF65-F5344CB8AC3E}">
        <p14:creationId xmlns:p14="http://schemas.microsoft.com/office/powerpoint/2010/main" val="31698306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E4830C-15CF-9F47-AEF7-835B84B745B1}"/>
              </a:ext>
            </a:extLst>
          </p:cNvPr>
          <p:cNvSpPr>
            <a:spLocks noGrp="1"/>
          </p:cNvSpPr>
          <p:nvPr>
            <p:ph idx="1"/>
          </p:nvPr>
        </p:nvSpPr>
        <p:spPr>
          <a:xfrm>
            <a:off x="677334" y="1371600"/>
            <a:ext cx="8847666" cy="5181600"/>
          </a:xfrm>
        </p:spPr>
        <p:txBody>
          <a:bodyPr/>
          <a:lstStyle/>
          <a:p>
            <a:r>
              <a:rPr lang="en-US" sz="3200" dirty="0"/>
              <a:t>Public employers prohibited from </a:t>
            </a:r>
          </a:p>
          <a:p>
            <a:pPr lvl="1"/>
            <a:r>
              <a:rPr lang="en-US" sz="2800" dirty="0"/>
              <a:t>Directly or indirectly</a:t>
            </a:r>
          </a:p>
          <a:p>
            <a:pPr lvl="1"/>
            <a:r>
              <a:rPr lang="en-US" sz="2800" dirty="0"/>
              <a:t>Coercing employees</a:t>
            </a:r>
          </a:p>
          <a:p>
            <a:pPr lvl="1"/>
            <a:r>
              <a:rPr lang="en-US" sz="2800" dirty="0"/>
              <a:t>To contribute to or otherwise support political candidates, parties, other organizations</a:t>
            </a:r>
          </a:p>
          <a:p>
            <a:pPr lvl="2"/>
            <a:r>
              <a:rPr lang="en-US" sz="2800" dirty="0"/>
              <a:t>Includes money, time, endorsement</a:t>
            </a:r>
          </a:p>
          <a:p>
            <a:pPr marL="630936" lvl="2" indent="0" algn="ctr">
              <a:buNone/>
            </a:pPr>
            <a:r>
              <a:rPr lang="en-US" sz="2800" b="1" dirty="0">
                <a:latin typeface="Lucida Grande"/>
                <a:ea typeface="Lucida Grande"/>
                <a:cs typeface="Lucida Grande"/>
              </a:rPr>
              <a:t>§§10-16-3.1 and</a:t>
            </a:r>
          </a:p>
          <a:p>
            <a:pPr marL="630936" lvl="2" indent="0" algn="ctr">
              <a:buNone/>
            </a:pPr>
            <a:r>
              <a:rPr lang="en-US" sz="2800" b="1" dirty="0">
                <a:latin typeface="Lucida Grande"/>
                <a:ea typeface="Lucida Grande"/>
                <a:cs typeface="Lucida Grande"/>
              </a:rPr>
              <a:t>10-9-21 NMSA 1978 (for state employees)</a:t>
            </a:r>
          </a:p>
        </p:txBody>
      </p:sp>
      <p:sp>
        <p:nvSpPr>
          <p:cNvPr id="4" name="Title 2">
            <a:extLst>
              <a:ext uri="{FF2B5EF4-FFF2-40B4-BE49-F238E27FC236}">
                <a16:creationId xmlns:a16="http://schemas.microsoft.com/office/drawing/2014/main" id="{44FC5DFF-19AE-514A-A19F-5E119F62EBA6}"/>
              </a:ext>
            </a:extLst>
          </p:cNvPr>
          <p:cNvSpPr>
            <a:spLocks noGrp="1"/>
          </p:cNvSpPr>
          <p:nvPr>
            <p:ph type="title"/>
          </p:nvPr>
        </p:nvSpPr>
        <p:spPr>
          <a:xfrm>
            <a:off x="677334" y="609600"/>
            <a:ext cx="8596668" cy="762000"/>
          </a:xfrm>
        </p:spPr>
        <p:txBody>
          <a:bodyPr/>
          <a:lstStyle/>
          <a:p>
            <a:pPr algn="ctr"/>
            <a:r>
              <a:rPr lang="en-US" dirty="0"/>
              <a:t>GCA on Political Activity</a:t>
            </a:r>
          </a:p>
        </p:txBody>
      </p:sp>
    </p:spTree>
    <p:extLst>
      <p:ext uri="{BB962C8B-B14F-4D97-AF65-F5344CB8AC3E}">
        <p14:creationId xmlns:p14="http://schemas.microsoft.com/office/powerpoint/2010/main" val="3937289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B9FC2-CA8D-ED4D-BB2C-2E6E08696BAB}"/>
              </a:ext>
            </a:extLst>
          </p:cNvPr>
          <p:cNvSpPr>
            <a:spLocks noGrp="1"/>
          </p:cNvSpPr>
          <p:nvPr>
            <p:ph type="title"/>
          </p:nvPr>
        </p:nvSpPr>
        <p:spPr>
          <a:xfrm>
            <a:off x="677334" y="609600"/>
            <a:ext cx="8596668" cy="889000"/>
          </a:xfrm>
        </p:spPr>
        <p:txBody>
          <a:bodyPr/>
          <a:lstStyle/>
          <a:p>
            <a:pPr algn="ctr"/>
            <a:r>
              <a:rPr lang="en-US" dirty="0"/>
              <a:t>Political activity</a:t>
            </a:r>
          </a:p>
        </p:txBody>
      </p:sp>
      <p:sp>
        <p:nvSpPr>
          <p:cNvPr id="3" name="Content Placeholder 2">
            <a:extLst>
              <a:ext uri="{FF2B5EF4-FFF2-40B4-BE49-F238E27FC236}">
                <a16:creationId xmlns:a16="http://schemas.microsoft.com/office/drawing/2014/main" id="{11BADB0F-267F-D74D-830E-0DB63B4ADA39}"/>
              </a:ext>
            </a:extLst>
          </p:cNvPr>
          <p:cNvSpPr>
            <a:spLocks noGrp="1"/>
          </p:cNvSpPr>
          <p:nvPr>
            <p:ph idx="1"/>
          </p:nvPr>
        </p:nvSpPr>
        <p:spPr>
          <a:xfrm>
            <a:off x="677334" y="1270001"/>
            <a:ext cx="8596668" cy="4771362"/>
          </a:xfrm>
        </p:spPr>
        <p:txBody>
          <a:bodyPr>
            <a:normAutofit/>
          </a:bodyPr>
          <a:lstStyle/>
          <a:p>
            <a:r>
              <a:rPr lang="en-US" sz="2400" dirty="0"/>
              <a:t>Coercing or intimidating into political support</a:t>
            </a:r>
          </a:p>
          <a:p>
            <a:endParaRPr lang="en-US" sz="2400" dirty="0"/>
          </a:p>
          <a:p>
            <a:r>
              <a:rPr lang="en-US" sz="2400" dirty="0"/>
              <a:t>requiring an employee to contribute a percentage of the employee's pay to a political fund;</a:t>
            </a:r>
          </a:p>
          <a:p>
            <a:endParaRPr lang="en-US" sz="2400" dirty="0"/>
          </a:p>
          <a:p>
            <a:r>
              <a:rPr lang="en-US" sz="2400" dirty="0"/>
              <a:t>influencing a subordinate employee to purchase a ticket to a political fundraising dinner or similar event; and</a:t>
            </a:r>
          </a:p>
          <a:p>
            <a:endParaRPr lang="en-US" sz="2400" dirty="0"/>
          </a:p>
          <a:p>
            <a:r>
              <a:rPr lang="en-US" sz="2400" dirty="0"/>
              <a:t>advising an employee to take part in political activity or similar activities.</a:t>
            </a:r>
          </a:p>
        </p:txBody>
      </p:sp>
    </p:spTree>
    <p:extLst>
      <p:ext uri="{BB962C8B-B14F-4D97-AF65-F5344CB8AC3E}">
        <p14:creationId xmlns:p14="http://schemas.microsoft.com/office/powerpoint/2010/main" val="18570891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1A60-BFDE-A94E-AE7E-E8D57E9E8D34}"/>
              </a:ext>
            </a:extLst>
          </p:cNvPr>
          <p:cNvSpPr>
            <a:spLocks noGrp="1"/>
          </p:cNvSpPr>
          <p:nvPr>
            <p:ph type="title"/>
          </p:nvPr>
        </p:nvSpPr>
        <p:spPr/>
        <p:txBody>
          <a:bodyPr/>
          <a:lstStyle/>
          <a:p>
            <a:pPr algn="ctr"/>
            <a:r>
              <a:rPr lang="en-US" dirty="0"/>
              <a:t>State Personnel Act*</a:t>
            </a:r>
          </a:p>
        </p:txBody>
      </p:sp>
      <p:sp>
        <p:nvSpPr>
          <p:cNvPr id="3" name="Content Placeholder 2">
            <a:extLst>
              <a:ext uri="{FF2B5EF4-FFF2-40B4-BE49-F238E27FC236}">
                <a16:creationId xmlns:a16="http://schemas.microsoft.com/office/drawing/2014/main" id="{F197199C-F185-D040-8B86-8F1582340E77}"/>
              </a:ext>
            </a:extLst>
          </p:cNvPr>
          <p:cNvSpPr>
            <a:spLocks noGrp="1"/>
          </p:cNvSpPr>
          <p:nvPr>
            <p:ph idx="1"/>
          </p:nvPr>
        </p:nvSpPr>
        <p:spPr>
          <a:xfrm>
            <a:off x="677334" y="1270001"/>
            <a:ext cx="8596668" cy="4771362"/>
          </a:xfrm>
        </p:spPr>
        <p:txBody>
          <a:bodyPr>
            <a:normAutofit lnSpcReduction="10000"/>
          </a:bodyPr>
          <a:lstStyle/>
          <a:p>
            <a:pPr marL="0" indent="0">
              <a:buNone/>
            </a:pPr>
            <a:r>
              <a:rPr lang="en-US" sz="2800" dirty="0"/>
              <a:t>Prohibits:</a:t>
            </a:r>
          </a:p>
          <a:p>
            <a:r>
              <a:rPr lang="en-US" sz="2800" dirty="0"/>
              <a:t>Coercing political contributions from state employees</a:t>
            </a:r>
          </a:p>
          <a:p>
            <a:r>
              <a:rPr lang="en-US" sz="2800" dirty="0"/>
              <a:t>State employees from running for partisan office or serving as officer in political organization</a:t>
            </a:r>
          </a:p>
          <a:p>
            <a:r>
              <a:rPr lang="en-US" sz="2800" dirty="0"/>
              <a:t>State employees becoming candidates without taking leave of absence</a:t>
            </a:r>
          </a:p>
          <a:p>
            <a:r>
              <a:rPr lang="en-US" sz="2800" dirty="0"/>
              <a:t>Engaging in partisan political activity while on duty</a:t>
            </a:r>
          </a:p>
          <a:p>
            <a:pPr marL="0" indent="0" algn="ctr">
              <a:buNone/>
            </a:pPr>
            <a:r>
              <a:rPr lang="en-US" sz="2800" dirty="0"/>
              <a:t>§10-9-21</a:t>
            </a:r>
            <a:r>
              <a:rPr lang="en-US" sz="4000" dirty="0"/>
              <a:t> </a:t>
            </a:r>
            <a:r>
              <a:rPr lang="en-US" sz="2800" dirty="0"/>
              <a:t>NMSA 1978</a:t>
            </a:r>
          </a:p>
          <a:p>
            <a:pPr marL="0" indent="0">
              <a:buNone/>
            </a:pPr>
            <a:endParaRPr lang="en-US" sz="2800" dirty="0"/>
          </a:p>
          <a:p>
            <a:endParaRPr lang="en-US" dirty="0"/>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26365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1600200" lvl="6" indent="0" algn="ctr">
              <a:buNone/>
            </a:pPr>
            <a:r>
              <a:rPr lang="en-US" sz="2000" dirty="0"/>
              <a:t>		             </a:t>
            </a:r>
          </a:p>
          <a:p>
            <a:pPr marL="1600200" lvl="6" indent="0">
              <a:buNone/>
            </a:pPr>
            <a:r>
              <a:rPr lang="en-US" sz="2400" dirty="0"/>
              <a:t>H				</a:t>
            </a:r>
            <a:r>
              <a:rPr lang="en-US" sz="3600" dirty="0"/>
              <a:t>Honest services</a:t>
            </a:r>
          </a:p>
          <a:p>
            <a:pPr marL="1600200" lvl="6" indent="0">
              <a:buNone/>
            </a:pPr>
            <a:r>
              <a:rPr lang="en-US" sz="3600" dirty="0"/>
              <a:t>				</a:t>
            </a:r>
          </a:p>
          <a:p>
            <a:pPr marL="1600200" lvl="6" indent="0">
              <a:buNone/>
            </a:pPr>
            <a:r>
              <a:rPr lang="en-US" sz="3600" dirty="0"/>
              <a:t>				Gifts</a:t>
            </a:r>
          </a:p>
          <a:p>
            <a:pPr marL="1600200" lvl="6" indent="0">
              <a:buNone/>
            </a:pPr>
            <a:r>
              <a:rPr lang="en-US" sz="3600" dirty="0"/>
              <a:t>			</a:t>
            </a:r>
          </a:p>
          <a:p>
            <a:pPr marL="1600200" lvl="6" indent="0">
              <a:buNone/>
            </a:pPr>
            <a:r>
              <a:rPr lang="en-US" sz="3600" dirty="0"/>
              <a:t>				Conflicts of interest and </a:t>
            </a:r>
          </a:p>
          <a:p>
            <a:pPr marL="1600200" lvl="6" indent="0">
              <a:buNone/>
            </a:pPr>
            <a:r>
              <a:rPr lang="en-US" sz="3600" dirty="0"/>
              <a:t>				disclosures</a:t>
            </a:r>
          </a:p>
          <a:p>
            <a:pPr marL="1600200" lvl="6" indent="0">
              <a:buNone/>
            </a:pPr>
            <a:endParaRPr lang="en-US" sz="3600" dirty="0"/>
          </a:p>
          <a:p>
            <a:pPr marL="1600200" lvl="6" indent="0">
              <a:buNone/>
            </a:pPr>
            <a:r>
              <a:rPr lang="en-US" sz="3600" dirty="0"/>
              <a:t>				Private dealings</a:t>
            </a:r>
          </a:p>
          <a:p>
            <a:pPr marL="1600200" lvl="6" indent="0">
              <a:buNone/>
            </a:pPr>
            <a:endParaRPr lang="en-US" sz="3600" dirty="0"/>
          </a:p>
          <a:p>
            <a:pPr marL="1600200" lvl="6" indent="0">
              <a:buNone/>
            </a:pPr>
            <a:r>
              <a:rPr lang="en-US" sz="3600" dirty="0"/>
              <a:t>				Contractual relationships</a:t>
            </a:r>
          </a:p>
          <a:p>
            <a:pPr marL="1600200" lvl="6" indent="0" algn="ctr">
              <a:buNone/>
            </a:pPr>
            <a:endParaRPr lang="en-US" sz="2000" dirty="0"/>
          </a:p>
          <a:p>
            <a:pPr marL="1600200" lvl="6" indent="0" algn="ctr">
              <a:buNone/>
            </a:pPr>
            <a:endParaRPr lang="en-US" sz="2000" dirty="0"/>
          </a:p>
          <a:p>
            <a:pPr marL="2057400" lvl="8" indent="0" algn="ctr">
              <a:buNone/>
            </a:pPr>
            <a:endParaRPr lang="en-US" sz="2600" dirty="0"/>
          </a:p>
          <a:p>
            <a:pPr lvl="8" algn="ctr"/>
            <a:endParaRPr lang="en-US" sz="2600" dirty="0"/>
          </a:p>
          <a:p>
            <a:pPr marL="1828800" lvl="7" indent="0" algn="ctr">
              <a:buNone/>
            </a:pPr>
            <a:endParaRPr lang="en-US" sz="2600" dirty="0"/>
          </a:p>
          <a:p>
            <a:pPr marL="1828800" lvl="7" indent="0" algn="ctr">
              <a:buNone/>
            </a:pPr>
            <a:r>
              <a:rPr lang="en-US" sz="2600" dirty="0"/>
              <a:t>		</a:t>
            </a:r>
          </a:p>
          <a:p>
            <a:pPr lvl="1" algn="ctr"/>
            <a:endParaRPr lang="en-US" sz="2500" dirty="0"/>
          </a:p>
        </p:txBody>
      </p:sp>
      <p:sp>
        <p:nvSpPr>
          <p:cNvPr id="3" name="Title 2"/>
          <p:cNvSpPr>
            <a:spLocks noGrp="1"/>
          </p:cNvSpPr>
          <p:nvPr>
            <p:ph type="title"/>
          </p:nvPr>
        </p:nvSpPr>
        <p:spPr/>
        <p:txBody>
          <a:bodyPr>
            <a:normAutofit/>
          </a:bodyPr>
          <a:lstStyle/>
          <a:p>
            <a:pPr algn="ctr"/>
            <a:r>
              <a:rPr lang="en-US" i="1" dirty="0">
                <a:solidFill>
                  <a:srgbClr val="0070C0"/>
                </a:solidFill>
              </a:rPr>
              <a:t>Honest Government:</a:t>
            </a:r>
            <a:br>
              <a:rPr lang="en-US" dirty="0">
                <a:solidFill>
                  <a:srgbClr val="0070C0"/>
                </a:solidFill>
              </a:rPr>
            </a:br>
            <a:r>
              <a:rPr lang="en-US" dirty="0">
                <a:solidFill>
                  <a:srgbClr val="0070C0"/>
                </a:solidFill>
              </a:rPr>
              <a:t>Ethical principles considered</a:t>
            </a:r>
          </a:p>
        </p:txBody>
      </p:sp>
      <p:pic>
        <p:nvPicPr>
          <p:cNvPr id="4" name="Picture 3"/>
          <p:cNvPicPr>
            <a:picLocks noChangeAspect="1"/>
          </p:cNvPicPr>
          <p:nvPr/>
        </p:nvPicPr>
        <p:blipFill>
          <a:blip r:embed="rId2"/>
          <a:stretch>
            <a:fillRect/>
          </a:stretch>
        </p:blipFill>
        <p:spPr>
          <a:xfrm>
            <a:off x="3276601" y="1828800"/>
            <a:ext cx="2622311" cy="3505200"/>
          </a:xfrm>
          <a:prstGeom prst="rect">
            <a:avLst/>
          </a:prstGeom>
        </p:spPr>
      </p:pic>
      <p:sp>
        <p:nvSpPr>
          <p:cNvPr id="6" name="TextBox 5">
            <a:extLst>
              <a:ext uri="{FF2B5EF4-FFF2-40B4-BE49-F238E27FC236}">
                <a16:creationId xmlns:a16="http://schemas.microsoft.com/office/drawing/2014/main" id="{E48F402C-438B-544E-8F99-3CD4D400A188}"/>
              </a:ext>
            </a:extLst>
          </p:cNvPr>
          <p:cNvSpPr txBox="1"/>
          <p:nvPr/>
        </p:nvSpPr>
        <p:spPr>
          <a:xfrm>
            <a:off x="6350000" y="1930400"/>
            <a:ext cx="3705071" cy="2862322"/>
          </a:xfrm>
          <a:prstGeom prst="rect">
            <a:avLst/>
          </a:prstGeom>
          <a:noFill/>
        </p:spPr>
        <p:txBody>
          <a:bodyPr wrap="square" rtlCol="0">
            <a:spAutoFit/>
          </a:bodyPr>
          <a:lstStyle/>
          <a:p>
            <a:pPr marL="342900" indent="-342900">
              <a:buFont typeface="Arial" panose="020B0604020202020204" pitchFamily="34" charset="0"/>
              <a:buChar char="•"/>
            </a:pPr>
            <a:r>
              <a:rPr lang="en-US" sz="2000" dirty="0"/>
              <a:t>Honest services</a:t>
            </a:r>
          </a:p>
          <a:p>
            <a:pPr marL="342900" indent="-342900">
              <a:buFont typeface="Arial" panose="020B0604020202020204" pitchFamily="34" charset="0"/>
              <a:buChar char="•"/>
            </a:pPr>
            <a:r>
              <a:rPr lang="en-US" sz="2000" dirty="0"/>
              <a:t>Gifts </a:t>
            </a:r>
          </a:p>
          <a:p>
            <a:pPr marL="342900" indent="-342900">
              <a:buFont typeface="Arial" panose="020B0604020202020204" pitchFamily="34" charset="0"/>
              <a:buChar char="•"/>
            </a:pPr>
            <a:r>
              <a:rPr lang="en-US" sz="2000" dirty="0"/>
              <a:t>Conflicts of interest and </a:t>
            </a:r>
          </a:p>
          <a:p>
            <a:pPr marL="342900" indent="-342900">
              <a:buFont typeface="Arial" panose="020B0604020202020204" pitchFamily="34" charset="0"/>
              <a:buChar char="•"/>
            </a:pPr>
            <a:r>
              <a:rPr lang="en-US" sz="2000" dirty="0"/>
              <a:t>	disclosures</a:t>
            </a:r>
          </a:p>
          <a:p>
            <a:pPr marL="342900" indent="-342900">
              <a:buFont typeface="Arial" panose="020B0604020202020204" pitchFamily="34" charset="0"/>
              <a:buChar char="•"/>
            </a:pPr>
            <a:r>
              <a:rPr lang="en-US" sz="2000" dirty="0"/>
              <a:t>Nepotism</a:t>
            </a:r>
          </a:p>
          <a:p>
            <a:pPr marL="342900" indent="-342900">
              <a:buFont typeface="Arial" panose="020B0604020202020204" pitchFamily="34" charset="0"/>
              <a:buChar char="•"/>
            </a:pPr>
            <a:r>
              <a:rPr lang="en-US" sz="2000" dirty="0"/>
              <a:t>Politics</a:t>
            </a:r>
          </a:p>
          <a:p>
            <a:pPr marL="342900" indent="-342900">
              <a:buFont typeface="Arial" panose="020B0604020202020204" pitchFamily="34" charset="0"/>
              <a:buChar char="•"/>
            </a:pPr>
            <a:r>
              <a:rPr lang="en-US" sz="2000" dirty="0"/>
              <a:t>Private dealings</a:t>
            </a:r>
          </a:p>
          <a:p>
            <a:pPr marL="342900" indent="-342900">
              <a:buFont typeface="Arial" panose="020B0604020202020204" pitchFamily="34" charset="0"/>
              <a:buChar char="•"/>
            </a:pPr>
            <a:r>
              <a:rPr lang="en-US" sz="2000" dirty="0"/>
              <a:t>Confidentiality</a:t>
            </a:r>
          </a:p>
          <a:p>
            <a:pPr marL="342900" indent="-342900">
              <a:buFont typeface="Arial" panose="020B0604020202020204" pitchFamily="34" charset="0"/>
              <a:buChar char="•"/>
            </a:pPr>
            <a:r>
              <a:rPr lang="en-US" sz="2000" dirty="0"/>
              <a:t>Contractual relationships</a:t>
            </a:r>
          </a:p>
        </p:txBody>
      </p:sp>
    </p:spTree>
    <p:extLst>
      <p:ext uri="{BB962C8B-B14F-4D97-AF65-F5344CB8AC3E}">
        <p14:creationId xmlns:p14="http://schemas.microsoft.com/office/powerpoint/2010/main" val="33967439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88355-7F20-FE4F-B6B7-2EF77C9CA50F}"/>
              </a:ext>
            </a:extLst>
          </p:cNvPr>
          <p:cNvSpPr>
            <a:spLocks noGrp="1"/>
          </p:cNvSpPr>
          <p:nvPr>
            <p:ph type="title"/>
          </p:nvPr>
        </p:nvSpPr>
        <p:spPr/>
        <p:txBody>
          <a:bodyPr>
            <a:normAutofit fontScale="90000"/>
          </a:bodyPr>
          <a:lstStyle/>
          <a:p>
            <a:pPr algn="ctr"/>
            <a:r>
              <a:rPr lang="en-US" dirty="0"/>
              <a:t>Hypothetical problem #8</a:t>
            </a:r>
            <a:br>
              <a:rPr lang="en-US" dirty="0"/>
            </a:br>
            <a:r>
              <a:rPr lang="en-US" dirty="0"/>
              <a:t>Contribution or Coercion?</a:t>
            </a:r>
            <a:br>
              <a:rPr lang="en-US" dirty="0"/>
            </a:br>
            <a:endParaRPr lang="en-US" dirty="0"/>
          </a:p>
        </p:txBody>
      </p:sp>
      <p:sp>
        <p:nvSpPr>
          <p:cNvPr id="3" name="Content Placeholder 2">
            <a:extLst>
              <a:ext uri="{FF2B5EF4-FFF2-40B4-BE49-F238E27FC236}">
                <a16:creationId xmlns:a16="http://schemas.microsoft.com/office/drawing/2014/main" id="{0752EB32-4BD8-FB4D-9D12-0C9B307C15DF}"/>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sz="2400" dirty="0"/>
              <a:t>Employee Anna was hired for a classified position for the county with the recommendation of an upper level manager, Bob, with whom she had worked at a prior job. He is not her current supervisor. During her lunch hour one warm spring day, while she is sitting on a bench right outside the county office building having a sandwich, she is approached by Bob, who starts chatting. After a while Bob asks Anna for a $5 contribution to the political campaign of one of the County Commissioners they work for. Anna is grateful to Bob for his help in acquiring the job, but she had decided to vote for an opponent of the commissioner in the election. Is Bob violating any laws? How should Anna respond? </a:t>
            </a:r>
          </a:p>
          <a:p>
            <a:endParaRPr lang="en-US" dirty="0"/>
          </a:p>
        </p:txBody>
      </p:sp>
    </p:spTree>
    <p:extLst>
      <p:ext uri="{BB962C8B-B14F-4D97-AF65-F5344CB8AC3E}">
        <p14:creationId xmlns:p14="http://schemas.microsoft.com/office/powerpoint/2010/main" val="6303140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651000"/>
            <a:ext cx="8596668" cy="4952999"/>
          </a:xfrm>
        </p:spPr>
        <p:txBody>
          <a:bodyPr>
            <a:normAutofit fontScale="92500" lnSpcReduction="10000"/>
          </a:bodyPr>
          <a:lstStyle/>
          <a:p>
            <a:pPr marL="0" indent="0">
              <a:buNone/>
            </a:pPr>
            <a:r>
              <a:rPr lang="en-US" sz="2800" dirty="0"/>
              <a:t>Criminal:</a:t>
            </a:r>
          </a:p>
          <a:p>
            <a:pPr marL="0" indent="0">
              <a:buNone/>
            </a:pPr>
            <a:r>
              <a:rPr lang="en-US" sz="2800" u="sng" dirty="0"/>
              <a:t>GCA: </a:t>
            </a:r>
            <a:r>
              <a:rPr lang="en-US" sz="2800" b="1" dirty="0">
                <a:latin typeface="Lucida Grande"/>
                <a:ea typeface="Lucida Grande"/>
                <a:cs typeface="Lucida Grande"/>
              </a:rPr>
              <a:t>§10-16-17 NMSA 1978</a:t>
            </a:r>
            <a:endParaRPr lang="en-US" sz="2800" u="sng" dirty="0"/>
          </a:p>
          <a:p>
            <a:pPr lvl="1"/>
            <a:r>
              <a:rPr lang="en-US" sz="2800" dirty="0"/>
              <a:t>Two GCA sections, if violated, are felonies</a:t>
            </a:r>
          </a:p>
          <a:p>
            <a:pPr lvl="1"/>
            <a:r>
              <a:rPr lang="en-US" sz="2800" dirty="0"/>
              <a:t>Otherwise, misdemeanor penalties under GCA</a:t>
            </a:r>
          </a:p>
          <a:p>
            <a:pPr lvl="2"/>
            <a:r>
              <a:rPr lang="en-US" sz="2800" dirty="0"/>
              <a:t>Up to one year in jail</a:t>
            </a:r>
          </a:p>
          <a:p>
            <a:pPr lvl="2"/>
            <a:r>
              <a:rPr lang="en-US" sz="2800" dirty="0"/>
              <a:t>Up to $1000 fine             </a:t>
            </a:r>
            <a:endParaRPr lang="en-US" sz="2800" u="sng" dirty="0"/>
          </a:p>
          <a:p>
            <a:pPr marL="0" indent="0">
              <a:buNone/>
            </a:pPr>
            <a:endParaRPr lang="en-US" sz="2800" u="sng" dirty="0"/>
          </a:p>
          <a:p>
            <a:pPr marL="0" indent="0">
              <a:buNone/>
            </a:pPr>
            <a:r>
              <a:rPr lang="en-US" sz="2800" u="sng" dirty="0"/>
              <a:t>PC: </a:t>
            </a:r>
            <a:r>
              <a:rPr lang="en-US" sz="2800" b="1" dirty="0">
                <a:latin typeface="Lucida Grande"/>
                <a:ea typeface="Lucida Grande"/>
                <a:cs typeface="Lucida Grande"/>
              </a:rPr>
              <a:t>§13-1-199 NMSA 1978</a:t>
            </a:r>
            <a:endParaRPr lang="en-US" sz="2800" u="sng" dirty="0"/>
          </a:p>
          <a:p>
            <a:r>
              <a:rPr lang="en-US" sz="2800" dirty="0"/>
              <a:t>$50,000 transaction or less: misdemeanor</a:t>
            </a:r>
          </a:p>
          <a:p>
            <a:r>
              <a:rPr lang="en-US" sz="2800" dirty="0"/>
              <a:t>Over $50,000 transaction: 4</a:t>
            </a:r>
            <a:r>
              <a:rPr lang="en-US" sz="2800" baseline="30000" dirty="0"/>
              <a:t>th</a:t>
            </a:r>
            <a:r>
              <a:rPr lang="en-US" sz="2800" dirty="0"/>
              <a:t> degree felony</a:t>
            </a:r>
          </a:p>
          <a:p>
            <a:endParaRPr lang="en-US" sz="2800" dirty="0"/>
          </a:p>
          <a:p>
            <a:endParaRPr lang="en-US" sz="2800" dirty="0"/>
          </a:p>
          <a:p>
            <a:pPr marL="393192" lvl="1" indent="0">
              <a:buNone/>
            </a:pPr>
            <a:endParaRPr lang="en-US" dirty="0"/>
          </a:p>
          <a:p>
            <a:endParaRPr lang="en-US" dirty="0"/>
          </a:p>
          <a:p>
            <a:pPr lvl="2"/>
            <a:endParaRPr lang="en-US" dirty="0"/>
          </a:p>
          <a:p>
            <a:endParaRPr lang="en-US" dirty="0"/>
          </a:p>
        </p:txBody>
      </p:sp>
      <p:sp>
        <p:nvSpPr>
          <p:cNvPr id="3" name="Title 2"/>
          <p:cNvSpPr>
            <a:spLocks noGrp="1"/>
          </p:cNvSpPr>
          <p:nvPr>
            <p:ph type="title"/>
          </p:nvPr>
        </p:nvSpPr>
        <p:spPr>
          <a:xfrm>
            <a:off x="677334" y="609600"/>
            <a:ext cx="8596668" cy="860385"/>
          </a:xfrm>
        </p:spPr>
        <p:txBody>
          <a:bodyPr>
            <a:normAutofit fontScale="90000"/>
          </a:bodyPr>
          <a:lstStyle/>
          <a:p>
            <a:pPr lvl="1" algn="ctr" rtl="0">
              <a:spcBef>
                <a:spcPct val="0"/>
              </a:spcBef>
            </a:pPr>
            <a:r>
              <a:rPr lang="en-US" sz="4000" dirty="0">
                <a:solidFill>
                  <a:srgbClr val="0070C0"/>
                </a:solidFill>
              </a:rPr>
              <a:t>Penalties</a:t>
            </a:r>
            <a:br>
              <a:rPr lang="en-US" sz="4000" dirty="0"/>
            </a:br>
            <a:br>
              <a:rPr lang="en-US" sz="3600" b="1" dirty="0">
                <a:latin typeface="Lucida Grande"/>
                <a:ea typeface="Lucida Grande"/>
                <a:cs typeface="Lucida Grande"/>
              </a:rPr>
            </a:b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784694" y="3588151"/>
            <a:ext cx="2926465" cy="1491847"/>
          </a:xfrm>
          <a:prstGeom prst="rect">
            <a:avLst/>
          </a:prstGeom>
          <a:noFill/>
          <a:ln>
            <a:noFill/>
          </a:ln>
        </p:spPr>
      </p:pic>
    </p:spTree>
    <p:extLst>
      <p:ext uri="{BB962C8B-B14F-4D97-AF65-F5344CB8AC3E}">
        <p14:creationId xmlns:p14="http://schemas.microsoft.com/office/powerpoint/2010/main" val="21223337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sz="4400" u="sng" dirty="0"/>
              <a:t>Civil </a:t>
            </a:r>
          </a:p>
          <a:p>
            <a:r>
              <a:rPr lang="en-US" sz="4000" dirty="0"/>
              <a:t>Civil fines </a:t>
            </a:r>
          </a:p>
          <a:p>
            <a:pPr lvl="2"/>
            <a:r>
              <a:rPr lang="en-US" sz="4000" dirty="0"/>
              <a:t>$250/violation, up to $5000</a:t>
            </a:r>
          </a:p>
          <a:p>
            <a:pPr lvl="1"/>
            <a:r>
              <a:rPr lang="en-US" sz="4000" dirty="0"/>
              <a:t>Injunctions, restraining orders</a:t>
            </a:r>
          </a:p>
          <a:p>
            <a:endParaRPr lang="en-US" sz="4400" dirty="0"/>
          </a:p>
          <a:p>
            <a:pPr marL="0" indent="0">
              <a:buNone/>
            </a:pPr>
            <a:r>
              <a:rPr lang="en-US" sz="4100" u="sng" dirty="0"/>
              <a:t>Administrative</a:t>
            </a:r>
          </a:p>
          <a:p>
            <a:pPr lvl="1"/>
            <a:r>
              <a:rPr lang="en-US" sz="3600" dirty="0"/>
              <a:t>Dismissal, demotion, suspension for violating</a:t>
            </a:r>
          </a:p>
          <a:p>
            <a:pPr lvl="2"/>
            <a:r>
              <a:rPr lang="en-US" sz="3100" dirty="0"/>
              <a:t>GCA</a:t>
            </a:r>
          </a:p>
          <a:p>
            <a:pPr lvl="2"/>
            <a:r>
              <a:rPr lang="en-US" sz="3100" dirty="0"/>
              <a:t>Codes adopted pursuant to GCA</a:t>
            </a:r>
          </a:p>
          <a:p>
            <a:endParaRPr lang="en-US" sz="4400" dirty="0"/>
          </a:p>
          <a:p>
            <a:pPr lvl="1"/>
            <a:endParaRPr lang="en-US" dirty="0"/>
          </a:p>
          <a:p>
            <a:pPr lvl="1"/>
            <a:endParaRPr lang="en-US" dirty="0"/>
          </a:p>
          <a:p>
            <a:pPr lvl="1"/>
            <a:endParaRPr lang="en-US" dirty="0"/>
          </a:p>
        </p:txBody>
      </p:sp>
      <p:sp>
        <p:nvSpPr>
          <p:cNvPr id="3" name="Title 2"/>
          <p:cNvSpPr>
            <a:spLocks noGrp="1"/>
          </p:cNvSpPr>
          <p:nvPr>
            <p:ph type="title"/>
          </p:nvPr>
        </p:nvSpPr>
        <p:spPr/>
        <p:txBody>
          <a:bodyPr>
            <a:normAutofit/>
          </a:bodyPr>
          <a:lstStyle/>
          <a:p>
            <a:pPr algn="ctr"/>
            <a:r>
              <a:rPr lang="en-US" dirty="0">
                <a:solidFill>
                  <a:srgbClr val="00B0F0"/>
                </a:solidFill>
              </a:rPr>
              <a:t>Penalties</a:t>
            </a:r>
            <a:br>
              <a:rPr lang="en-US" dirty="0"/>
            </a:br>
            <a:r>
              <a:rPr lang="en-US" dirty="0">
                <a:solidFill>
                  <a:srgbClr val="00B0F0"/>
                </a:solidFill>
              </a:rPr>
              <a:t>Governmental Conduct Act</a:t>
            </a:r>
          </a:p>
        </p:txBody>
      </p:sp>
      <p:sp>
        <p:nvSpPr>
          <p:cNvPr id="4" name="Rectangle 3">
            <a:extLst>
              <a:ext uri="{FF2B5EF4-FFF2-40B4-BE49-F238E27FC236}">
                <a16:creationId xmlns:a16="http://schemas.microsoft.com/office/drawing/2014/main" id="{5CC309D6-8349-4847-8D1E-D9AD86B521AB}"/>
              </a:ext>
            </a:extLst>
          </p:cNvPr>
          <p:cNvSpPr/>
          <p:nvPr/>
        </p:nvSpPr>
        <p:spPr>
          <a:xfrm>
            <a:off x="1152525" y="1678673"/>
            <a:ext cx="6096000" cy="646331"/>
          </a:xfrm>
          <a:prstGeom prst="rect">
            <a:avLst/>
          </a:prstGeom>
        </p:spPr>
        <p:txBody>
          <a:bodyPr>
            <a:spAutoFit/>
          </a:bodyPr>
          <a:lstStyle/>
          <a:p>
            <a:br>
              <a:rPr lang="en-US" u="sng" dirty="0"/>
            </a:br>
            <a:endParaRPr lang="en-US" dirty="0"/>
          </a:p>
        </p:txBody>
      </p:sp>
    </p:spTree>
    <p:extLst>
      <p:ext uri="{BB962C8B-B14F-4D97-AF65-F5344CB8AC3E}">
        <p14:creationId xmlns:p14="http://schemas.microsoft.com/office/powerpoint/2010/main" val="3540625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9CBD-89FA-E34E-9628-EC8904CA1AAB}"/>
              </a:ext>
            </a:extLst>
          </p:cNvPr>
          <p:cNvSpPr>
            <a:spLocks noGrp="1"/>
          </p:cNvSpPr>
          <p:nvPr>
            <p:ph type="title"/>
          </p:nvPr>
        </p:nvSpPr>
        <p:spPr/>
        <p:txBody>
          <a:bodyPr/>
          <a:lstStyle/>
          <a:p>
            <a:pPr algn="ctr"/>
            <a:r>
              <a:rPr lang="en-US" dirty="0"/>
              <a:t>Thank you </a:t>
            </a:r>
          </a:p>
        </p:txBody>
      </p:sp>
      <p:sp>
        <p:nvSpPr>
          <p:cNvPr id="3" name="Content Placeholder 2">
            <a:extLst>
              <a:ext uri="{FF2B5EF4-FFF2-40B4-BE49-F238E27FC236}">
                <a16:creationId xmlns:a16="http://schemas.microsoft.com/office/drawing/2014/main" id="{F1A649C9-C68B-3046-8BE8-AA7F5FFDA774}"/>
              </a:ext>
            </a:extLst>
          </p:cNvPr>
          <p:cNvSpPr>
            <a:spLocks noGrp="1"/>
          </p:cNvSpPr>
          <p:nvPr>
            <p:ph idx="1"/>
          </p:nvPr>
        </p:nvSpPr>
        <p:spPr/>
        <p:txBody>
          <a:bodyPr>
            <a:normAutofit fontScale="92500" lnSpcReduction="20000"/>
          </a:bodyPr>
          <a:lstStyle/>
          <a:p>
            <a:pPr marL="0" indent="0" algn="ctr">
              <a:buNone/>
            </a:pPr>
            <a:endParaRPr lang="en-US" sz="2400" dirty="0"/>
          </a:p>
          <a:p>
            <a:pPr marL="0" indent="0" algn="ctr">
              <a:buNone/>
            </a:pPr>
            <a:r>
              <a:rPr lang="en-US" sz="3200" dirty="0"/>
              <a:t>These materials were originally </a:t>
            </a:r>
          </a:p>
          <a:p>
            <a:pPr marL="0" indent="0" algn="ctr">
              <a:buNone/>
            </a:pPr>
            <a:endParaRPr lang="en-US" sz="3200" dirty="0"/>
          </a:p>
          <a:p>
            <a:pPr marL="0" indent="0" algn="ctr">
              <a:buNone/>
            </a:pPr>
            <a:r>
              <a:rPr lang="en-US" sz="3200" dirty="0"/>
              <a:t>developed for NM EDGE </a:t>
            </a:r>
          </a:p>
          <a:p>
            <a:pPr marL="0" indent="0" algn="ctr">
              <a:buNone/>
            </a:pPr>
            <a:endParaRPr lang="en-US" sz="3200" dirty="0"/>
          </a:p>
          <a:p>
            <a:pPr marL="0" indent="0" algn="ctr">
              <a:buNone/>
            </a:pPr>
            <a:r>
              <a:rPr lang="en-US" sz="3200" dirty="0"/>
              <a:t>by Paul </a:t>
            </a:r>
            <a:r>
              <a:rPr lang="en-US" sz="3200" dirty="0" err="1"/>
              <a:t>Biderman</a:t>
            </a:r>
            <a:r>
              <a:rPr lang="en-US" sz="3200" dirty="0"/>
              <a:t>, J.D.</a:t>
            </a:r>
          </a:p>
          <a:p>
            <a:pPr marL="0" indent="0" algn="ctr">
              <a:buNone/>
            </a:pPr>
            <a:r>
              <a:rPr lang="en-US" sz="3200" dirty="0"/>
              <a:t> </a:t>
            </a:r>
          </a:p>
          <a:p>
            <a:pPr marL="0" indent="0" algn="ctr">
              <a:buNone/>
            </a:pPr>
            <a:r>
              <a:rPr lang="en-US" sz="3200" dirty="0"/>
              <a:t>and are used with permission of both</a:t>
            </a:r>
          </a:p>
        </p:txBody>
      </p:sp>
    </p:spTree>
    <p:extLst>
      <p:ext uri="{BB962C8B-B14F-4D97-AF65-F5344CB8AC3E}">
        <p14:creationId xmlns:p14="http://schemas.microsoft.com/office/powerpoint/2010/main" val="67362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397001"/>
            <a:ext cx="8596668" cy="4644362"/>
          </a:xfrm>
        </p:spPr>
        <p:txBody>
          <a:bodyPr>
            <a:normAutofit/>
          </a:bodyPr>
          <a:lstStyle/>
          <a:p>
            <a:endParaRPr lang="en-US" sz="1400" dirty="0"/>
          </a:p>
          <a:p>
            <a:r>
              <a:rPr lang="en-US" sz="2800" dirty="0"/>
              <a:t>Governmental Conduct Act</a:t>
            </a:r>
          </a:p>
          <a:p>
            <a:r>
              <a:rPr lang="en-US" sz="2800" dirty="0"/>
              <a:t>Gift Act*</a:t>
            </a:r>
          </a:p>
          <a:p>
            <a:r>
              <a:rPr lang="en-US" sz="2800" dirty="0"/>
              <a:t>Financial Disclosure Act*</a:t>
            </a:r>
          </a:p>
          <a:p>
            <a:r>
              <a:rPr lang="en-US" sz="2800" dirty="0"/>
              <a:t>State Procurement Code**</a:t>
            </a:r>
          </a:p>
          <a:p>
            <a:r>
              <a:rPr lang="en-US" sz="2800" dirty="0"/>
              <a:t>State Ethics Commission Act*</a:t>
            </a:r>
          </a:p>
          <a:p>
            <a:r>
              <a:rPr lang="en-US" sz="2800" dirty="0"/>
              <a:t>State Personnel Code and rules*</a:t>
            </a:r>
          </a:p>
          <a:p>
            <a:pPr marL="630936" lvl="2" indent="0">
              <a:buNone/>
            </a:pPr>
            <a:r>
              <a:rPr lang="en-US" sz="2400" dirty="0"/>
              <a:t>*Does not apply to local governments</a:t>
            </a:r>
          </a:p>
          <a:p>
            <a:pPr marL="630936" lvl="2" indent="0">
              <a:buNone/>
            </a:pPr>
            <a:r>
              <a:rPr lang="en-US" sz="2400" dirty="0"/>
              <a:t>**Applies to some local governments</a:t>
            </a:r>
          </a:p>
          <a:p>
            <a:pPr marL="393192" lvl="1" indent="0">
              <a:buNone/>
            </a:pPr>
            <a:endParaRPr lang="en-US" sz="1200" dirty="0"/>
          </a:p>
        </p:txBody>
      </p:sp>
      <p:sp>
        <p:nvSpPr>
          <p:cNvPr id="3" name="Title 2"/>
          <p:cNvSpPr>
            <a:spLocks noGrp="1"/>
          </p:cNvSpPr>
          <p:nvPr>
            <p:ph type="title"/>
          </p:nvPr>
        </p:nvSpPr>
        <p:spPr>
          <a:xfrm>
            <a:off x="905934" y="457200"/>
            <a:ext cx="8596668" cy="1320800"/>
          </a:xfrm>
        </p:spPr>
        <p:txBody>
          <a:bodyPr>
            <a:normAutofit/>
          </a:bodyPr>
          <a:lstStyle/>
          <a:p>
            <a:pPr algn="ctr"/>
            <a:r>
              <a:rPr lang="en-US" i="1" dirty="0">
                <a:solidFill>
                  <a:srgbClr val="0070C0"/>
                </a:solidFill>
              </a:rPr>
              <a:t>Laws Promoting Honest Government</a:t>
            </a:r>
            <a:br>
              <a:rPr lang="en-US" dirty="0">
                <a:solidFill>
                  <a:srgbClr val="0070C0"/>
                </a:solidFill>
              </a:rPr>
            </a:br>
            <a:endParaRPr lang="en-US" i="1" dirty="0">
              <a:solidFill>
                <a:srgbClr val="0070C0"/>
              </a:solidFill>
            </a:endParaRPr>
          </a:p>
        </p:txBody>
      </p:sp>
    </p:spTree>
    <p:extLst>
      <p:ext uri="{BB962C8B-B14F-4D97-AF65-F5344CB8AC3E}">
        <p14:creationId xmlns:p14="http://schemas.microsoft.com/office/powerpoint/2010/main" val="2207983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143001"/>
            <a:ext cx="8596668" cy="4898362"/>
          </a:xfrm>
        </p:spPr>
        <p:txBody>
          <a:bodyPr>
            <a:normAutofit fontScale="92500" lnSpcReduction="10000"/>
          </a:bodyPr>
          <a:lstStyle/>
          <a:p>
            <a:pPr marL="109728" indent="0" algn="ctr">
              <a:buNone/>
            </a:pPr>
            <a:r>
              <a:rPr lang="en-US" sz="3600" u="sng" dirty="0"/>
              <a:t>Governmental Conduct Act: </a:t>
            </a:r>
          </a:p>
          <a:p>
            <a:pPr marL="109728" indent="0" algn="ctr">
              <a:buNone/>
            </a:pPr>
            <a:r>
              <a:rPr lang="en-US" b="1" dirty="0">
                <a:latin typeface="Lucida Grande"/>
                <a:ea typeface="Lucida Grande"/>
                <a:cs typeface="Lucida Grande"/>
              </a:rPr>
              <a:t>§</a:t>
            </a:r>
            <a:r>
              <a:rPr lang="en-US" b="1" dirty="0">
                <a:solidFill>
                  <a:srgbClr val="FF0000"/>
                </a:solidFill>
                <a:latin typeface="Lucida Grande"/>
                <a:ea typeface="Lucida Grande"/>
                <a:cs typeface="Lucida Grande"/>
              </a:rPr>
              <a:t>10</a:t>
            </a:r>
            <a:r>
              <a:rPr lang="en-US" b="1" dirty="0">
                <a:latin typeface="Lucida Grande"/>
                <a:ea typeface="Lucida Grande"/>
                <a:cs typeface="Lucida Grande"/>
              </a:rPr>
              <a:t>-</a:t>
            </a:r>
            <a:r>
              <a:rPr lang="en-US" b="1" dirty="0">
                <a:solidFill>
                  <a:srgbClr val="92D050"/>
                </a:solidFill>
                <a:latin typeface="Lucida Grande"/>
                <a:ea typeface="Lucida Grande"/>
                <a:cs typeface="Lucida Grande"/>
              </a:rPr>
              <a:t>16</a:t>
            </a:r>
            <a:r>
              <a:rPr lang="en-US" b="1" dirty="0">
                <a:latin typeface="Lucida Grande"/>
                <a:ea typeface="Lucida Grande"/>
                <a:cs typeface="Lucida Grande"/>
              </a:rPr>
              <a:t>-</a:t>
            </a:r>
            <a:r>
              <a:rPr lang="en-US" b="1" dirty="0">
                <a:solidFill>
                  <a:schemeClr val="accent2">
                    <a:lumMod val="75000"/>
                  </a:schemeClr>
                </a:solidFill>
                <a:latin typeface="Lucida Grande"/>
                <a:ea typeface="Lucida Grande"/>
                <a:cs typeface="Lucida Grande"/>
              </a:rPr>
              <a:t>1</a:t>
            </a:r>
            <a:r>
              <a:rPr lang="en-US" b="1" dirty="0">
                <a:latin typeface="Lucida Grande"/>
                <a:ea typeface="Lucida Grande"/>
                <a:cs typeface="Lucida Grande"/>
              </a:rPr>
              <a:t> NMSA (1978)</a:t>
            </a:r>
          </a:p>
          <a:p>
            <a:pPr marL="109728" indent="0" algn="ctr">
              <a:buNone/>
            </a:pPr>
            <a:r>
              <a:rPr lang="en-US" b="1" dirty="0">
                <a:latin typeface="Lucida Grande"/>
                <a:ea typeface="Lucida Grande"/>
                <a:cs typeface="Lucida Grande"/>
              </a:rPr>
              <a:t>(</a:t>
            </a:r>
            <a:r>
              <a:rPr lang="en-US" b="1" dirty="0">
                <a:solidFill>
                  <a:srgbClr val="FF0000"/>
                </a:solidFill>
                <a:latin typeface="Lucida Grande"/>
                <a:ea typeface="Lucida Grande"/>
                <a:cs typeface="Lucida Grande"/>
              </a:rPr>
              <a:t>Chapter</a:t>
            </a:r>
            <a:r>
              <a:rPr lang="en-US" b="1" dirty="0">
                <a:latin typeface="Lucida Grande"/>
                <a:ea typeface="Lucida Grande"/>
                <a:cs typeface="Lucida Grande"/>
              </a:rPr>
              <a:t>-</a:t>
            </a:r>
            <a:r>
              <a:rPr lang="en-US" b="1" dirty="0">
                <a:solidFill>
                  <a:srgbClr val="92D050"/>
                </a:solidFill>
                <a:latin typeface="Lucida Grande"/>
                <a:ea typeface="Lucida Grande"/>
                <a:cs typeface="Lucida Grande"/>
              </a:rPr>
              <a:t>article</a:t>
            </a:r>
            <a:r>
              <a:rPr lang="en-US" b="1" dirty="0">
                <a:latin typeface="Lucida Grande"/>
                <a:ea typeface="Lucida Grande"/>
                <a:cs typeface="Lucida Grande"/>
              </a:rPr>
              <a:t>-</a:t>
            </a:r>
            <a:r>
              <a:rPr lang="en-US" b="1" dirty="0">
                <a:solidFill>
                  <a:schemeClr val="accent2">
                    <a:lumMod val="75000"/>
                  </a:schemeClr>
                </a:solidFill>
                <a:latin typeface="Lucida Grande"/>
                <a:ea typeface="Lucida Grande"/>
                <a:cs typeface="Lucida Grande"/>
              </a:rPr>
              <a:t>section</a:t>
            </a:r>
            <a:r>
              <a:rPr lang="en-US" b="1" dirty="0">
                <a:latin typeface="Lucida Grande"/>
                <a:ea typeface="Lucida Grande"/>
                <a:cs typeface="Lucida Grande"/>
              </a:rPr>
              <a:t>)</a:t>
            </a:r>
          </a:p>
          <a:p>
            <a:pPr marL="109728" indent="0" algn="ctr">
              <a:buNone/>
            </a:pPr>
            <a:endParaRPr lang="en-US" sz="2800" b="1" dirty="0">
              <a:latin typeface="Lucida Grande"/>
              <a:ea typeface="Lucida Grande"/>
              <a:cs typeface="Lucida Grande"/>
            </a:endParaRPr>
          </a:p>
          <a:p>
            <a:r>
              <a:rPr lang="en-US" sz="2800" b="1" dirty="0"/>
              <a:t>Bribes/consideration/honest services </a:t>
            </a:r>
            <a:r>
              <a:rPr lang="en-US" sz="2800" dirty="0"/>
              <a:t>§3D </a:t>
            </a:r>
          </a:p>
          <a:p>
            <a:pPr marL="0" indent="0">
              <a:buNone/>
            </a:pPr>
            <a:r>
              <a:rPr lang="en-US" sz="2800" dirty="0"/>
              <a:t>		(also §30-24-2)</a:t>
            </a:r>
          </a:p>
          <a:p>
            <a:r>
              <a:rPr lang="en-US" sz="2800" b="1" dirty="0"/>
              <a:t>Private benefits </a:t>
            </a:r>
            <a:r>
              <a:rPr lang="en-US" sz="2800" dirty="0"/>
              <a:t>§§10-16-3 A, </a:t>
            </a:r>
          </a:p>
          <a:p>
            <a:r>
              <a:rPr lang="en-US" sz="2800" b="1" dirty="0"/>
              <a:t>Conflicting financial interests </a:t>
            </a:r>
            <a:r>
              <a:rPr lang="en-US" sz="2800" dirty="0"/>
              <a:t>§§3C, 4, 13</a:t>
            </a:r>
          </a:p>
          <a:p>
            <a:r>
              <a:rPr lang="en-US" sz="2800" b="1" dirty="0"/>
              <a:t>Disclosures</a:t>
            </a:r>
            <a:r>
              <a:rPr lang="en-US" sz="2800" dirty="0"/>
              <a:t> §3C, §4.2, §7A &amp; B </a:t>
            </a:r>
          </a:p>
          <a:p>
            <a:r>
              <a:rPr lang="en-US" sz="2800" b="1" dirty="0"/>
              <a:t>Honoraria</a:t>
            </a:r>
            <a:r>
              <a:rPr lang="en-US" sz="2800" dirty="0"/>
              <a:t> §4.1 (also NM Const., Art. XX, §9)</a:t>
            </a:r>
          </a:p>
          <a:p>
            <a:endParaRPr lang="en-US" sz="2400" dirty="0"/>
          </a:p>
          <a:p>
            <a:pPr marL="109728" indent="0" algn="ctr">
              <a:buNone/>
            </a:pPr>
            <a:endParaRPr lang="en-US" u="sng" dirty="0"/>
          </a:p>
          <a:p>
            <a:pPr marL="109728" indent="0" algn="ctr">
              <a:buNone/>
            </a:pPr>
            <a:endParaRPr lang="en-US" dirty="0"/>
          </a:p>
          <a:p>
            <a:endParaRPr lang="en-US" dirty="0"/>
          </a:p>
        </p:txBody>
      </p:sp>
      <p:sp>
        <p:nvSpPr>
          <p:cNvPr id="3" name="Title 2"/>
          <p:cNvSpPr>
            <a:spLocks noGrp="1"/>
          </p:cNvSpPr>
          <p:nvPr>
            <p:ph type="title"/>
          </p:nvPr>
        </p:nvSpPr>
        <p:spPr>
          <a:xfrm>
            <a:off x="677334" y="253206"/>
            <a:ext cx="8596668" cy="1320800"/>
          </a:xfrm>
        </p:spPr>
        <p:txBody>
          <a:bodyPr/>
          <a:lstStyle/>
          <a:p>
            <a:pPr algn="ctr"/>
            <a:r>
              <a:rPr lang="en-US" dirty="0">
                <a:solidFill>
                  <a:srgbClr val="0070C0"/>
                </a:solidFill>
              </a:rPr>
              <a:t>Honest Government</a:t>
            </a:r>
          </a:p>
        </p:txBody>
      </p:sp>
    </p:spTree>
    <p:extLst>
      <p:ext uri="{BB962C8B-B14F-4D97-AF65-F5344CB8AC3E}">
        <p14:creationId xmlns:p14="http://schemas.microsoft.com/office/powerpoint/2010/main" val="3853300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334" y="1473201"/>
            <a:ext cx="8596668" cy="4568162"/>
          </a:xfrm>
        </p:spPr>
        <p:txBody>
          <a:bodyPr>
            <a:normAutofit lnSpcReduction="10000"/>
          </a:bodyPr>
          <a:lstStyle/>
          <a:p>
            <a:pPr marL="109728" indent="0" algn="ctr">
              <a:buNone/>
            </a:pPr>
            <a:r>
              <a:rPr lang="en-US" sz="2800" u="sng" dirty="0"/>
              <a:t>Governmental Conduct Act: </a:t>
            </a:r>
          </a:p>
          <a:p>
            <a:pPr marL="109728" indent="0" algn="ctr">
              <a:buNone/>
            </a:pPr>
            <a:r>
              <a:rPr lang="en-US" sz="2800" b="1" dirty="0">
                <a:latin typeface="Lucida Grande"/>
                <a:ea typeface="Lucida Grande"/>
                <a:cs typeface="Lucida Grande"/>
              </a:rPr>
              <a:t>§10-16-1 NMSA</a:t>
            </a:r>
            <a:endParaRPr lang="en-US" sz="2800" b="1" dirty="0"/>
          </a:p>
          <a:p>
            <a:r>
              <a:rPr lang="en-US" sz="2800" b="1" dirty="0"/>
              <a:t>Contracts with current or former public </a:t>
            </a:r>
          </a:p>
          <a:p>
            <a:pPr marL="109728" indent="0">
              <a:buNone/>
            </a:pPr>
            <a:r>
              <a:rPr lang="en-US" sz="2800" b="1" dirty="0"/>
              <a:t>	employees/families </a:t>
            </a:r>
            <a:r>
              <a:rPr lang="en-US" sz="2800" dirty="0"/>
              <a:t>§§7,8</a:t>
            </a:r>
          </a:p>
          <a:p>
            <a:r>
              <a:rPr lang="en-US" sz="2800" b="1" dirty="0"/>
              <a:t>Sales to supervised employees or regulated 	entities </a:t>
            </a:r>
            <a:r>
              <a:rPr lang="en-US" sz="2800" dirty="0"/>
              <a:t>§13.2</a:t>
            </a:r>
          </a:p>
          <a:p>
            <a:r>
              <a:rPr lang="en-US" sz="2800" b="1" dirty="0"/>
              <a:t>Legislator and family conflicts of interest</a:t>
            </a:r>
            <a:r>
              <a:rPr lang="en-US" sz="2800" dirty="0"/>
              <a:t> §9</a:t>
            </a:r>
          </a:p>
          <a:p>
            <a:r>
              <a:rPr lang="en-US" sz="2800" b="1" dirty="0"/>
              <a:t>Due diligence responsibilities of contract 	negotiators </a:t>
            </a:r>
            <a:r>
              <a:rPr lang="en-US" sz="2800" dirty="0"/>
              <a:t>§7 C</a:t>
            </a:r>
          </a:p>
          <a:p>
            <a:endParaRPr lang="en-US" sz="2800" dirty="0"/>
          </a:p>
          <a:p>
            <a:endParaRPr lang="en-US" dirty="0"/>
          </a:p>
        </p:txBody>
      </p:sp>
      <p:sp>
        <p:nvSpPr>
          <p:cNvPr id="3" name="Title 2"/>
          <p:cNvSpPr>
            <a:spLocks noGrp="1"/>
          </p:cNvSpPr>
          <p:nvPr>
            <p:ph type="title"/>
          </p:nvPr>
        </p:nvSpPr>
        <p:spPr/>
        <p:txBody>
          <a:bodyPr>
            <a:normAutofit/>
          </a:bodyPr>
          <a:lstStyle/>
          <a:p>
            <a:pPr algn="ctr"/>
            <a:r>
              <a:rPr lang="en-US" dirty="0">
                <a:solidFill>
                  <a:srgbClr val="0070C0"/>
                </a:solidFill>
              </a:rPr>
              <a:t>Honest Government </a:t>
            </a:r>
          </a:p>
        </p:txBody>
      </p:sp>
    </p:spTree>
    <p:extLst>
      <p:ext uri="{BB962C8B-B14F-4D97-AF65-F5344CB8AC3E}">
        <p14:creationId xmlns:p14="http://schemas.microsoft.com/office/powerpoint/2010/main" val="18967440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{2C163A6B-1EB8-9E40-80DE-3E46D6535064}tf10001060</Template>
  <TotalTime>4274</TotalTime>
  <Words>3079</Words>
  <Application>Microsoft Macintosh PowerPoint</Application>
  <PresentationFormat>Widescreen</PresentationFormat>
  <Paragraphs>431</Paragraphs>
  <Slides>63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Arial</vt:lpstr>
      <vt:lpstr>Calibri</vt:lpstr>
      <vt:lpstr>Courier New</vt:lpstr>
      <vt:lpstr>Lucida Blackletter</vt:lpstr>
      <vt:lpstr>Lucida Grande</vt:lpstr>
      <vt:lpstr>Times</vt:lpstr>
      <vt:lpstr>Trebuchet MS</vt:lpstr>
      <vt:lpstr>Wingdings</vt:lpstr>
      <vt:lpstr>Wingdings 3</vt:lpstr>
      <vt:lpstr>Facet</vt:lpstr>
      <vt:lpstr>Basic Public Ethics Law in New Mexico  Presented by the New Mexico State Ethics Commission Paul Biderman, J.D., Instructor P</vt:lpstr>
      <vt:lpstr>Paul Biderman, J.D., Instructor</vt:lpstr>
      <vt:lpstr>Learning objectives</vt:lpstr>
      <vt:lpstr>PowerPoint Presentation</vt:lpstr>
      <vt:lpstr>Why train agency officials and staff in public ethics? </vt:lpstr>
      <vt:lpstr>Honest Government: Ethical principles considered</vt:lpstr>
      <vt:lpstr>Laws Promoting Honest Government </vt:lpstr>
      <vt:lpstr>Honest Government</vt:lpstr>
      <vt:lpstr>Honest Government </vt:lpstr>
      <vt:lpstr>Honest services</vt:lpstr>
      <vt:lpstr>Governmental Conduct Act</vt:lpstr>
      <vt:lpstr>Attorney General’s Compliance Guide to the Governmental Conduct Act </vt:lpstr>
      <vt:lpstr>Gift Act*</vt:lpstr>
      <vt:lpstr>Restrictions on Gifts*</vt:lpstr>
      <vt:lpstr>Restrictions on Gifts*</vt:lpstr>
      <vt:lpstr>Contributions by Contractors</vt:lpstr>
      <vt:lpstr>Contributions to elected officials</vt:lpstr>
      <vt:lpstr> Financial Disclosure Act* </vt:lpstr>
      <vt:lpstr>  Financial Disclosure Act* </vt:lpstr>
      <vt:lpstr>Governmental Conduct Act</vt:lpstr>
      <vt:lpstr>Governmental Conduct Act</vt:lpstr>
      <vt:lpstr>Related Criminal Statutes</vt:lpstr>
      <vt:lpstr>State v. PT</vt:lpstr>
      <vt:lpstr>Timekeeping Honesty</vt:lpstr>
      <vt:lpstr>State v. JS</vt:lpstr>
      <vt:lpstr>Private Dealings </vt:lpstr>
      <vt:lpstr>Conflicts of Interest/ Disclosure</vt:lpstr>
      <vt:lpstr>Types of Conflicts </vt:lpstr>
      <vt:lpstr>PowerPoint Presentation</vt:lpstr>
      <vt:lpstr>State v. JR   </vt:lpstr>
      <vt:lpstr>Honoraria</vt:lpstr>
      <vt:lpstr>Honoraria*</vt:lpstr>
      <vt:lpstr>Honoraria</vt:lpstr>
      <vt:lpstr>Outside Employment</vt:lpstr>
      <vt:lpstr>Business Dealings with Staff</vt:lpstr>
      <vt:lpstr>Business Dealings  with Regulated Entities</vt:lpstr>
      <vt:lpstr>PowerPoint Presentation</vt:lpstr>
      <vt:lpstr>Hiring conflict: nepotism</vt:lpstr>
      <vt:lpstr>PowerPoint Presentation</vt:lpstr>
      <vt:lpstr>Contracting Conflicts: Current Employees</vt:lpstr>
      <vt:lpstr>Hypothetical #1</vt:lpstr>
      <vt:lpstr>Contracting Conflicts: Current employees </vt:lpstr>
      <vt:lpstr>Hypothetical #2</vt:lpstr>
      <vt:lpstr>Contracting Conflicts: Current employees</vt:lpstr>
      <vt:lpstr>Contracting Conflicts: Current employees</vt:lpstr>
      <vt:lpstr>Hypothetical Problem #3 Fire Alarm? </vt:lpstr>
      <vt:lpstr>Contracting Conflicts: Former Employees</vt:lpstr>
      <vt:lpstr>Hypothetical #4: Former employee represents contractor</vt:lpstr>
      <vt:lpstr>Contracting Conflicts: Former Employees</vt:lpstr>
      <vt:lpstr>Hypothetical #5 Former employee assists contractor</vt:lpstr>
      <vt:lpstr> Former public employees  representing noncontractors</vt:lpstr>
      <vt:lpstr>Hypothetical #6 Limits on former employees </vt:lpstr>
      <vt:lpstr>Contracting Conflicts: Preparing bid specifications  </vt:lpstr>
      <vt:lpstr>Hypothetical #7 Prohibited Bidding</vt:lpstr>
      <vt:lpstr>Public information: confidentiality</vt:lpstr>
      <vt:lpstr>Politics </vt:lpstr>
      <vt:lpstr>GCA on Political Activity</vt:lpstr>
      <vt:lpstr>Political activity</vt:lpstr>
      <vt:lpstr>State Personnel Act*</vt:lpstr>
      <vt:lpstr>Hypothetical problem #8 Contribution or Coercion? </vt:lpstr>
      <vt:lpstr>Penalties  </vt:lpstr>
      <vt:lpstr>Penalties Governmental Conduct Act</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Public Ethics Law in New Mexico  Presented by the New Mexico State Ethics Commission Paul Biderman, J.D., Instructor P</dc:title>
  <dc:creator>Microsoft Office User</dc:creator>
  <cp:lastModifiedBy>Haquani, Sonny, NMSEC</cp:lastModifiedBy>
  <cp:revision>32</cp:revision>
  <dcterms:created xsi:type="dcterms:W3CDTF">2020-09-14T15:26:55Z</dcterms:created>
  <dcterms:modified xsi:type="dcterms:W3CDTF">2021-01-21T16:14:15Z</dcterms:modified>
</cp:coreProperties>
</file>