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7" r:id="rId5"/>
    <p:sldId id="258" r:id="rId6"/>
    <p:sldId id="275" r:id="rId7"/>
    <p:sldId id="284" r:id="rId8"/>
    <p:sldId id="326" r:id="rId9"/>
    <p:sldId id="327" r:id="rId10"/>
    <p:sldId id="265" r:id="rId11"/>
    <p:sldId id="319" r:id="rId12"/>
    <p:sldId id="318" r:id="rId13"/>
    <p:sldId id="329" r:id="rId14"/>
    <p:sldId id="267" r:id="rId15"/>
    <p:sldId id="271" r:id="rId16"/>
    <p:sldId id="324" r:id="rId17"/>
    <p:sldId id="321" r:id="rId18"/>
    <p:sldId id="322" r:id="rId19"/>
    <p:sldId id="323" r:id="rId20"/>
    <p:sldId id="325" r:id="rId21"/>
    <p:sldId id="276" r:id="rId22"/>
    <p:sldId id="279" r:id="rId23"/>
    <p:sldId id="330" r:id="rId24"/>
    <p:sldId id="300" r:id="rId25"/>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A1206A-90E7-462C-91B2-B67F68E510BF}" v="15" dt="2021-09-16T15:15:06.1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4" autoAdjust="0"/>
    <p:restoredTop sz="94660"/>
  </p:normalViewPr>
  <p:slideViewPr>
    <p:cSldViewPr snapToGrid="0">
      <p:cViewPr varScale="1">
        <p:scale>
          <a:sx n="114" d="100"/>
          <a:sy n="114" d="100"/>
        </p:scale>
        <p:origin x="1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rris, Jeremy, NMSEC" userId="f7f63df7-e854-42fa-b636-e123bc3e764f" providerId="ADAL" clId="{CBA1206A-90E7-462C-91B2-B67F68E510BF}"/>
    <pc:docChg chg="undo custSel addSld delSld modSld modNotesMaster">
      <pc:chgData name="Farris, Jeremy, NMSEC" userId="f7f63df7-e854-42fa-b636-e123bc3e764f" providerId="ADAL" clId="{CBA1206A-90E7-462C-91B2-B67F68E510BF}" dt="2021-09-16T17:33:11.585" v="1210" actId="6549"/>
      <pc:docMkLst>
        <pc:docMk/>
      </pc:docMkLst>
      <pc:sldChg chg="modSp mod">
        <pc:chgData name="Farris, Jeremy, NMSEC" userId="f7f63df7-e854-42fa-b636-e123bc3e764f" providerId="ADAL" clId="{CBA1206A-90E7-462C-91B2-B67F68E510BF}" dt="2021-09-16T00:23:45.696" v="128" actId="20577"/>
        <pc:sldMkLst>
          <pc:docMk/>
          <pc:sldMk cId="0" sldId="265"/>
        </pc:sldMkLst>
        <pc:spChg chg="mod">
          <ac:chgData name="Farris, Jeremy, NMSEC" userId="f7f63df7-e854-42fa-b636-e123bc3e764f" providerId="ADAL" clId="{CBA1206A-90E7-462C-91B2-B67F68E510BF}" dt="2021-09-16T00:23:45.696" v="128" actId="20577"/>
          <ac:spMkLst>
            <pc:docMk/>
            <pc:sldMk cId="0" sldId="265"/>
            <ac:spMk id="3" creationId="{00000000-0000-0000-0000-000000000000}"/>
          </ac:spMkLst>
        </pc:spChg>
      </pc:sldChg>
      <pc:sldChg chg="addSp delSp modSp mod">
        <pc:chgData name="Farris, Jeremy, NMSEC" userId="f7f63df7-e854-42fa-b636-e123bc3e764f" providerId="ADAL" clId="{CBA1206A-90E7-462C-91B2-B67F68E510BF}" dt="2021-09-16T00:24:40.462" v="181" actId="1076"/>
        <pc:sldMkLst>
          <pc:docMk/>
          <pc:sldMk cId="0" sldId="267"/>
        </pc:sldMkLst>
        <pc:spChg chg="mod">
          <ac:chgData name="Farris, Jeremy, NMSEC" userId="f7f63df7-e854-42fa-b636-e123bc3e764f" providerId="ADAL" clId="{CBA1206A-90E7-462C-91B2-B67F68E510BF}" dt="2021-09-16T00:24:40.462" v="181" actId="1076"/>
          <ac:spMkLst>
            <pc:docMk/>
            <pc:sldMk cId="0" sldId="267"/>
            <ac:spMk id="2" creationId="{00000000-0000-0000-0000-000000000000}"/>
          </ac:spMkLst>
        </pc:spChg>
        <pc:spChg chg="mod">
          <ac:chgData name="Farris, Jeremy, NMSEC" userId="f7f63df7-e854-42fa-b636-e123bc3e764f" providerId="ADAL" clId="{CBA1206A-90E7-462C-91B2-B67F68E510BF}" dt="2021-09-16T00:24:39.687" v="179" actId="1076"/>
          <ac:spMkLst>
            <pc:docMk/>
            <pc:sldMk cId="0" sldId="267"/>
            <ac:spMk id="3" creationId="{00000000-0000-0000-0000-000000000000}"/>
          </ac:spMkLst>
        </pc:spChg>
        <pc:spChg chg="add del mod">
          <ac:chgData name="Farris, Jeremy, NMSEC" userId="f7f63df7-e854-42fa-b636-e123bc3e764f" providerId="ADAL" clId="{CBA1206A-90E7-462C-91B2-B67F68E510BF}" dt="2021-09-16T00:24:39.340" v="178" actId="767"/>
          <ac:spMkLst>
            <pc:docMk/>
            <pc:sldMk cId="0" sldId="267"/>
            <ac:spMk id="5" creationId="{5511D81B-3230-40E9-9E1B-B4A75C129F13}"/>
          </ac:spMkLst>
        </pc:spChg>
        <pc:picChg chg="mod">
          <ac:chgData name="Farris, Jeremy, NMSEC" userId="f7f63df7-e854-42fa-b636-e123bc3e764f" providerId="ADAL" clId="{CBA1206A-90E7-462C-91B2-B67F68E510BF}" dt="2021-09-16T00:24:40.124" v="180" actId="1076"/>
          <ac:picMkLst>
            <pc:docMk/>
            <pc:sldMk cId="0" sldId="267"/>
            <ac:picMk id="4" creationId="{00000000-0000-0000-0000-000000000000}"/>
          </ac:picMkLst>
        </pc:picChg>
      </pc:sldChg>
      <pc:sldChg chg="modSp mod">
        <pc:chgData name="Farris, Jeremy, NMSEC" userId="f7f63df7-e854-42fa-b636-e123bc3e764f" providerId="ADAL" clId="{CBA1206A-90E7-462C-91B2-B67F68E510BF}" dt="2021-09-16T17:33:11.585" v="1210" actId="6549"/>
        <pc:sldMkLst>
          <pc:docMk/>
          <pc:sldMk cId="0" sldId="271"/>
        </pc:sldMkLst>
        <pc:spChg chg="mod">
          <ac:chgData name="Farris, Jeremy, NMSEC" userId="f7f63df7-e854-42fa-b636-e123bc3e764f" providerId="ADAL" clId="{CBA1206A-90E7-462C-91B2-B67F68E510BF}" dt="2021-09-16T17:33:11.585" v="1210" actId="6549"/>
          <ac:spMkLst>
            <pc:docMk/>
            <pc:sldMk cId="0" sldId="271"/>
            <ac:spMk id="26" creationId="{147F8A7C-BE43-4A13-B864-F5BF0F8497BE}"/>
          </ac:spMkLst>
        </pc:spChg>
      </pc:sldChg>
      <pc:sldChg chg="addSp delSp modSp add mod setBg">
        <pc:chgData name="Farris, Jeremy, NMSEC" userId="f7f63df7-e854-42fa-b636-e123bc3e764f" providerId="ADAL" clId="{CBA1206A-90E7-462C-91B2-B67F68E510BF}" dt="2021-09-16T14:57:33.778" v="270" actId="1076"/>
        <pc:sldMkLst>
          <pc:docMk/>
          <pc:sldMk cId="0" sldId="276"/>
        </pc:sldMkLst>
        <pc:spChg chg="del">
          <ac:chgData name="Farris, Jeremy, NMSEC" userId="f7f63df7-e854-42fa-b636-e123bc3e764f" providerId="ADAL" clId="{CBA1206A-90E7-462C-91B2-B67F68E510BF}" dt="2021-09-16T14:57:30.503" v="269" actId="478"/>
          <ac:spMkLst>
            <pc:docMk/>
            <pc:sldMk cId="0" sldId="276"/>
            <ac:spMk id="2" creationId="{00000000-0000-0000-0000-000000000000}"/>
          </ac:spMkLst>
        </pc:spChg>
        <pc:picChg chg="add mod">
          <ac:chgData name="Farris, Jeremy, NMSEC" userId="f7f63df7-e854-42fa-b636-e123bc3e764f" providerId="ADAL" clId="{CBA1206A-90E7-462C-91B2-B67F68E510BF}" dt="2021-09-16T14:57:33.778" v="270" actId="1076"/>
          <ac:picMkLst>
            <pc:docMk/>
            <pc:sldMk cId="0" sldId="276"/>
            <ac:picMk id="5" creationId="{2FDEE9F7-8926-4C4E-8BE5-43B8A0C5D2E9}"/>
          </ac:picMkLst>
        </pc:picChg>
      </pc:sldChg>
      <pc:sldChg chg="addSp delSp modSp add mod setBg">
        <pc:chgData name="Farris, Jeremy, NMSEC" userId="f7f63df7-e854-42fa-b636-e123bc3e764f" providerId="ADAL" clId="{CBA1206A-90E7-462C-91B2-B67F68E510BF}" dt="2021-09-16T15:13:11.880" v="531" actId="1076"/>
        <pc:sldMkLst>
          <pc:docMk/>
          <pc:sldMk cId="0" sldId="277"/>
        </pc:sldMkLst>
        <pc:spChg chg="del">
          <ac:chgData name="Farris, Jeremy, NMSEC" userId="f7f63df7-e854-42fa-b636-e123bc3e764f" providerId="ADAL" clId="{CBA1206A-90E7-462C-91B2-B67F68E510BF}" dt="2021-09-16T15:13:05.382" v="529" actId="478"/>
          <ac:spMkLst>
            <pc:docMk/>
            <pc:sldMk cId="0" sldId="277"/>
            <ac:spMk id="2" creationId="{00000000-0000-0000-0000-000000000000}"/>
          </ac:spMkLst>
        </pc:spChg>
        <pc:picChg chg="add del mod">
          <ac:chgData name="Farris, Jeremy, NMSEC" userId="f7f63df7-e854-42fa-b636-e123bc3e764f" providerId="ADAL" clId="{CBA1206A-90E7-462C-91B2-B67F68E510BF}" dt="2021-09-16T15:13:03.440" v="528"/>
          <ac:picMkLst>
            <pc:docMk/>
            <pc:sldMk cId="0" sldId="277"/>
            <ac:picMk id="10" creationId="{85C749EA-EF15-43D3-BCE3-2797B15B9BF8}"/>
          </ac:picMkLst>
        </pc:picChg>
        <pc:picChg chg="add mod">
          <ac:chgData name="Farris, Jeremy, NMSEC" userId="f7f63df7-e854-42fa-b636-e123bc3e764f" providerId="ADAL" clId="{CBA1206A-90E7-462C-91B2-B67F68E510BF}" dt="2021-09-16T15:13:11.880" v="531" actId="1076"/>
          <ac:picMkLst>
            <pc:docMk/>
            <pc:sldMk cId="0" sldId="277"/>
            <ac:picMk id="11" creationId="{E0B4FA9C-F186-4664-90FB-936D19AB7099}"/>
          </ac:picMkLst>
        </pc:picChg>
      </pc:sldChg>
      <pc:sldChg chg="addSp delSp modSp add mod setBg modNotesTx">
        <pc:chgData name="Farris, Jeremy, NMSEC" userId="f7f63df7-e854-42fa-b636-e123bc3e764f" providerId="ADAL" clId="{CBA1206A-90E7-462C-91B2-B67F68E510BF}" dt="2021-09-16T15:13:21.625" v="534" actId="1076"/>
        <pc:sldMkLst>
          <pc:docMk/>
          <pc:sldMk cId="0" sldId="278"/>
        </pc:sldMkLst>
        <pc:spChg chg="del">
          <ac:chgData name="Farris, Jeremy, NMSEC" userId="f7f63df7-e854-42fa-b636-e123bc3e764f" providerId="ADAL" clId="{CBA1206A-90E7-462C-91B2-B67F68E510BF}" dt="2021-09-16T15:13:17.824" v="533" actId="478"/>
          <ac:spMkLst>
            <pc:docMk/>
            <pc:sldMk cId="0" sldId="278"/>
            <ac:spMk id="2" creationId="{00000000-0000-0000-0000-000000000000}"/>
          </ac:spMkLst>
        </pc:spChg>
        <pc:picChg chg="add mod">
          <ac:chgData name="Farris, Jeremy, NMSEC" userId="f7f63df7-e854-42fa-b636-e123bc3e764f" providerId="ADAL" clId="{CBA1206A-90E7-462C-91B2-B67F68E510BF}" dt="2021-09-16T15:13:21.625" v="534" actId="1076"/>
          <ac:picMkLst>
            <pc:docMk/>
            <pc:sldMk cId="0" sldId="278"/>
            <ac:picMk id="11" creationId="{5F388A38-2E59-4D19-9080-EA4AF16A4827}"/>
          </ac:picMkLst>
        </pc:picChg>
      </pc:sldChg>
      <pc:sldChg chg="addSp delSp modSp add del mod setBg modNotesTx">
        <pc:chgData name="Farris, Jeremy, NMSEC" userId="f7f63df7-e854-42fa-b636-e123bc3e764f" providerId="ADAL" clId="{CBA1206A-90E7-462C-91B2-B67F68E510BF}" dt="2021-09-16T15:11:12.833" v="525" actId="20577"/>
        <pc:sldMkLst>
          <pc:docMk/>
          <pc:sldMk cId="0" sldId="279"/>
        </pc:sldMkLst>
        <pc:spChg chg="del mod">
          <ac:chgData name="Farris, Jeremy, NMSEC" userId="f7f63df7-e854-42fa-b636-e123bc3e764f" providerId="ADAL" clId="{CBA1206A-90E7-462C-91B2-B67F68E510BF}" dt="2021-09-16T14:55:48.287" v="262" actId="478"/>
          <ac:spMkLst>
            <pc:docMk/>
            <pc:sldMk cId="0" sldId="279"/>
            <ac:spMk id="2" creationId="{00000000-0000-0000-0000-000000000000}"/>
          </ac:spMkLst>
        </pc:spChg>
        <pc:spChg chg="mod">
          <ac:chgData name="Farris, Jeremy, NMSEC" userId="f7f63df7-e854-42fa-b636-e123bc3e764f" providerId="ADAL" clId="{CBA1206A-90E7-462C-91B2-B67F68E510BF}" dt="2021-09-16T14:55:40.085" v="260" actId="14100"/>
          <ac:spMkLst>
            <pc:docMk/>
            <pc:sldMk cId="0" sldId="279"/>
            <ac:spMk id="3" creationId="{00000000-0000-0000-0000-000000000000}"/>
          </ac:spMkLst>
        </pc:spChg>
        <pc:spChg chg="mod">
          <ac:chgData name="Farris, Jeremy, NMSEC" userId="f7f63df7-e854-42fa-b636-e123bc3e764f" providerId="ADAL" clId="{CBA1206A-90E7-462C-91B2-B67F68E510BF}" dt="2021-09-16T14:55:26.900" v="258" actId="207"/>
          <ac:spMkLst>
            <pc:docMk/>
            <pc:sldMk cId="0" sldId="279"/>
            <ac:spMk id="5" creationId="{00000000-0000-0000-0000-000000000000}"/>
          </ac:spMkLst>
        </pc:spChg>
        <pc:spChg chg="mod">
          <ac:chgData name="Farris, Jeremy, NMSEC" userId="f7f63df7-e854-42fa-b636-e123bc3e764f" providerId="ADAL" clId="{CBA1206A-90E7-462C-91B2-B67F68E510BF}" dt="2021-09-16T15:07:20.414" v="386" actId="20577"/>
          <ac:spMkLst>
            <pc:docMk/>
            <pc:sldMk cId="0" sldId="279"/>
            <ac:spMk id="7" creationId="{00000000-0000-0000-0000-000000000000}"/>
          </ac:spMkLst>
        </pc:spChg>
        <pc:spChg chg="mod">
          <ac:chgData name="Farris, Jeremy, NMSEC" userId="f7f63df7-e854-42fa-b636-e123bc3e764f" providerId="ADAL" clId="{CBA1206A-90E7-462C-91B2-B67F68E510BF}" dt="2021-09-16T14:55:26.900" v="258" actId="207"/>
          <ac:spMkLst>
            <pc:docMk/>
            <pc:sldMk cId="0" sldId="279"/>
            <ac:spMk id="9" creationId="{00000000-0000-0000-0000-000000000000}"/>
          </ac:spMkLst>
        </pc:spChg>
        <pc:spChg chg="mod">
          <ac:chgData name="Farris, Jeremy, NMSEC" userId="f7f63df7-e854-42fa-b636-e123bc3e764f" providerId="ADAL" clId="{CBA1206A-90E7-462C-91B2-B67F68E510BF}" dt="2021-09-16T14:55:26.900" v="258" actId="207"/>
          <ac:spMkLst>
            <pc:docMk/>
            <pc:sldMk cId="0" sldId="279"/>
            <ac:spMk id="11" creationId="{00000000-0000-0000-0000-000000000000}"/>
          </ac:spMkLst>
        </pc:spChg>
        <pc:spChg chg="mod">
          <ac:chgData name="Farris, Jeremy, NMSEC" userId="f7f63df7-e854-42fa-b636-e123bc3e764f" providerId="ADAL" clId="{CBA1206A-90E7-462C-91B2-B67F68E510BF}" dt="2021-09-16T14:55:26.900" v="258" actId="207"/>
          <ac:spMkLst>
            <pc:docMk/>
            <pc:sldMk cId="0" sldId="279"/>
            <ac:spMk id="13" creationId="{00000000-0000-0000-0000-000000000000}"/>
          </ac:spMkLst>
        </pc:spChg>
        <pc:spChg chg="mod">
          <ac:chgData name="Farris, Jeremy, NMSEC" userId="f7f63df7-e854-42fa-b636-e123bc3e764f" providerId="ADAL" clId="{CBA1206A-90E7-462C-91B2-B67F68E510BF}" dt="2021-09-16T15:11:12.833" v="525" actId="20577"/>
          <ac:spMkLst>
            <pc:docMk/>
            <pc:sldMk cId="0" sldId="279"/>
            <ac:spMk id="15" creationId="{00000000-0000-0000-0000-000000000000}"/>
          </ac:spMkLst>
        </pc:spChg>
        <pc:spChg chg="mod">
          <ac:chgData name="Farris, Jeremy, NMSEC" userId="f7f63df7-e854-42fa-b636-e123bc3e764f" providerId="ADAL" clId="{CBA1206A-90E7-462C-91B2-B67F68E510BF}" dt="2021-09-16T14:55:26.900" v="258" actId="207"/>
          <ac:spMkLst>
            <pc:docMk/>
            <pc:sldMk cId="0" sldId="279"/>
            <ac:spMk id="17" creationId="{00000000-0000-0000-0000-000000000000}"/>
          </ac:spMkLst>
        </pc:spChg>
        <pc:spChg chg="mod">
          <ac:chgData name="Farris, Jeremy, NMSEC" userId="f7f63df7-e854-42fa-b636-e123bc3e764f" providerId="ADAL" clId="{CBA1206A-90E7-462C-91B2-B67F68E510BF}" dt="2021-09-16T14:55:26.900" v="258" actId="207"/>
          <ac:spMkLst>
            <pc:docMk/>
            <pc:sldMk cId="0" sldId="279"/>
            <ac:spMk id="19" creationId="{00000000-0000-0000-0000-000000000000}"/>
          </ac:spMkLst>
        </pc:spChg>
        <pc:spChg chg="mod">
          <ac:chgData name="Farris, Jeremy, NMSEC" userId="f7f63df7-e854-42fa-b636-e123bc3e764f" providerId="ADAL" clId="{CBA1206A-90E7-462C-91B2-B67F68E510BF}" dt="2021-09-16T15:08:43.417" v="497" actId="20577"/>
          <ac:spMkLst>
            <pc:docMk/>
            <pc:sldMk cId="0" sldId="279"/>
            <ac:spMk id="21" creationId="{00000000-0000-0000-0000-000000000000}"/>
          </ac:spMkLst>
        </pc:spChg>
        <pc:spChg chg="mod">
          <ac:chgData name="Farris, Jeremy, NMSEC" userId="f7f63df7-e854-42fa-b636-e123bc3e764f" providerId="ADAL" clId="{CBA1206A-90E7-462C-91B2-B67F68E510BF}" dt="2021-09-16T15:09:32.419" v="512" actId="20577"/>
          <ac:spMkLst>
            <pc:docMk/>
            <pc:sldMk cId="0" sldId="279"/>
            <ac:spMk id="22" creationId="{B0D861E9-01A0-4299-B694-2363A349F9B0}"/>
          </ac:spMkLst>
        </pc:spChg>
        <pc:spChg chg="mod">
          <ac:chgData name="Farris, Jeremy, NMSEC" userId="f7f63df7-e854-42fa-b636-e123bc3e764f" providerId="ADAL" clId="{CBA1206A-90E7-462C-91B2-B67F68E510BF}" dt="2021-09-16T14:55:26.900" v="258" actId="207"/>
          <ac:spMkLst>
            <pc:docMk/>
            <pc:sldMk cId="0" sldId="279"/>
            <ac:spMk id="23" creationId="{482603C5-E5E8-4F80-B983-1B2C5239F4EB}"/>
          </ac:spMkLst>
        </pc:spChg>
        <pc:spChg chg="add mod">
          <ac:chgData name="Farris, Jeremy, NMSEC" userId="f7f63df7-e854-42fa-b636-e123bc3e764f" providerId="ADAL" clId="{CBA1206A-90E7-462C-91B2-B67F68E510BF}" dt="2021-09-16T14:56:01.613" v="264" actId="1076"/>
          <ac:spMkLst>
            <pc:docMk/>
            <pc:sldMk cId="0" sldId="279"/>
            <ac:spMk id="25" creationId="{956F59F8-F4C2-46D1-AAA9-9A0379B6293F}"/>
          </ac:spMkLst>
        </pc:spChg>
      </pc:sldChg>
      <pc:sldChg chg="addSp delSp modSp add mod setBg modNotesTx">
        <pc:chgData name="Farris, Jeremy, NMSEC" userId="f7f63df7-e854-42fa-b636-e123bc3e764f" providerId="ADAL" clId="{CBA1206A-90E7-462C-91B2-B67F68E510BF}" dt="2021-09-16T15:13:36.896" v="537" actId="1076"/>
        <pc:sldMkLst>
          <pc:docMk/>
          <pc:sldMk cId="0" sldId="280"/>
        </pc:sldMkLst>
        <pc:spChg chg="del">
          <ac:chgData name="Farris, Jeremy, NMSEC" userId="f7f63df7-e854-42fa-b636-e123bc3e764f" providerId="ADAL" clId="{CBA1206A-90E7-462C-91B2-B67F68E510BF}" dt="2021-09-16T15:13:30.215" v="536" actId="478"/>
          <ac:spMkLst>
            <pc:docMk/>
            <pc:sldMk cId="0" sldId="280"/>
            <ac:spMk id="2" creationId="{00000000-0000-0000-0000-000000000000}"/>
          </ac:spMkLst>
        </pc:spChg>
        <pc:picChg chg="add mod">
          <ac:chgData name="Farris, Jeremy, NMSEC" userId="f7f63df7-e854-42fa-b636-e123bc3e764f" providerId="ADAL" clId="{CBA1206A-90E7-462C-91B2-B67F68E510BF}" dt="2021-09-16T15:13:36.896" v="537" actId="1076"/>
          <ac:picMkLst>
            <pc:docMk/>
            <pc:sldMk cId="0" sldId="280"/>
            <ac:picMk id="9" creationId="{853A0EF1-5D28-4FE5-827E-99C612AE912E}"/>
          </ac:picMkLst>
        </pc:picChg>
      </pc:sldChg>
      <pc:sldChg chg="modSp mod">
        <pc:chgData name="Farris, Jeremy, NMSEC" userId="f7f63df7-e854-42fa-b636-e123bc3e764f" providerId="ADAL" clId="{CBA1206A-90E7-462C-91B2-B67F68E510BF}" dt="2021-09-16T16:03:40.534" v="565" actId="207"/>
        <pc:sldMkLst>
          <pc:docMk/>
          <pc:sldMk cId="2382826079" sldId="284"/>
        </pc:sldMkLst>
        <pc:spChg chg="mod">
          <ac:chgData name="Farris, Jeremy, NMSEC" userId="f7f63df7-e854-42fa-b636-e123bc3e764f" providerId="ADAL" clId="{CBA1206A-90E7-462C-91B2-B67F68E510BF}" dt="2021-09-16T16:03:40.534" v="565" actId="207"/>
          <ac:spMkLst>
            <pc:docMk/>
            <pc:sldMk cId="2382826079" sldId="284"/>
            <ac:spMk id="5" creationId="{118AF1CA-FB80-4BA1-AD5D-4FB67FE8D11F}"/>
          </ac:spMkLst>
        </pc:spChg>
      </pc:sldChg>
      <pc:sldChg chg="modSp mod modNotesTx">
        <pc:chgData name="Farris, Jeremy, NMSEC" userId="f7f63df7-e854-42fa-b636-e123bc3e764f" providerId="ADAL" clId="{CBA1206A-90E7-462C-91B2-B67F68E510BF}" dt="2021-09-16T15:04:59.602" v="272" actId="20577"/>
        <pc:sldMkLst>
          <pc:docMk/>
          <pc:sldMk cId="0" sldId="298"/>
        </pc:sldMkLst>
        <pc:spChg chg="mod">
          <ac:chgData name="Farris, Jeremy, NMSEC" userId="f7f63df7-e854-42fa-b636-e123bc3e764f" providerId="ADAL" clId="{CBA1206A-90E7-462C-91B2-B67F68E510BF}" dt="2021-09-16T00:25:21.553" v="184" actId="14100"/>
          <ac:spMkLst>
            <pc:docMk/>
            <pc:sldMk cId="0" sldId="298"/>
            <ac:spMk id="4" creationId="{00000000-0000-0000-0000-000000000000}"/>
          </ac:spMkLst>
        </pc:spChg>
        <pc:spChg chg="mod">
          <ac:chgData name="Farris, Jeremy, NMSEC" userId="f7f63df7-e854-42fa-b636-e123bc3e764f" providerId="ADAL" clId="{CBA1206A-90E7-462C-91B2-B67F68E510BF}" dt="2021-09-16T00:26:21.424" v="254" actId="20577"/>
          <ac:spMkLst>
            <pc:docMk/>
            <pc:sldMk cId="0" sldId="298"/>
            <ac:spMk id="5" creationId="{00000000-0000-0000-0000-000000000000}"/>
          </ac:spMkLst>
        </pc:spChg>
        <pc:spChg chg="mod">
          <ac:chgData name="Farris, Jeremy, NMSEC" userId="f7f63df7-e854-42fa-b636-e123bc3e764f" providerId="ADAL" clId="{CBA1206A-90E7-462C-91B2-B67F68E510BF}" dt="2021-09-16T00:25:38.821" v="222" actId="113"/>
          <ac:spMkLst>
            <pc:docMk/>
            <pc:sldMk cId="0" sldId="298"/>
            <ac:spMk id="6" creationId="{00000000-0000-0000-0000-000000000000}"/>
          </ac:spMkLst>
        </pc:spChg>
        <pc:spChg chg="mod">
          <ac:chgData name="Farris, Jeremy, NMSEC" userId="f7f63df7-e854-42fa-b636-e123bc3e764f" providerId="ADAL" clId="{CBA1206A-90E7-462C-91B2-B67F68E510BF}" dt="2021-09-16T00:26:17.589" v="247" actId="20577"/>
          <ac:spMkLst>
            <pc:docMk/>
            <pc:sldMk cId="0" sldId="298"/>
            <ac:spMk id="8" creationId="{00000000-0000-0000-0000-000000000000}"/>
          </ac:spMkLst>
        </pc:spChg>
        <pc:spChg chg="mod">
          <ac:chgData name="Farris, Jeremy, NMSEC" userId="f7f63df7-e854-42fa-b636-e123bc3e764f" providerId="ADAL" clId="{CBA1206A-90E7-462C-91B2-B67F68E510BF}" dt="2021-09-16T00:25:59.672" v="238" actId="20577"/>
          <ac:spMkLst>
            <pc:docMk/>
            <pc:sldMk cId="0" sldId="298"/>
            <ac:spMk id="9" creationId="{00000000-0000-0000-0000-000000000000}"/>
          </ac:spMkLst>
        </pc:spChg>
      </pc:sldChg>
      <pc:sldChg chg="modNotesTx">
        <pc:chgData name="Farris, Jeremy, NMSEC" userId="f7f63df7-e854-42fa-b636-e123bc3e764f" providerId="ADAL" clId="{CBA1206A-90E7-462C-91B2-B67F68E510BF}" dt="2021-09-16T15:04:56.961" v="271" actId="20577"/>
        <pc:sldMkLst>
          <pc:docMk/>
          <pc:sldMk cId="0" sldId="300"/>
        </pc:sldMkLst>
      </pc:sldChg>
      <pc:sldChg chg="modSp mod">
        <pc:chgData name="Farris, Jeremy, NMSEC" userId="f7f63df7-e854-42fa-b636-e123bc3e764f" providerId="ADAL" clId="{CBA1206A-90E7-462C-91B2-B67F68E510BF}" dt="2021-09-16T16:02:10.158" v="542"/>
        <pc:sldMkLst>
          <pc:docMk/>
          <pc:sldMk cId="3217351399" sldId="318"/>
        </pc:sldMkLst>
        <pc:spChg chg="mod">
          <ac:chgData name="Farris, Jeremy, NMSEC" userId="f7f63df7-e854-42fa-b636-e123bc3e764f" providerId="ADAL" clId="{CBA1206A-90E7-462C-91B2-B67F68E510BF}" dt="2021-09-16T16:02:00.424" v="540"/>
          <ac:spMkLst>
            <pc:docMk/>
            <pc:sldMk cId="3217351399" sldId="318"/>
            <ac:spMk id="62" creationId="{6E46736E-31D7-4537-AFB4-A1D53BBF7339}"/>
          </ac:spMkLst>
        </pc:spChg>
        <pc:spChg chg="mod">
          <ac:chgData name="Farris, Jeremy, NMSEC" userId="f7f63df7-e854-42fa-b636-e123bc3e764f" providerId="ADAL" clId="{CBA1206A-90E7-462C-91B2-B67F68E510BF}" dt="2021-09-16T16:02:10.158" v="542"/>
          <ac:spMkLst>
            <pc:docMk/>
            <pc:sldMk cId="3217351399" sldId="318"/>
            <ac:spMk id="65" creationId="{EE8C233B-6B9F-4FB4-9D79-AD1E35844CD1}"/>
          </ac:spMkLst>
        </pc:spChg>
      </pc:sldChg>
      <pc:sldChg chg="modNotes">
        <pc:chgData name="Farris, Jeremy, NMSEC" userId="f7f63df7-e854-42fa-b636-e123bc3e764f" providerId="ADAL" clId="{CBA1206A-90E7-462C-91B2-B67F68E510BF}" dt="2021-09-16T15:15:06.151" v="538"/>
        <pc:sldMkLst>
          <pc:docMk/>
          <pc:sldMk cId="311385928" sldId="319"/>
        </pc:sldMkLst>
      </pc:sldChg>
      <pc:sldChg chg="modSp mod">
        <pc:chgData name="Farris, Jeremy, NMSEC" userId="f7f63df7-e854-42fa-b636-e123bc3e764f" providerId="ADAL" clId="{CBA1206A-90E7-462C-91B2-B67F68E510BF}" dt="2021-09-16T16:31:36.893" v="569" actId="20577"/>
        <pc:sldMkLst>
          <pc:docMk/>
          <pc:sldMk cId="2915315831" sldId="324"/>
        </pc:sldMkLst>
        <pc:spChg chg="mod">
          <ac:chgData name="Farris, Jeremy, NMSEC" userId="f7f63df7-e854-42fa-b636-e123bc3e764f" providerId="ADAL" clId="{CBA1206A-90E7-462C-91B2-B67F68E510BF}" dt="2021-09-16T16:31:36.893" v="569" actId="20577"/>
          <ac:spMkLst>
            <pc:docMk/>
            <pc:sldMk cId="2915315831" sldId="324"/>
            <ac:spMk id="17" creationId="{439A166D-EE81-4437-9ED5-06C5697B07BB}"/>
          </ac:spMkLst>
        </pc:spChg>
      </pc:sldChg>
      <pc:sldChg chg="modSp mod">
        <pc:chgData name="Farris, Jeremy, NMSEC" userId="f7f63df7-e854-42fa-b636-e123bc3e764f" providerId="ADAL" clId="{CBA1206A-90E7-462C-91B2-B67F68E510BF}" dt="2021-09-16T17:16:01.214" v="574" actId="6549"/>
        <pc:sldMkLst>
          <pc:docMk/>
          <pc:sldMk cId="2026093653" sldId="325"/>
        </pc:sldMkLst>
        <pc:spChg chg="mod">
          <ac:chgData name="Farris, Jeremy, NMSEC" userId="f7f63df7-e854-42fa-b636-e123bc3e764f" providerId="ADAL" clId="{CBA1206A-90E7-462C-91B2-B67F68E510BF}" dt="2021-09-16T17:16:01.214" v="574" actId="6549"/>
          <ac:spMkLst>
            <pc:docMk/>
            <pc:sldMk cId="2026093653" sldId="325"/>
            <ac:spMk id="2" creationId="{7DB3C1F3-7D42-435C-B13E-128D247284E7}"/>
          </ac:spMkLst>
        </pc:spChg>
      </pc:sldChg>
    </pc:docChg>
  </pc:docChgLst>
  <pc:docChgLst>
    <pc:chgData name="Boyd, Walker, NMSEC" userId="fec8830d-aa1d-4e06-b8bc-e02e9051b010" providerId="ADAL" clId="{C8E259B6-3754-45D1-96A7-1D1EEAA27093}"/>
    <pc:docChg chg="modSld">
      <pc:chgData name="Boyd, Walker, NMSEC" userId="fec8830d-aa1d-4e06-b8bc-e02e9051b010" providerId="ADAL" clId="{C8E259B6-3754-45D1-96A7-1D1EEAA27093}" dt="2021-09-16T14:19:38.878" v="5" actId="1076"/>
      <pc:docMkLst>
        <pc:docMk/>
      </pc:docMkLst>
      <pc:sldChg chg="modSp mod">
        <pc:chgData name="Boyd, Walker, NMSEC" userId="fec8830d-aa1d-4e06-b8bc-e02e9051b010" providerId="ADAL" clId="{C8E259B6-3754-45D1-96A7-1D1EEAA27093}" dt="2021-09-16T14:13:24.469" v="4" actId="20577"/>
        <pc:sldMkLst>
          <pc:docMk/>
          <pc:sldMk cId="0" sldId="271"/>
        </pc:sldMkLst>
        <pc:spChg chg="mod">
          <ac:chgData name="Boyd, Walker, NMSEC" userId="fec8830d-aa1d-4e06-b8bc-e02e9051b010" providerId="ADAL" clId="{C8E259B6-3754-45D1-96A7-1D1EEAA27093}" dt="2021-09-16T14:13:24.469" v="4" actId="20577"/>
          <ac:spMkLst>
            <pc:docMk/>
            <pc:sldMk cId="0" sldId="271"/>
            <ac:spMk id="16" creationId="{76D00071-BCEB-41E0-A174-D6399D036703}"/>
          </ac:spMkLst>
        </pc:spChg>
      </pc:sldChg>
      <pc:sldChg chg="modSp mod">
        <pc:chgData name="Boyd, Walker, NMSEC" userId="fec8830d-aa1d-4e06-b8bc-e02e9051b010" providerId="ADAL" clId="{C8E259B6-3754-45D1-96A7-1D1EEAA27093}" dt="2021-09-16T14:12:01.534" v="0" actId="14100"/>
        <pc:sldMkLst>
          <pc:docMk/>
          <pc:sldMk cId="3629560857" sldId="275"/>
        </pc:sldMkLst>
        <pc:spChg chg="mod">
          <ac:chgData name="Boyd, Walker, NMSEC" userId="fec8830d-aa1d-4e06-b8bc-e02e9051b010" providerId="ADAL" clId="{C8E259B6-3754-45D1-96A7-1D1EEAA27093}" dt="2021-09-16T14:12:01.534" v="0" actId="14100"/>
          <ac:spMkLst>
            <pc:docMk/>
            <pc:sldMk cId="3629560857" sldId="275"/>
            <ac:spMk id="6" creationId="{3B03709B-E3C2-481E-A39A-DB576D229EBD}"/>
          </ac:spMkLst>
        </pc:spChg>
      </pc:sldChg>
      <pc:sldChg chg="modSp mod">
        <pc:chgData name="Boyd, Walker, NMSEC" userId="fec8830d-aa1d-4e06-b8bc-e02e9051b010" providerId="ADAL" clId="{C8E259B6-3754-45D1-96A7-1D1EEAA27093}" dt="2021-09-16T14:19:38.878" v="5" actId="1076"/>
        <pc:sldMkLst>
          <pc:docMk/>
          <pc:sldMk cId="828352197" sldId="322"/>
        </pc:sldMkLst>
        <pc:spChg chg="mod">
          <ac:chgData name="Boyd, Walker, NMSEC" userId="fec8830d-aa1d-4e06-b8bc-e02e9051b010" providerId="ADAL" clId="{C8E259B6-3754-45D1-96A7-1D1EEAA27093}" dt="2021-09-16T14:19:38.878" v="5" actId="1076"/>
          <ac:spMkLst>
            <pc:docMk/>
            <pc:sldMk cId="828352197" sldId="322"/>
            <ac:spMk id="16" creationId="{2E4681A0-829E-4ADE-8353-567A5B5A3FD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6732633C-AAD7-4C27-93A6-654E5D5FB5B1}" type="datetimeFigureOut">
              <a:rPr lang="en-US" smtClean="0"/>
              <a:t>12/2/2021</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0699199E-3B01-4426-B97B-89C9A4497F0F}" type="slidenum">
              <a:rPr lang="en-US" smtClean="0"/>
              <a:t>‹#›</a:t>
            </a:fld>
            <a:endParaRPr lang="en-US"/>
          </a:p>
        </p:txBody>
      </p:sp>
    </p:spTree>
    <p:extLst>
      <p:ext uri="{BB962C8B-B14F-4D97-AF65-F5344CB8AC3E}">
        <p14:creationId xmlns:p14="http://schemas.microsoft.com/office/powerpoint/2010/main" val="152197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nmonesource.com/nmos/nmsa/en/item/4359/index.do#!b/2-11-7"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2538" tIns="46269" rIns="92538" bIns="46269"/>
          <a:lstStyle/>
          <a:p>
            <a:endParaRPr lang="en-US" dirty="0"/>
          </a:p>
        </p:txBody>
      </p:sp>
      <p:sp>
        <p:nvSpPr>
          <p:cNvPr id="4" name="Slide Number Placeholder 3"/>
          <p:cNvSpPr>
            <a:spLocks noGrp="1"/>
          </p:cNvSpPr>
          <p:nvPr>
            <p:ph type="sldNum" sz="quarter" idx="10"/>
          </p:nvPr>
        </p:nvSpPr>
        <p:spPr/>
        <p:txBody>
          <a:bodyPr lIns="92538" tIns="46269" rIns="92538" bIns="46269"/>
          <a:lstStyle/>
          <a:p>
            <a:fld id="{F7021451-1387-4CA6-816F-3879F97B5CBC}" type="slidenum">
              <a:rPr lang="en-US" smtClean="0"/>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3.1©: copying, municipal office space, municipal vehicles, municipal IT equipment. etc.</a:t>
            </a:r>
          </a:p>
        </p:txBody>
      </p:sp>
      <p:sp>
        <p:nvSpPr>
          <p:cNvPr id="4" name="Slide Number Placeholder 3"/>
          <p:cNvSpPr>
            <a:spLocks noGrp="1"/>
          </p:cNvSpPr>
          <p:nvPr>
            <p:ph type="sldNum" sz="quarter" idx="10"/>
          </p:nvPr>
        </p:nvSpPr>
        <p:spPr/>
        <p:txBody>
          <a:bodyPr/>
          <a:lstStyle/>
          <a:p>
            <a:fld id="{F7021451-1387-4CA6-816F-3879F97B5CBC}" type="slidenum">
              <a:rPr lang="en-US" smtClean="0"/>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F7021451-1387-4CA6-816F-3879F97B5CBC}" type="slidenum">
              <a:rPr lang="en-US" smtClean="0"/>
              <a:t>13</a:t>
            </a:fld>
            <a:endParaRPr lang="en-US"/>
          </a:p>
        </p:txBody>
      </p:sp>
    </p:spTree>
    <p:extLst>
      <p:ext uri="{BB962C8B-B14F-4D97-AF65-F5344CB8AC3E}">
        <p14:creationId xmlns:p14="http://schemas.microsoft.com/office/powerpoint/2010/main" val="1534561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smtClean="0"/>
              <a:t>14</a:t>
            </a:fld>
            <a:endParaRPr lang="en-US"/>
          </a:p>
        </p:txBody>
      </p:sp>
    </p:spTree>
    <p:extLst>
      <p:ext uri="{BB962C8B-B14F-4D97-AF65-F5344CB8AC3E}">
        <p14:creationId xmlns:p14="http://schemas.microsoft.com/office/powerpoint/2010/main" val="331365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smtClean="0"/>
              <a:t>15</a:t>
            </a:fld>
            <a:endParaRPr lang="en-US"/>
          </a:p>
        </p:txBody>
      </p:sp>
    </p:spTree>
    <p:extLst>
      <p:ext uri="{BB962C8B-B14F-4D97-AF65-F5344CB8AC3E}">
        <p14:creationId xmlns:p14="http://schemas.microsoft.com/office/powerpoint/2010/main" val="737205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smtClean="0"/>
              <a:t>16</a:t>
            </a:fld>
            <a:endParaRPr lang="en-US"/>
          </a:p>
        </p:txBody>
      </p:sp>
    </p:spTree>
    <p:extLst>
      <p:ext uri="{BB962C8B-B14F-4D97-AF65-F5344CB8AC3E}">
        <p14:creationId xmlns:p14="http://schemas.microsoft.com/office/powerpoint/2010/main" val="10991071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smtClean="0"/>
              <a:t>17</a:t>
            </a:fld>
            <a:endParaRPr lang="en-US"/>
          </a:p>
        </p:txBody>
      </p:sp>
    </p:spTree>
    <p:extLst>
      <p:ext uri="{BB962C8B-B14F-4D97-AF65-F5344CB8AC3E}">
        <p14:creationId xmlns:p14="http://schemas.microsoft.com/office/powerpoint/2010/main" val="3810981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2538" tIns="46269" rIns="92538" bIns="46269"/>
          <a:lstStyle/>
          <a:p>
            <a:r>
              <a:rPr lang="en-US"/>
              <a:t>JDF</a:t>
            </a:r>
          </a:p>
        </p:txBody>
      </p:sp>
      <p:sp>
        <p:nvSpPr>
          <p:cNvPr id="4" name="Slide Number Placeholder 3"/>
          <p:cNvSpPr>
            <a:spLocks noGrp="1"/>
          </p:cNvSpPr>
          <p:nvPr>
            <p:ph type="sldNum" sz="quarter" idx="10"/>
          </p:nvPr>
        </p:nvSpPr>
        <p:spPr/>
        <p:txBody>
          <a:bodyPr lIns="92538" tIns="46269" rIns="92538" bIns="46269"/>
          <a:lstStyle/>
          <a:p>
            <a:fld id="{F7021451-1387-4CA6-816F-3879F97B5CBC}" type="slidenum">
              <a:rPr lang="en-US" smtClean="0"/>
              <a:t>18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2538" tIns="46269" rIns="92538" bIns="46269"/>
          <a:lstStyle/>
          <a:p>
            <a:endParaRPr lang="en-US" dirty="0"/>
          </a:p>
        </p:txBody>
      </p:sp>
      <p:sp>
        <p:nvSpPr>
          <p:cNvPr id="4" name="Slide Number Placeholder 3"/>
          <p:cNvSpPr>
            <a:spLocks noGrp="1"/>
          </p:cNvSpPr>
          <p:nvPr>
            <p:ph type="sldNum" sz="quarter" idx="10"/>
          </p:nvPr>
        </p:nvSpPr>
        <p:spPr/>
        <p:txBody>
          <a:bodyPr lIns="92538" tIns="46269" rIns="92538" bIns="46269"/>
          <a:lstStyle/>
          <a:p>
            <a:fld id="{F7021451-1387-4CA6-816F-3879F97B5CBC}" type="slidenum">
              <a:rPr lang="en-US" smtClean="0"/>
              <a:t>19</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smtClean="0"/>
              <a:t>21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2538" tIns="46269" rIns="92538" bIns="46269"/>
          <a:lstStyle/>
          <a:p>
            <a:endParaRPr lang="en-US" dirty="0"/>
          </a:p>
        </p:txBody>
      </p:sp>
      <p:sp>
        <p:nvSpPr>
          <p:cNvPr id="4" name="Slide Number Placeholder 3"/>
          <p:cNvSpPr>
            <a:spLocks noGrp="1"/>
          </p:cNvSpPr>
          <p:nvPr>
            <p:ph type="sldNum" sz="quarter" idx="10"/>
          </p:nvPr>
        </p:nvSpPr>
        <p:spPr/>
        <p:txBody>
          <a:bodyPr lIns="92538" tIns="46269" rIns="92538" bIns="46269"/>
          <a:lstStyle/>
          <a:p>
            <a:fld id="{F7021451-1387-4CA6-816F-3879F97B5CBC}" type="slidenum">
              <a:rPr lang="en-US" smtClean="0"/>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Only via lobbyist employer is only way a municipality would be within the Commission’s personal jurisdiction.</a:t>
            </a:r>
          </a:p>
        </p:txBody>
      </p:sp>
      <p:sp>
        <p:nvSpPr>
          <p:cNvPr id="4" name="Slide Number Placeholder 3"/>
          <p:cNvSpPr>
            <a:spLocks noGrp="1"/>
          </p:cNvSpPr>
          <p:nvPr>
            <p:ph type="sldNum" sz="quarter" idx="5"/>
          </p:nvPr>
        </p:nvSpPr>
        <p:spPr/>
        <p:txBody>
          <a:bodyPr/>
          <a:lstStyle/>
          <a:p>
            <a:fld id="{48D2965D-DB7C-4F08-B81A-1316EED99605}" type="slidenum">
              <a:rPr lang="en-US" smtClean="0"/>
              <a:t>3</a:t>
            </a:fld>
            <a:endParaRPr lang="en-US"/>
          </a:p>
        </p:txBody>
      </p:sp>
    </p:spTree>
    <p:extLst>
      <p:ext uri="{BB962C8B-B14F-4D97-AF65-F5344CB8AC3E}">
        <p14:creationId xmlns:p14="http://schemas.microsoft.com/office/powerpoint/2010/main" val="1258321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Procurement Code does not apply to municipalities having adopted home rule charters and having enacted their own purchasing ordinances.  13-1-98(K).</a:t>
            </a:r>
          </a:p>
          <a:p>
            <a:endParaRPr lang="en-US" dirty="0"/>
          </a:p>
          <a:p>
            <a:r>
              <a:rPr lang="en-US" dirty="0"/>
              <a:t>The definition of “election” in the Campaign Reporting Act excludes municipal elections.  See NMSA 1978, s 1-19-26(K).</a:t>
            </a:r>
          </a:p>
          <a:p>
            <a:endParaRPr lang="en-US" dirty="0"/>
          </a:p>
          <a:p>
            <a:r>
              <a:rPr lang="en-US" dirty="0"/>
              <a:t>The definition of “public officer or employee” in the Financial Disclosure Act covers only persons “elected to, appointed to, or hired for any state office who receives compensation in the form of salary or is eligible for per diem or mileage, but excludes legislators or judges.”  10-16A-2(F).  Candidates for the legislature and legislators are separately required to file.</a:t>
            </a:r>
          </a:p>
          <a:p>
            <a:endParaRPr lang="en-US" dirty="0"/>
          </a:p>
          <a:p>
            <a:r>
              <a:rPr lang="en-US" dirty="0"/>
              <a:t>Lobbyist Regulation Act: “Each . . . lobbyist’s employer </a:t>
            </a:r>
            <a:r>
              <a:rPr lang="en-US" b="0" i="0" dirty="0">
                <a:solidFill>
                  <a:srgbClr val="000000"/>
                </a:solidFill>
                <a:effectLst/>
                <a:latin typeface="Arial" panose="020B0604020202020204" pitchFamily="34" charset="0"/>
              </a:rPr>
              <a:t>who makes or incurs expenditures or makes political contributions for the benefit of or in opposition to a state legislator or candidate for the state legislature, a state public officer or candidate for state public office, a board or commission member or state employee who is involved in an official action affecting the lobbyist's employer or in support of or in opposition to a ballot issue or pending legislation or official action shall file an expenditure report with the secretary of state using an electronic reporting system approved by the secretary of state in accordance with Section </a:t>
            </a:r>
            <a:r>
              <a:rPr lang="en-US" b="0" i="0" u="none" strike="noStrike" dirty="0">
                <a:solidFill>
                  <a:srgbClr val="D6213A"/>
                </a:solidFill>
                <a:effectLst/>
                <a:latin typeface="Arial" panose="020B0604020202020204" pitchFamily="34" charset="0"/>
                <a:hlinkClick r:id="rId3"/>
              </a:rPr>
              <a:t>2-11-7</a:t>
            </a:r>
            <a:r>
              <a:rPr lang="en-US" b="0" i="0" dirty="0">
                <a:solidFill>
                  <a:srgbClr val="000000"/>
                </a:solidFill>
                <a:effectLst/>
                <a:latin typeface="Arial" panose="020B0604020202020204" pitchFamily="34" charset="0"/>
              </a:rPr>
              <a:t> NMSA 1978.”  2-11-6(A).  To tease this out: Lobbyist means an individual who is compensated to lobby.  Lobbying means attempting to influence an action by the legislature, or the governor, or the action or nonaction of a state official, state agency, or state board acting in a rulemaking proceeding.</a:t>
            </a:r>
          </a:p>
          <a:p>
            <a:endParaRPr lang="en-US" b="0" i="0" dirty="0">
              <a:solidFill>
                <a:srgbClr val="000000"/>
              </a:solidFill>
              <a:effectLst/>
              <a:latin typeface="Arial" panose="020B0604020202020204" pitchFamily="34" charset="0"/>
            </a:endParaRPr>
          </a:p>
          <a:p>
            <a:r>
              <a:rPr lang="en-US" b="0" i="0" dirty="0">
                <a:solidFill>
                  <a:srgbClr val="000000"/>
                </a:solidFill>
                <a:effectLst/>
                <a:latin typeface="Arial" panose="020B0604020202020204" pitchFamily="34" charset="0"/>
              </a:rPr>
              <a:t>“Lobbyist’s employer” means person whose interests are being represented and by whom a lobbyist Is directly or indirectly retained, compensated or employed; and “person” means an individual, partnership, association, committee, federal, state or </a:t>
            </a:r>
            <a:r>
              <a:rPr lang="en-US" b="1" i="0" dirty="0">
                <a:solidFill>
                  <a:srgbClr val="000000"/>
                </a:solidFill>
                <a:effectLst/>
                <a:latin typeface="Arial" panose="020B0604020202020204" pitchFamily="34" charset="0"/>
              </a:rPr>
              <a:t>local governmental entity </a:t>
            </a:r>
            <a:r>
              <a:rPr lang="en-US" b="0" i="0" dirty="0">
                <a:solidFill>
                  <a:srgbClr val="000000"/>
                </a:solidFill>
                <a:effectLst/>
                <a:latin typeface="Arial" panose="020B0604020202020204" pitchFamily="34" charset="0"/>
              </a:rPr>
              <a:t>or agency, however constituted, public or private corporation or any other organization or group of persons who are voluntarily acting in concert; </a:t>
            </a:r>
            <a:endParaRPr lang="en-US" dirty="0"/>
          </a:p>
          <a:p>
            <a:endParaRPr lang="en-US" dirty="0"/>
          </a:p>
        </p:txBody>
      </p:sp>
      <p:sp>
        <p:nvSpPr>
          <p:cNvPr id="4" name="Slide Number Placeholder 3"/>
          <p:cNvSpPr>
            <a:spLocks noGrp="1"/>
          </p:cNvSpPr>
          <p:nvPr>
            <p:ph type="sldNum" sz="quarter" idx="5"/>
          </p:nvPr>
        </p:nvSpPr>
        <p:spPr/>
        <p:txBody>
          <a:bodyPr/>
          <a:lstStyle/>
          <a:p>
            <a:fld id="{48D2965D-DB7C-4F08-B81A-1316EED99605}" type="slidenum">
              <a:rPr lang="en-US" smtClean="0"/>
              <a:t>4</a:t>
            </a:fld>
            <a:endParaRPr lang="en-US"/>
          </a:p>
        </p:txBody>
      </p:sp>
    </p:spTree>
    <p:extLst>
      <p:ext uri="{BB962C8B-B14F-4D97-AF65-F5344CB8AC3E}">
        <p14:creationId xmlns:p14="http://schemas.microsoft.com/office/powerpoint/2010/main" val="201693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smtClean="0"/>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1363" y="1176338"/>
            <a:ext cx="5654675" cy="3181350"/>
          </a:xfrm>
          <a:prstGeom prst="rect">
            <a:avLst/>
          </a:prstGeom>
          <a:noFill/>
          <a:ln w="12700">
            <a:solidFill>
              <a:prstClr val="black"/>
            </a:solidFill>
          </a:ln>
        </p:spPr>
      </p:sp>
      <p:sp>
        <p:nvSpPr>
          <p:cNvPr id="3" name="Notes Placeholder 2"/>
          <p:cNvSpPr>
            <a:spLocks noGrp="1"/>
          </p:cNvSpPr>
          <p:nvPr>
            <p:ph type="body" idx="1"/>
          </p:nvPr>
        </p:nvSpPr>
        <p:spPr>
          <a:xfrm>
            <a:off x="714122" y="4534969"/>
            <a:ext cx="5709708" cy="3710576"/>
          </a:xfrm>
          <a:prstGeom prst="rect">
            <a:avLst/>
          </a:prstGeom>
        </p:spPr>
        <p:txBody>
          <a:bodyPr/>
          <a:lstStyle/>
          <a:p>
            <a:endParaRPr lang="en-US" dirty="0"/>
          </a:p>
        </p:txBody>
      </p:sp>
    </p:spTree>
    <p:extLst>
      <p:ext uri="{BB962C8B-B14F-4D97-AF65-F5344CB8AC3E}">
        <p14:creationId xmlns:p14="http://schemas.microsoft.com/office/powerpoint/2010/main" val="206420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smtClean="0"/>
              <a:t>9</a:t>
            </a:fld>
            <a:endParaRPr lang="en-US"/>
          </a:p>
        </p:txBody>
      </p:sp>
    </p:spTree>
    <p:extLst>
      <p:ext uri="{BB962C8B-B14F-4D97-AF65-F5344CB8AC3E}">
        <p14:creationId xmlns:p14="http://schemas.microsoft.com/office/powerpoint/2010/main" val="1272092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99199E-3B01-4426-B97B-89C9A4497F0F}" type="slidenum">
              <a:rPr lang="en-US" smtClean="0"/>
              <a:t>10</a:t>
            </a:fld>
            <a:endParaRPr lang="en-US"/>
          </a:p>
        </p:txBody>
      </p:sp>
    </p:spTree>
    <p:extLst>
      <p:ext uri="{BB962C8B-B14F-4D97-AF65-F5344CB8AC3E}">
        <p14:creationId xmlns:p14="http://schemas.microsoft.com/office/powerpoint/2010/main" val="2878616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smtClean="0"/>
              <a:t>11</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1B1FF-0F95-492B-AA06-9DC07A8F4C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6CA145-C8ED-4B98-B1FB-88E996204A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AD5518-D082-4D17-A203-DB454BC9A5D6}"/>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5" name="Footer Placeholder 4">
            <a:extLst>
              <a:ext uri="{FF2B5EF4-FFF2-40B4-BE49-F238E27FC236}">
                <a16:creationId xmlns:a16="http://schemas.microsoft.com/office/drawing/2014/main" id="{2CDE71A6-CD7E-4A86-A7F5-868D95D5D0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7DFC22-266E-40D5-983C-C3FAC7014CBE}"/>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245101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E9E30-C1EA-492A-A191-63BC85B0EF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54B50A-37D9-47B1-9F29-165D682848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596B62-5B6B-4351-8ABB-89BB4B9E6A8F}"/>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5" name="Footer Placeholder 4">
            <a:extLst>
              <a:ext uri="{FF2B5EF4-FFF2-40B4-BE49-F238E27FC236}">
                <a16:creationId xmlns:a16="http://schemas.microsoft.com/office/drawing/2014/main" id="{3A8A87E3-8F52-4363-9B8B-564371B237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A3A3F-59D4-40A6-B263-009EE53F91A2}"/>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400957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832D01-EFA0-4984-9894-20F45A9D87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64DD55-8A40-49F9-AF6B-0350FC5638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0EBFCD-0CC5-47D3-A926-CEBB5B17BFE0}"/>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5" name="Footer Placeholder 4">
            <a:extLst>
              <a:ext uri="{FF2B5EF4-FFF2-40B4-BE49-F238E27FC236}">
                <a16:creationId xmlns:a16="http://schemas.microsoft.com/office/drawing/2014/main" id="{78082FFE-160F-4A4D-B084-C8B7D72C89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33CCC-0F6B-4B36-825E-490956C6575A}"/>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2032199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7702-51E3-4753-9DF2-C172A24151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F10AD4-5427-4DA4-8A6F-CC26D26FF1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583526-C8B3-436D-9626-C99255619CFD}"/>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5" name="Footer Placeholder 4">
            <a:extLst>
              <a:ext uri="{FF2B5EF4-FFF2-40B4-BE49-F238E27FC236}">
                <a16:creationId xmlns:a16="http://schemas.microsoft.com/office/drawing/2014/main" id="{48D42A8E-44AC-47F8-A317-06AC9BC20A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4EB7E7-9AEA-4BA2-A552-9CF848BAA589}"/>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343847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8A1D-69DD-47D5-B009-3F56A13073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E43E7F-CAFB-4838-A25B-C067CE762D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011394-3F76-4541-B99E-1D2A8C4F73C3}"/>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5" name="Footer Placeholder 4">
            <a:extLst>
              <a:ext uri="{FF2B5EF4-FFF2-40B4-BE49-F238E27FC236}">
                <a16:creationId xmlns:a16="http://schemas.microsoft.com/office/drawing/2014/main" id="{41486334-2D08-4EA3-BB58-1F1AE40D94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06CC07-177F-49D8-99DD-D943A5655700}"/>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1891502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BA966-CF9A-4F92-883E-BC9EF268C9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A6DBDC-518A-4045-9B75-154F8CEA2E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2CA0E6-6F68-4CB0-9517-7D3881BA67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E2F17A-635A-41EB-B1DF-392F21E9B6C4}"/>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6" name="Footer Placeholder 5">
            <a:extLst>
              <a:ext uri="{FF2B5EF4-FFF2-40B4-BE49-F238E27FC236}">
                <a16:creationId xmlns:a16="http://schemas.microsoft.com/office/drawing/2014/main" id="{6B687A23-B593-4FC1-BAC9-6B0EC91DCE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6FBC65-CEAF-4A70-88A9-FF4BB3AF87B1}"/>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2476509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697D2-445C-4D24-B42B-211DFB5256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592AAD-1ED6-45ED-B321-BD556C0A4A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432D37-301E-4495-AD31-25D6586E82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8D278A-CFBE-426D-B7F5-9331A8A757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2C94E1-1F74-4E25-8FC8-2DA2FBEFE5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9A677B-DC79-402E-A705-29D3A09E8BCB}"/>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8" name="Footer Placeholder 7">
            <a:extLst>
              <a:ext uri="{FF2B5EF4-FFF2-40B4-BE49-F238E27FC236}">
                <a16:creationId xmlns:a16="http://schemas.microsoft.com/office/drawing/2014/main" id="{9A83B75C-48B7-427E-B559-2CA25C75EA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2DDB99-901A-48F5-9833-9B7BF3652D90}"/>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271441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7C50F-C2AC-481F-AB6E-BE7EDE17A4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41255B-4544-4E86-8FF9-741589CB5D32}"/>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4" name="Footer Placeholder 3">
            <a:extLst>
              <a:ext uri="{FF2B5EF4-FFF2-40B4-BE49-F238E27FC236}">
                <a16:creationId xmlns:a16="http://schemas.microsoft.com/office/drawing/2014/main" id="{8438A1D0-B32A-4152-A5C8-3FAAC74BD5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2CEED0-5E9F-42F8-B445-C0D0349ED687}"/>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2016729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61FCA6-FB14-42EB-A7FB-B4F6A57C7B7B}"/>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3" name="Footer Placeholder 2">
            <a:extLst>
              <a:ext uri="{FF2B5EF4-FFF2-40B4-BE49-F238E27FC236}">
                <a16:creationId xmlns:a16="http://schemas.microsoft.com/office/drawing/2014/main" id="{3E56B844-27ED-4011-81EE-CA14F48814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68B0A4-7C97-4897-98E4-5F2DF34609A6}"/>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3242527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91956-1AC9-41F7-A1D4-8504D3C010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9D2780-78EF-45E1-8BD7-F4FEADB5E1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ADAA7C-C5D3-4D79-AFB8-4C34200494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DE83F7-BC75-464F-9C94-7868737E623E}"/>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6" name="Footer Placeholder 5">
            <a:extLst>
              <a:ext uri="{FF2B5EF4-FFF2-40B4-BE49-F238E27FC236}">
                <a16:creationId xmlns:a16="http://schemas.microsoft.com/office/drawing/2014/main" id="{749FAFC3-B680-4154-B043-FD2BD85A0D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7B2122-638F-4B70-BD30-1DC5EC6F9F3D}"/>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2640771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3916B-6604-4D65-B316-8B895024B6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C9FE83-4F90-4CF3-80A6-8E4CE4D5E7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CEF667-1FCA-4EAB-AC63-F9A1187D3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762E34-8620-41C8-91B8-275ED19E6AA1}"/>
              </a:ext>
            </a:extLst>
          </p:cNvPr>
          <p:cNvSpPr>
            <a:spLocks noGrp="1"/>
          </p:cNvSpPr>
          <p:nvPr>
            <p:ph type="dt" sz="half" idx="10"/>
          </p:nvPr>
        </p:nvSpPr>
        <p:spPr/>
        <p:txBody>
          <a:bodyPr/>
          <a:lstStyle/>
          <a:p>
            <a:fld id="{4AFADDCA-B4C6-4564-B971-2C3171075F0F}" type="datetimeFigureOut">
              <a:rPr lang="en-US" smtClean="0"/>
              <a:t>12/2/2021</a:t>
            </a:fld>
            <a:endParaRPr lang="en-US"/>
          </a:p>
        </p:txBody>
      </p:sp>
      <p:sp>
        <p:nvSpPr>
          <p:cNvPr id="6" name="Footer Placeholder 5">
            <a:extLst>
              <a:ext uri="{FF2B5EF4-FFF2-40B4-BE49-F238E27FC236}">
                <a16:creationId xmlns:a16="http://schemas.microsoft.com/office/drawing/2014/main" id="{06BBE153-A1B0-46B4-B341-F1B4EA8E61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68D230-7C93-4FFD-9870-8F151ABA20D4}"/>
              </a:ext>
            </a:extLst>
          </p:cNvPr>
          <p:cNvSpPr>
            <a:spLocks noGrp="1"/>
          </p:cNvSpPr>
          <p:nvPr>
            <p:ph type="sldNum" sz="quarter" idx="12"/>
          </p:nvPr>
        </p:nvSpPr>
        <p:spPr/>
        <p:txBody>
          <a:bodyPr/>
          <a:lstStyle/>
          <a:p>
            <a:fld id="{64B74E5A-CB76-4CC0-9DF0-DA19590118B1}" type="slidenum">
              <a:rPr lang="en-US" smtClean="0"/>
              <a:t>‹#›</a:t>
            </a:fld>
            <a:endParaRPr lang="en-US"/>
          </a:p>
        </p:txBody>
      </p:sp>
    </p:spTree>
    <p:extLst>
      <p:ext uri="{BB962C8B-B14F-4D97-AF65-F5344CB8AC3E}">
        <p14:creationId xmlns:p14="http://schemas.microsoft.com/office/powerpoint/2010/main" val="2295588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BEAE2A-AD3A-463E-AFE6-467588B037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4E0D09-731E-4083-A650-5D1F7EF21C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DB6EDB-32C7-4288-98AA-F3A7423ED5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ADDCA-B4C6-4564-B971-2C3171075F0F}" type="datetimeFigureOut">
              <a:rPr lang="en-US" smtClean="0"/>
              <a:t>12/2/2021</a:t>
            </a:fld>
            <a:endParaRPr lang="en-US"/>
          </a:p>
        </p:txBody>
      </p:sp>
      <p:sp>
        <p:nvSpPr>
          <p:cNvPr id="5" name="Footer Placeholder 4">
            <a:extLst>
              <a:ext uri="{FF2B5EF4-FFF2-40B4-BE49-F238E27FC236}">
                <a16:creationId xmlns:a16="http://schemas.microsoft.com/office/drawing/2014/main" id="{99C0A7F6-FD8D-4D78-A4CD-7DC3E8840E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6F282F-732E-4AD5-8437-92A2932C11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74E5A-CB76-4CC0-9DF0-DA19590118B1}" type="slidenum">
              <a:rPr lang="en-US" smtClean="0"/>
              <a:t>‹#›</a:t>
            </a:fld>
            <a:endParaRPr lang="en-US"/>
          </a:p>
        </p:txBody>
      </p:sp>
    </p:spTree>
    <p:extLst>
      <p:ext uri="{BB962C8B-B14F-4D97-AF65-F5344CB8AC3E}">
        <p14:creationId xmlns:p14="http://schemas.microsoft.com/office/powerpoint/2010/main" val="4120700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https/www.sec.state.nm.us/" TargetMode="External"/><Relationship Id="rId7" Type="http://schemas.openxmlformats.org/officeDocument/2006/relationships/hyperlink" Target="http://https/twitter.com/NMETHIC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p:nvPr/>
        </p:nvSpPr>
        <p:spPr>
          <a:xfrm>
            <a:off x="47613" y="47613"/>
            <a:ext cx="12093726" cy="6761059"/>
          </a:xfrm>
          <a:prstGeom prst="rect">
            <a:avLst/>
          </a:prstGeom>
          <a:noFill/>
          <a:ln w="127000">
            <a:solidFill>
              <a:srgbClr val="64C3FF"/>
            </a:solidFill>
            <a:prstDash val="solid"/>
            <a:miter lim="800000"/>
          </a:ln>
        </p:spPr>
      </p:sp>
      <p:sp>
        <p:nvSpPr>
          <p:cNvPr id="3" name="Object 2"/>
          <p:cNvSpPr/>
          <p:nvPr/>
        </p:nvSpPr>
        <p:spPr>
          <a:xfrm>
            <a:off x="190449" y="824768"/>
            <a:ext cx="11808047" cy="2308283"/>
          </a:xfrm>
          <a:prstGeom prst="rect">
            <a:avLst/>
          </a:prstGeom>
          <a:noFill/>
        </p:spPr>
        <p:txBody>
          <a:bodyPr wrap="square" lIns="0" tIns="0" rIns="0" bIns="0" rtlCol="0" anchor="t"/>
          <a:lstStyle/>
          <a:p>
            <a:pPr algn="ctr">
              <a:lnSpc>
                <a:spcPts val="6615"/>
              </a:lnSpc>
              <a:spcAft>
                <a:spcPts val="600"/>
              </a:spcAft>
              <a:buNone/>
            </a:pPr>
            <a:r>
              <a:rPr lang="en-US" sz="6800" b="1" kern="0" spc="431" dirty="0">
                <a:solidFill>
                  <a:srgbClr val="004256"/>
                </a:solidFill>
                <a:latin typeface="Montserrat" pitchFamily="34" charset="0"/>
                <a:ea typeface="Montserrat" pitchFamily="34" charset="-122"/>
                <a:cs typeface="Montserrat" pitchFamily="34" charset="-120"/>
              </a:rPr>
              <a:t>ETHICS LAW</a:t>
            </a:r>
            <a:br>
              <a:rPr lang="en-US" sz="6800" b="1" kern="0" spc="431" dirty="0">
                <a:solidFill>
                  <a:srgbClr val="004256"/>
                </a:solidFill>
                <a:latin typeface="Montserrat" pitchFamily="34" charset="0"/>
                <a:ea typeface="Montserrat" pitchFamily="34" charset="-122"/>
                <a:cs typeface="Montserrat" pitchFamily="34" charset="-120"/>
              </a:rPr>
            </a:br>
            <a:r>
              <a:rPr lang="en-US" sz="6800" b="1" kern="0" spc="431" dirty="0">
                <a:solidFill>
                  <a:srgbClr val="004256"/>
                </a:solidFill>
                <a:latin typeface="Montserrat" pitchFamily="34" charset="0"/>
                <a:ea typeface="Montserrat" pitchFamily="34" charset="-122"/>
                <a:cs typeface="Montserrat" pitchFamily="34" charset="-120"/>
              </a:rPr>
              <a:t>&amp; MUNICIPAL GOVERNMENT</a:t>
            </a:r>
            <a:endParaRPr lang="en-US" dirty="0"/>
          </a:p>
        </p:txBody>
      </p:sp>
      <p:sp>
        <p:nvSpPr>
          <p:cNvPr id="4" name="Object 3"/>
          <p:cNvSpPr/>
          <p:nvPr/>
        </p:nvSpPr>
        <p:spPr>
          <a:xfrm>
            <a:off x="238062" y="3666414"/>
            <a:ext cx="11760434" cy="805134"/>
          </a:xfrm>
          <a:prstGeom prst="rect">
            <a:avLst/>
          </a:prstGeom>
          <a:noFill/>
        </p:spPr>
        <p:txBody>
          <a:bodyPr wrap="square" lIns="0" tIns="0" rIns="0" bIns="0" rtlCol="0" anchor="t"/>
          <a:lstStyle/>
          <a:p>
            <a:pPr algn="ctr">
              <a:lnSpc>
                <a:spcPts val="2551"/>
              </a:lnSpc>
              <a:spcAft>
                <a:spcPts val="600"/>
              </a:spcAft>
              <a:buNone/>
            </a:pPr>
            <a:r>
              <a:rPr lang="en-US" sz="2000" dirty="0">
                <a:solidFill>
                  <a:srgbClr val="444444">
                    <a:alpha val="80000"/>
                  </a:srgbClr>
                </a:solidFill>
                <a:latin typeface="Montserrat" pitchFamily="34" charset="0"/>
                <a:ea typeface="Montserrat" pitchFamily="34" charset="-122"/>
                <a:cs typeface="Montserrat" pitchFamily="34" charset="-120"/>
              </a:rPr>
              <a:t>New Mexico Municipal Attorneys Association | Winter Meeting and Seminar  </a:t>
            </a:r>
          </a:p>
          <a:p>
            <a:pPr algn="ctr">
              <a:lnSpc>
                <a:spcPts val="2551"/>
              </a:lnSpc>
              <a:spcAft>
                <a:spcPts val="600"/>
              </a:spcAft>
              <a:buNone/>
            </a:pPr>
            <a:r>
              <a:rPr lang="en-US" sz="2000" dirty="0">
                <a:solidFill>
                  <a:srgbClr val="444444">
                    <a:alpha val="80000"/>
                  </a:srgbClr>
                </a:solidFill>
                <a:latin typeface="Montserrat" pitchFamily="34" charset="0"/>
                <a:ea typeface="Montserrat" pitchFamily="34" charset="-122"/>
                <a:cs typeface="Montserrat" pitchFamily="34" charset="-120"/>
              </a:rPr>
              <a:t>December 2, 2021 (11:15am) | Albuquerque</a:t>
            </a:r>
          </a:p>
          <a:p>
            <a:pPr algn="ctr">
              <a:lnSpc>
                <a:spcPts val="2551"/>
              </a:lnSpc>
              <a:spcAft>
                <a:spcPts val="600"/>
              </a:spcAft>
              <a:buNone/>
            </a:pPr>
            <a:r>
              <a:rPr lang="en-US" sz="2000" dirty="0">
                <a:solidFill>
                  <a:srgbClr val="444444">
                    <a:alpha val="80000"/>
                  </a:srgbClr>
                </a:solidFill>
                <a:latin typeface="Montserrat" pitchFamily="34" charset="0"/>
                <a:ea typeface="Montserrat" pitchFamily="34" charset="-122"/>
                <a:cs typeface="Montserrat" pitchFamily="34" charset="-120"/>
              </a:rPr>
              <a:t>Jeremy Farris, Executive Director, State Ethics Commission</a:t>
            </a:r>
          </a:p>
          <a:p>
            <a:pPr algn="ctr">
              <a:lnSpc>
                <a:spcPts val="2551"/>
              </a:lnSpc>
              <a:spcAft>
                <a:spcPts val="600"/>
              </a:spcAft>
              <a:buNone/>
            </a:pPr>
            <a:endParaRPr lang="en-US" dirty="0"/>
          </a:p>
        </p:txBody>
      </p:sp>
      <p:pic>
        <p:nvPicPr>
          <p:cNvPr id="6" name="Picture 5" descr="A picture containing rug, drawing&#10;&#10;Description automatically generated">
            <a:extLst>
              <a:ext uri="{FF2B5EF4-FFF2-40B4-BE49-F238E27FC236}">
                <a16:creationId xmlns:a16="http://schemas.microsoft.com/office/drawing/2014/main" id="{749E0059-9732-4445-89E1-0C6443C09541}"/>
              </a:ext>
            </a:extLst>
          </p:cNvPr>
          <p:cNvPicPr>
            <a:picLocks noChangeAspect="1"/>
          </p:cNvPicPr>
          <p:nvPr/>
        </p:nvPicPr>
        <p:blipFill>
          <a:blip r:embed="rId3"/>
          <a:stretch>
            <a:fillRect/>
          </a:stretch>
        </p:blipFill>
        <p:spPr>
          <a:xfrm>
            <a:off x="5431125" y="5054837"/>
            <a:ext cx="1326697" cy="1238250"/>
          </a:xfrm>
          <a:prstGeom prst="rect">
            <a:avLst/>
          </a:prstGeom>
        </p:spPr>
      </p:pic>
      <p:sp>
        <p:nvSpPr>
          <p:cNvPr id="7" name="TextBox 6">
            <a:extLst>
              <a:ext uri="{FF2B5EF4-FFF2-40B4-BE49-F238E27FC236}">
                <a16:creationId xmlns:a16="http://schemas.microsoft.com/office/drawing/2014/main" id="{D6098686-6051-48D7-827B-165DDEACF64A}"/>
              </a:ext>
            </a:extLst>
          </p:cNvPr>
          <p:cNvSpPr txBox="1"/>
          <p:nvPr/>
        </p:nvSpPr>
        <p:spPr>
          <a:xfrm>
            <a:off x="4371374" y="6221416"/>
            <a:ext cx="3446200" cy="369332"/>
          </a:xfrm>
          <a:prstGeom prst="rect">
            <a:avLst/>
          </a:prstGeom>
          <a:noFill/>
        </p:spPr>
        <p:txBody>
          <a:bodyPr wrap="none" rtlCol="0">
            <a:spAutoFit/>
          </a:bodyPr>
          <a:lstStyle/>
          <a:p>
            <a:pPr algn="ctr"/>
            <a:r>
              <a:rPr lang="en-US" dirty="0">
                <a:latin typeface="Georgia" panose="02040502050405020303" pitchFamily="18" charset="0"/>
              </a:rPr>
              <a:t>STATE ETHICS COMMISSION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5454E-BC41-453C-AB0E-A84ECA2D3870}"/>
              </a:ext>
            </a:extLst>
          </p:cNvPr>
          <p:cNvSpPr>
            <a:spLocks noGrp="1"/>
          </p:cNvSpPr>
          <p:nvPr>
            <p:ph type="title"/>
          </p:nvPr>
        </p:nvSpPr>
        <p:spPr>
          <a:xfrm>
            <a:off x="237202" y="490372"/>
            <a:ext cx="10515600" cy="370370"/>
          </a:xfrm>
        </p:spPr>
        <p:txBody>
          <a:bodyPr>
            <a:normAutofit fontScale="90000"/>
          </a:bodyPr>
          <a:lstStyle/>
          <a:p>
            <a:pPr algn="ctr">
              <a:lnSpc>
                <a:spcPts val="3307"/>
              </a:lnSpc>
              <a:spcAft>
                <a:spcPts val="600"/>
              </a:spcAft>
              <a:buNone/>
            </a:pPr>
            <a:r>
              <a:rPr lang="en-US" b="1" kern="0" dirty="0">
                <a:solidFill>
                  <a:srgbClr val="004256"/>
                </a:solidFill>
                <a:latin typeface="Montserrat" pitchFamily="34" charset="0"/>
              </a:rPr>
              <a:t>LOBBYIST REGULATION ACT</a:t>
            </a:r>
            <a:endParaRPr lang="en-US" dirty="0"/>
          </a:p>
        </p:txBody>
      </p:sp>
      <p:pic>
        <p:nvPicPr>
          <p:cNvPr id="8" name="Picture 7">
            <a:extLst>
              <a:ext uri="{FF2B5EF4-FFF2-40B4-BE49-F238E27FC236}">
                <a16:creationId xmlns:a16="http://schemas.microsoft.com/office/drawing/2014/main" id="{0B03E101-4AED-4B2D-9CC2-4DFEAA0FCDB3}"/>
              </a:ext>
            </a:extLst>
          </p:cNvPr>
          <p:cNvPicPr>
            <a:picLocks noChangeAspect="1"/>
          </p:cNvPicPr>
          <p:nvPr/>
        </p:nvPicPr>
        <p:blipFill>
          <a:blip r:embed="rId3"/>
          <a:stretch>
            <a:fillRect/>
          </a:stretch>
        </p:blipFill>
        <p:spPr>
          <a:xfrm>
            <a:off x="0" y="2952925"/>
            <a:ext cx="12192000" cy="3775867"/>
          </a:xfrm>
          <a:prstGeom prst="rect">
            <a:avLst/>
          </a:prstGeom>
        </p:spPr>
      </p:pic>
      <p:sp>
        <p:nvSpPr>
          <p:cNvPr id="9" name="TextBox 8">
            <a:extLst>
              <a:ext uri="{FF2B5EF4-FFF2-40B4-BE49-F238E27FC236}">
                <a16:creationId xmlns:a16="http://schemas.microsoft.com/office/drawing/2014/main" id="{C83DB040-8B1F-495B-998E-42E1274223AC}"/>
              </a:ext>
            </a:extLst>
          </p:cNvPr>
          <p:cNvSpPr txBox="1"/>
          <p:nvPr/>
        </p:nvSpPr>
        <p:spPr>
          <a:xfrm>
            <a:off x="377687" y="1045928"/>
            <a:ext cx="5718313" cy="1200329"/>
          </a:xfrm>
          <a:prstGeom prst="rect">
            <a:avLst/>
          </a:prstGeom>
          <a:noFill/>
        </p:spPr>
        <p:txBody>
          <a:bodyPr wrap="square" rtlCol="0">
            <a:spAutoFit/>
          </a:bodyPr>
          <a:lstStyle/>
          <a:p>
            <a:r>
              <a:rPr lang="en-US" dirty="0"/>
              <a:t>§ 2-11-6: </a:t>
            </a:r>
            <a:r>
              <a:rPr lang="en-US" u="sng" dirty="0"/>
              <a:t>filing requirements</a:t>
            </a:r>
            <a:r>
              <a:rPr lang="en-US" dirty="0"/>
              <a:t>: expenditure reports or statements of no activity, to be filed either by the lobbyist or lobbyist employer (so, make sure your lobbyist is filing appropriate disclosures with the SOS). </a:t>
            </a:r>
          </a:p>
        </p:txBody>
      </p:sp>
      <p:sp>
        <p:nvSpPr>
          <p:cNvPr id="10" name="TextBox 9">
            <a:extLst>
              <a:ext uri="{FF2B5EF4-FFF2-40B4-BE49-F238E27FC236}">
                <a16:creationId xmlns:a16="http://schemas.microsoft.com/office/drawing/2014/main" id="{CD9BC595-5767-4868-83DB-04ECBD8676C1}"/>
              </a:ext>
            </a:extLst>
          </p:cNvPr>
          <p:cNvSpPr txBox="1"/>
          <p:nvPr/>
        </p:nvSpPr>
        <p:spPr>
          <a:xfrm>
            <a:off x="6096000" y="1045927"/>
            <a:ext cx="5718313" cy="1200329"/>
          </a:xfrm>
          <a:prstGeom prst="rect">
            <a:avLst/>
          </a:prstGeom>
          <a:noFill/>
        </p:spPr>
        <p:txBody>
          <a:bodyPr wrap="square" rtlCol="0">
            <a:spAutoFit/>
          </a:bodyPr>
          <a:lstStyle/>
          <a:p>
            <a:r>
              <a:rPr lang="en-US" dirty="0"/>
              <a:t>§ 2-11-8: </a:t>
            </a:r>
            <a:r>
              <a:rPr lang="en-US" u="sng" dirty="0"/>
              <a:t>prohibition on contingent fees</a:t>
            </a:r>
            <a:r>
              <a:rPr lang="en-US" dirty="0"/>
              <a:t>: lobbyist employers cannot condition a lobbyist’s compensation on the outcome of lobbying activities before legislative branch or with respect to a gubernatorial veto  </a:t>
            </a:r>
          </a:p>
        </p:txBody>
      </p:sp>
    </p:spTree>
    <p:extLst>
      <p:ext uri="{BB962C8B-B14F-4D97-AF65-F5344CB8AC3E}">
        <p14:creationId xmlns:p14="http://schemas.microsoft.com/office/powerpoint/2010/main" val="1027672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p:nvPr/>
        </p:nvSpPr>
        <p:spPr>
          <a:xfrm>
            <a:off x="2242933" y="1835624"/>
            <a:ext cx="7703084" cy="1228418"/>
          </a:xfrm>
          <a:prstGeom prst="rect">
            <a:avLst/>
          </a:prstGeom>
          <a:noFill/>
        </p:spPr>
        <p:txBody>
          <a:bodyPr wrap="square" lIns="0" tIns="0" rIns="0" bIns="0" rtlCol="0" anchor="t"/>
          <a:lstStyle/>
          <a:p>
            <a:pPr algn="ctr">
              <a:lnSpc>
                <a:spcPts val="5513"/>
              </a:lnSpc>
              <a:spcAft>
                <a:spcPts val="600"/>
              </a:spcAft>
              <a:buNone/>
            </a:pPr>
            <a:r>
              <a:rPr lang="en-US" sz="5600" b="1" kern="0" spc="364" dirty="0">
                <a:solidFill>
                  <a:srgbClr val="004256"/>
                </a:solidFill>
                <a:latin typeface="Montserrat" pitchFamily="34" charset="0"/>
                <a:ea typeface="Montserrat" pitchFamily="34" charset="-122"/>
                <a:cs typeface="Montserrat" pitchFamily="34" charset="-120"/>
              </a:rPr>
              <a:t>GOVERNMENTAL</a:t>
            </a:r>
            <a:br>
              <a:rPr lang="en-US" sz="5600" b="1" kern="0" spc="364" dirty="0">
                <a:solidFill>
                  <a:srgbClr val="004256"/>
                </a:solidFill>
                <a:latin typeface="Montserrat" pitchFamily="34" charset="0"/>
                <a:ea typeface="Montserrat" pitchFamily="34" charset="-122"/>
                <a:cs typeface="Montserrat" pitchFamily="34" charset="-120"/>
              </a:rPr>
            </a:br>
            <a:r>
              <a:rPr lang="en-US" sz="5600" b="1" kern="0" spc="364" dirty="0">
                <a:solidFill>
                  <a:srgbClr val="004256"/>
                </a:solidFill>
                <a:latin typeface="Montserrat" pitchFamily="34" charset="0"/>
                <a:ea typeface="Montserrat" pitchFamily="34" charset="-122"/>
                <a:cs typeface="Montserrat" pitchFamily="34" charset="-120"/>
              </a:rPr>
              <a:t>CONDUCT RULES</a:t>
            </a:r>
            <a:endParaRPr lang="en-US" dirty="0"/>
          </a:p>
        </p:txBody>
      </p:sp>
      <p:sp>
        <p:nvSpPr>
          <p:cNvPr id="3" name="Object 2"/>
          <p:cNvSpPr/>
          <p:nvPr/>
        </p:nvSpPr>
        <p:spPr>
          <a:xfrm>
            <a:off x="638018" y="3731440"/>
            <a:ext cx="10912912" cy="248540"/>
          </a:xfrm>
          <a:prstGeom prst="rect">
            <a:avLst/>
          </a:prstGeom>
          <a:noFill/>
        </p:spPr>
        <p:txBody>
          <a:bodyPr wrap="square" lIns="0" tIns="0" rIns="0" bIns="0" rtlCol="0" anchor="t"/>
          <a:lstStyle/>
          <a:p>
            <a:pPr algn="ctr">
              <a:lnSpc>
                <a:spcPts val="3119"/>
              </a:lnSpc>
              <a:spcAft>
                <a:spcPts val="600"/>
              </a:spcAft>
              <a:buNone/>
            </a:pPr>
            <a:r>
              <a:rPr lang="en-US" sz="2500" b="1" dirty="0">
                <a:solidFill>
                  <a:srgbClr val="004256"/>
                </a:solidFill>
                <a:latin typeface="Montserrat" pitchFamily="34" charset="0"/>
                <a:ea typeface="Montserrat" pitchFamily="34" charset="-122"/>
                <a:cs typeface="Montserrat" pitchFamily="34" charset="-120"/>
              </a:rPr>
              <a:t>Selected provisions of the Governmental Conduct Act relevant to municipal government​</a:t>
            </a:r>
            <a:endParaRPr lang="en-US" dirty="0"/>
          </a:p>
        </p:txBody>
      </p:sp>
      <p:pic>
        <p:nvPicPr>
          <p:cNvPr id="4" name="Object 3" descr="preencoded.png"/>
          <p:cNvPicPr>
            <a:picLocks noChangeAspect="1"/>
          </p:cNvPicPr>
          <p:nvPr/>
        </p:nvPicPr>
        <p:blipFill>
          <a:blip r:embed="rId3"/>
          <a:stretch>
            <a:fillRect/>
          </a:stretch>
        </p:blipFill>
        <p:spPr>
          <a:xfrm>
            <a:off x="3305805" y="3429000"/>
            <a:ext cx="5577339" cy="6175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spc="220" dirty="0">
                <a:solidFill>
                  <a:srgbClr val="004256"/>
                </a:solidFill>
                <a:latin typeface="Montserrat" pitchFamily="34" charset="0"/>
                <a:ea typeface="Montserrat" pitchFamily="34" charset="-122"/>
                <a:cs typeface="Montserrat" pitchFamily="34" charset="-120"/>
              </a:rPr>
              <a:t>Prohibited Political Activities</a:t>
            </a:r>
            <a:endParaRPr lang="en-US" dirty="0"/>
          </a:p>
        </p:txBody>
      </p:sp>
      <p:sp>
        <p:nvSpPr>
          <p:cNvPr id="15" name="Object 1">
            <a:extLst>
              <a:ext uri="{FF2B5EF4-FFF2-40B4-BE49-F238E27FC236}">
                <a16:creationId xmlns:a16="http://schemas.microsoft.com/office/drawing/2014/main" id="{69832D02-D942-4CE0-90E0-549FC16751C6}"/>
              </a:ext>
            </a:extLst>
          </p:cNvPr>
          <p:cNvSpPr/>
          <p:nvPr/>
        </p:nvSpPr>
        <p:spPr>
          <a:xfrm>
            <a:off x="1707203" y="954495"/>
            <a:ext cx="8774546" cy="45719"/>
          </a:xfrm>
          <a:prstGeom prst="rect">
            <a:avLst/>
          </a:prstGeom>
          <a:solidFill>
            <a:srgbClr val="64C3FF"/>
          </a:solidFill>
        </p:spPr>
      </p:sp>
      <p:sp>
        <p:nvSpPr>
          <p:cNvPr id="16" name="TextBox 15">
            <a:extLst>
              <a:ext uri="{FF2B5EF4-FFF2-40B4-BE49-F238E27FC236}">
                <a16:creationId xmlns:a16="http://schemas.microsoft.com/office/drawing/2014/main" id="{76D00071-BCEB-41E0-A174-D6399D036703}"/>
              </a:ext>
            </a:extLst>
          </p:cNvPr>
          <p:cNvSpPr txBox="1"/>
          <p:nvPr/>
        </p:nvSpPr>
        <p:spPr>
          <a:xfrm>
            <a:off x="832797" y="1221370"/>
            <a:ext cx="5033818" cy="4524315"/>
          </a:xfrm>
          <a:prstGeom prst="rect">
            <a:avLst/>
          </a:prstGeom>
          <a:noFill/>
        </p:spPr>
        <p:txBody>
          <a:bodyPr wrap="square" rtlCol="0">
            <a:spAutoFit/>
          </a:bodyPr>
          <a:lstStyle/>
          <a:p>
            <a:r>
              <a:rPr lang="en-US" b="1" dirty="0"/>
              <a:t>Coercing others to make contributions (§ 10-16-3.1(A) &amp; (B)):</a:t>
            </a:r>
          </a:p>
          <a:p>
            <a:r>
              <a:rPr lang="en-US" dirty="0"/>
              <a:t>Municipal official or employee cannot </a:t>
            </a:r>
          </a:p>
          <a:p>
            <a:pPr marL="342900" indent="-342900">
              <a:buAutoNum type="alphaLcParenBoth"/>
            </a:pPr>
            <a:r>
              <a:rPr lang="en-US" dirty="0"/>
              <a:t>coerce another public officer or employee to make a contribution to a candidate, committee, or other person for a political purpose;</a:t>
            </a:r>
          </a:p>
          <a:p>
            <a:pPr marL="342900" indent="-342900">
              <a:buAutoNum type="alphaLcParenBoth"/>
            </a:pPr>
            <a:r>
              <a:rPr lang="en-US" dirty="0"/>
              <a:t>threaten to deny a pay increase to employee depending on how they vote;</a:t>
            </a:r>
          </a:p>
          <a:p>
            <a:pPr marL="342900" indent="-342900">
              <a:buAutoNum type="alphaLcParenBoth"/>
            </a:pPr>
            <a:r>
              <a:rPr lang="en-US" dirty="0"/>
              <a:t>require an employee to contribute percentage of their pay to a political fund; or</a:t>
            </a:r>
          </a:p>
          <a:p>
            <a:pPr marL="342900" indent="-342900">
              <a:buAutoNum type="alphaLcParenBoth"/>
            </a:pPr>
            <a:r>
              <a:rPr lang="en-US" dirty="0"/>
              <a:t>influence a subordinate employee to purchase a ticket to a political fundraising dinner.</a:t>
            </a:r>
          </a:p>
          <a:p>
            <a:pPr marL="342900" indent="-342900">
              <a:buAutoNum type="alphaLcParenBoth"/>
            </a:pPr>
            <a:endParaRPr lang="en-US" dirty="0"/>
          </a:p>
          <a:p>
            <a:pPr marL="342900" indent="-342900">
              <a:buAutoNum type="alphaLcParenBoth"/>
            </a:pPr>
            <a:endParaRPr lang="en-US" dirty="0"/>
          </a:p>
          <a:p>
            <a:endParaRPr lang="en-US" dirty="0"/>
          </a:p>
          <a:p>
            <a:endParaRPr lang="en-US" dirty="0"/>
          </a:p>
        </p:txBody>
      </p:sp>
      <p:sp>
        <p:nvSpPr>
          <p:cNvPr id="17" name="TextBox 16">
            <a:extLst>
              <a:ext uri="{FF2B5EF4-FFF2-40B4-BE49-F238E27FC236}">
                <a16:creationId xmlns:a16="http://schemas.microsoft.com/office/drawing/2014/main" id="{439A166D-EE81-4437-9ED5-06C5697B07BB}"/>
              </a:ext>
            </a:extLst>
          </p:cNvPr>
          <p:cNvSpPr txBox="1"/>
          <p:nvPr/>
        </p:nvSpPr>
        <p:spPr>
          <a:xfrm>
            <a:off x="6094476" y="1221370"/>
            <a:ext cx="5033818" cy="3139321"/>
          </a:xfrm>
          <a:prstGeom prst="rect">
            <a:avLst/>
          </a:prstGeom>
          <a:noFill/>
        </p:spPr>
        <p:txBody>
          <a:bodyPr wrap="square" rtlCol="0">
            <a:spAutoFit/>
          </a:bodyPr>
          <a:lstStyle/>
          <a:p>
            <a:r>
              <a:rPr lang="en-US" b="1" dirty="0"/>
              <a:t>Using municipal property for political purpose</a:t>
            </a:r>
          </a:p>
          <a:p>
            <a:r>
              <a:rPr lang="en-US" b="1" dirty="0"/>
              <a:t>(§ 10-16-3.1(C)):</a:t>
            </a:r>
          </a:p>
          <a:p>
            <a:r>
              <a:rPr lang="en-US" dirty="0"/>
              <a:t>Municipal official or employee cannot use municipal property, or allow its use, “for other than authorized purposes”– i.e., as an in-kind contribution to a candidate or political campaign.</a:t>
            </a:r>
          </a:p>
          <a:p>
            <a:endParaRPr lang="en-US" dirty="0"/>
          </a:p>
          <a:p>
            <a:r>
              <a:rPr lang="en-US" dirty="0"/>
              <a:t>  *This provision also prohibits more mundane unauthorized uses of municipal property for a personal benefit. (e.g., using a municipal truck for a personal vacation)</a:t>
            </a:r>
          </a:p>
        </p:txBody>
      </p:sp>
      <p:sp>
        <p:nvSpPr>
          <p:cNvPr id="26" name="TextBox 25">
            <a:extLst>
              <a:ext uri="{FF2B5EF4-FFF2-40B4-BE49-F238E27FC236}">
                <a16:creationId xmlns:a16="http://schemas.microsoft.com/office/drawing/2014/main" id="{147F8A7C-BE43-4A13-B864-F5BF0F8497BE}"/>
              </a:ext>
            </a:extLst>
          </p:cNvPr>
          <p:cNvSpPr txBox="1"/>
          <p:nvPr/>
        </p:nvSpPr>
        <p:spPr>
          <a:xfrm>
            <a:off x="1295377" y="5411796"/>
            <a:ext cx="9142476" cy="1323439"/>
          </a:xfrm>
          <a:prstGeom prst="rect">
            <a:avLst/>
          </a:prstGeom>
          <a:noFill/>
        </p:spPr>
        <p:txBody>
          <a:bodyPr wrap="square" rtlCol="0">
            <a:spAutoFit/>
          </a:bodyPr>
          <a:lstStyle/>
          <a:p>
            <a:r>
              <a:rPr lang="en-US" sz="1600" i="1" dirty="0"/>
              <a:t>Note</a:t>
            </a:r>
            <a:r>
              <a:rPr lang="en-US" sz="1600" dirty="0"/>
              <a:t>: These provisions prevent public officials from using the public powers and resources at their disposal to finance their own campaigns or to support their political party.  The statutory provisions also protect core First Amendment rights of public employees with respect to their decisions about voting and political contributions.  As such, these laws keep separate the government, as an entity, and the political parties that vie for leadership positions in government.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spc="220" dirty="0">
                <a:solidFill>
                  <a:srgbClr val="004256"/>
                </a:solidFill>
                <a:latin typeface="Montserrat" pitchFamily="34" charset="0"/>
                <a:ea typeface="Montserrat" pitchFamily="34" charset="-122"/>
                <a:cs typeface="Montserrat" pitchFamily="34" charset="-120"/>
              </a:rPr>
              <a:t>Prohibited Sales</a:t>
            </a:r>
            <a:endParaRPr lang="en-US" dirty="0"/>
          </a:p>
        </p:txBody>
      </p:sp>
      <p:sp>
        <p:nvSpPr>
          <p:cNvPr id="15" name="Object 1">
            <a:extLst>
              <a:ext uri="{FF2B5EF4-FFF2-40B4-BE49-F238E27FC236}">
                <a16:creationId xmlns:a16="http://schemas.microsoft.com/office/drawing/2014/main" id="{69832D02-D942-4CE0-90E0-549FC16751C6}"/>
              </a:ext>
            </a:extLst>
          </p:cNvPr>
          <p:cNvSpPr/>
          <p:nvPr/>
        </p:nvSpPr>
        <p:spPr>
          <a:xfrm>
            <a:off x="1707203" y="954495"/>
            <a:ext cx="8774546" cy="45719"/>
          </a:xfrm>
          <a:prstGeom prst="rect">
            <a:avLst/>
          </a:prstGeom>
          <a:solidFill>
            <a:srgbClr val="64C3FF"/>
          </a:solidFill>
        </p:spPr>
      </p:sp>
      <p:sp>
        <p:nvSpPr>
          <p:cNvPr id="16" name="TextBox 15">
            <a:extLst>
              <a:ext uri="{FF2B5EF4-FFF2-40B4-BE49-F238E27FC236}">
                <a16:creationId xmlns:a16="http://schemas.microsoft.com/office/drawing/2014/main" id="{76D00071-BCEB-41E0-A174-D6399D036703}"/>
              </a:ext>
            </a:extLst>
          </p:cNvPr>
          <p:cNvSpPr txBox="1"/>
          <p:nvPr/>
        </p:nvSpPr>
        <p:spPr>
          <a:xfrm>
            <a:off x="832797" y="1221370"/>
            <a:ext cx="5033818" cy="2031325"/>
          </a:xfrm>
          <a:prstGeom prst="rect">
            <a:avLst/>
          </a:prstGeom>
          <a:noFill/>
        </p:spPr>
        <p:txBody>
          <a:bodyPr wrap="square" rtlCol="0">
            <a:spAutoFit/>
          </a:bodyPr>
          <a:lstStyle/>
          <a:p>
            <a:r>
              <a:rPr lang="en-US" b="1" dirty="0"/>
              <a:t>Sales to employees (§ 10-16-13.2(A)):</a:t>
            </a:r>
          </a:p>
          <a:p>
            <a:r>
              <a:rPr lang="en-US" dirty="0"/>
              <a:t>Municipal official or employee cannot sell goods, services, or construction to an employee, unless the employee initiates the sale.</a:t>
            </a:r>
          </a:p>
          <a:p>
            <a:pPr marL="342900" indent="-342900">
              <a:buAutoNum type="alphaLcParenBoth"/>
            </a:pPr>
            <a:endParaRPr lang="en-US" dirty="0"/>
          </a:p>
          <a:p>
            <a:endParaRPr lang="en-US" dirty="0"/>
          </a:p>
          <a:p>
            <a:endParaRPr lang="en-US" dirty="0"/>
          </a:p>
        </p:txBody>
      </p:sp>
      <p:sp>
        <p:nvSpPr>
          <p:cNvPr id="17" name="TextBox 16">
            <a:extLst>
              <a:ext uri="{FF2B5EF4-FFF2-40B4-BE49-F238E27FC236}">
                <a16:creationId xmlns:a16="http://schemas.microsoft.com/office/drawing/2014/main" id="{439A166D-EE81-4437-9ED5-06C5697B07BB}"/>
              </a:ext>
            </a:extLst>
          </p:cNvPr>
          <p:cNvSpPr txBox="1"/>
          <p:nvPr/>
        </p:nvSpPr>
        <p:spPr>
          <a:xfrm>
            <a:off x="6094476" y="1221370"/>
            <a:ext cx="5033818" cy="1477328"/>
          </a:xfrm>
          <a:prstGeom prst="rect">
            <a:avLst/>
          </a:prstGeom>
          <a:noFill/>
        </p:spPr>
        <p:txBody>
          <a:bodyPr wrap="square" rtlCol="0">
            <a:spAutoFit/>
          </a:bodyPr>
          <a:lstStyle/>
          <a:p>
            <a:r>
              <a:rPr lang="en-US" b="1" dirty="0"/>
              <a:t>Sales to persons under regulatory authority (§ 10-16-13.2(B)-(C)):</a:t>
            </a:r>
          </a:p>
          <a:p>
            <a:r>
              <a:rPr lang="en-US" dirty="0"/>
              <a:t>Municipal official or employee cannot sell goods, services, or construction to a person over whom they have regulatory authority.</a:t>
            </a:r>
          </a:p>
        </p:txBody>
      </p:sp>
    </p:spTree>
    <p:extLst>
      <p:ext uri="{BB962C8B-B14F-4D97-AF65-F5344CB8AC3E}">
        <p14:creationId xmlns:p14="http://schemas.microsoft.com/office/powerpoint/2010/main" val="2915315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p:nvPr/>
        </p:nvSpPr>
        <p:spPr>
          <a:xfrm>
            <a:off x="2013527" y="917550"/>
            <a:ext cx="8774546" cy="45719"/>
          </a:xfrm>
          <a:prstGeom prst="rect">
            <a:avLst/>
          </a:prstGeom>
          <a:solidFill>
            <a:srgbClr val="64C3FF"/>
          </a:solidFill>
        </p:spPr>
      </p:sp>
      <p:sp>
        <p:nvSpPr>
          <p:cNvPr id="3" name="Object 2"/>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spc="220" dirty="0">
                <a:solidFill>
                  <a:srgbClr val="004256"/>
                </a:solidFill>
                <a:latin typeface="Montserrat" pitchFamily="34" charset="0"/>
              </a:rPr>
              <a:t>Governmental Conduct Act &amp; Procurement</a:t>
            </a:r>
            <a:endParaRPr lang="en-US" dirty="0"/>
          </a:p>
        </p:txBody>
      </p:sp>
      <p:sp>
        <p:nvSpPr>
          <p:cNvPr id="15" name="TextBox 14">
            <a:extLst>
              <a:ext uri="{FF2B5EF4-FFF2-40B4-BE49-F238E27FC236}">
                <a16:creationId xmlns:a16="http://schemas.microsoft.com/office/drawing/2014/main" id="{F2739FB7-5FCB-4066-ABE0-DF5903C46E25}"/>
              </a:ext>
            </a:extLst>
          </p:cNvPr>
          <p:cNvSpPr txBox="1"/>
          <p:nvPr/>
        </p:nvSpPr>
        <p:spPr>
          <a:xfrm>
            <a:off x="1023712" y="1311564"/>
            <a:ext cx="5070764" cy="3416320"/>
          </a:xfrm>
          <a:prstGeom prst="rect">
            <a:avLst/>
          </a:prstGeom>
          <a:noFill/>
        </p:spPr>
        <p:txBody>
          <a:bodyPr wrap="square" rtlCol="0">
            <a:spAutoFit/>
          </a:bodyPr>
          <a:lstStyle/>
          <a:p>
            <a:r>
              <a:rPr lang="en-US" b="1" dirty="0"/>
              <a:t>Contracts involving public officials or employees    (§ 10-16-7(B))</a:t>
            </a:r>
          </a:p>
          <a:p>
            <a:r>
              <a:rPr lang="en-US" dirty="0"/>
              <a:t>No contract between municipality and a public officer or employee, their family, or a business in which they have &gt; 20% ownership interest, unless:</a:t>
            </a:r>
          </a:p>
          <a:p>
            <a:pPr marL="342900" indent="-342900">
              <a:buAutoNum type="alphaLcParenBoth"/>
            </a:pPr>
            <a:r>
              <a:rPr lang="en-US" dirty="0"/>
              <a:t>The public officer or employee disclosed their interest; and </a:t>
            </a:r>
          </a:p>
          <a:p>
            <a:pPr marL="342900" indent="-342900">
              <a:buAutoNum type="alphaLcParenBoth"/>
            </a:pPr>
            <a:r>
              <a:rPr lang="en-US" dirty="0"/>
              <a:t>The contract is awarded pursuant to a competitive process (RFP or ITB)</a:t>
            </a:r>
          </a:p>
          <a:p>
            <a:endParaRPr lang="en-US" dirty="0"/>
          </a:p>
          <a:p>
            <a:r>
              <a:rPr lang="en-US" dirty="0"/>
              <a:t>*Does not apply to employment contracts with municipality</a:t>
            </a:r>
          </a:p>
        </p:txBody>
      </p:sp>
      <p:sp>
        <p:nvSpPr>
          <p:cNvPr id="16" name="TextBox 15">
            <a:extLst>
              <a:ext uri="{FF2B5EF4-FFF2-40B4-BE49-F238E27FC236}">
                <a16:creationId xmlns:a16="http://schemas.microsoft.com/office/drawing/2014/main" id="{2E4681A0-829E-4ADE-8353-567A5B5A3FDE}"/>
              </a:ext>
            </a:extLst>
          </p:cNvPr>
          <p:cNvSpPr txBox="1"/>
          <p:nvPr/>
        </p:nvSpPr>
        <p:spPr>
          <a:xfrm>
            <a:off x="6400800" y="1357745"/>
            <a:ext cx="5116945" cy="1477328"/>
          </a:xfrm>
          <a:prstGeom prst="rect">
            <a:avLst/>
          </a:prstGeom>
          <a:noFill/>
        </p:spPr>
        <p:txBody>
          <a:bodyPr wrap="square" rtlCol="0">
            <a:spAutoFit/>
          </a:bodyPr>
          <a:lstStyle/>
          <a:p>
            <a:r>
              <a:rPr lang="en-US" b="1" dirty="0"/>
              <a:t>Prohibited bidding (§ 10-16-13):</a:t>
            </a:r>
          </a:p>
          <a:p>
            <a:r>
              <a:rPr lang="en-US" dirty="0"/>
              <a:t>Municipality cannot accept a bid or proposal from a person who participated in the preparation of the specifications, qualifications or evaluation criteria on which the bid or proposal was based.</a:t>
            </a:r>
          </a:p>
        </p:txBody>
      </p:sp>
      <p:sp>
        <p:nvSpPr>
          <p:cNvPr id="17" name="TextBox 16">
            <a:extLst>
              <a:ext uri="{FF2B5EF4-FFF2-40B4-BE49-F238E27FC236}">
                <a16:creationId xmlns:a16="http://schemas.microsoft.com/office/drawing/2014/main" id="{4DC4B78A-7F99-4021-BD1F-C83B413531E0}"/>
              </a:ext>
            </a:extLst>
          </p:cNvPr>
          <p:cNvSpPr txBox="1"/>
          <p:nvPr/>
        </p:nvSpPr>
        <p:spPr>
          <a:xfrm>
            <a:off x="1023712" y="5340285"/>
            <a:ext cx="9873672" cy="1200329"/>
          </a:xfrm>
          <a:prstGeom prst="rect">
            <a:avLst/>
          </a:prstGeom>
          <a:noFill/>
        </p:spPr>
        <p:txBody>
          <a:bodyPr wrap="square" rtlCol="0">
            <a:spAutoFit/>
          </a:bodyPr>
          <a:lstStyle/>
          <a:p>
            <a:r>
              <a:rPr lang="en-US" i="1" dirty="0"/>
              <a:t>Note</a:t>
            </a:r>
            <a:r>
              <a:rPr lang="en-US" dirty="0"/>
              <a:t>: These GCA provisions apply even where the Procurement Code does not -- i.e., to home rule municipalities with their own procurement ordinances.  These rules, and rules about contemporaneous outside employment, severely constrain the ability of a municipal official or employee to be on both sides of a transaction involving municipal funds. </a:t>
            </a:r>
          </a:p>
        </p:txBody>
      </p:sp>
    </p:spTree>
    <p:extLst>
      <p:ext uri="{BB962C8B-B14F-4D97-AF65-F5344CB8AC3E}">
        <p14:creationId xmlns:p14="http://schemas.microsoft.com/office/powerpoint/2010/main" val="1420744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p:nvPr/>
        </p:nvSpPr>
        <p:spPr>
          <a:xfrm>
            <a:off x="2013527" y="917550"/>
            <a:ext cx="8774546" cy="45719"/>
          </a:xfrm>
          <a:prstGeom prst="rect">
            <a:avLst/>
          </a:prstGeom>
          <a:solidFill>
            <a:srgbClr val="64C3FF"/>
          </a:solidFill>
        </p:spPr>
      </p:sp>
      <p:sp>
        <p:nvSpPr>
          <p:cNvPr id="3" name="Object 2"/>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spc="220" dirty="0">
                <a:solidFill>
                  <a:srgbClr val="004256"/>
                </a:solidFill>
                <a:latin typeface="Montserrat" pitchFamily="34" charset="0"/>
              </a:rPr>
              <a:t>Revolving Door</a:t>
            </a:r>
            <a:endParaRPr lang="en-US" dirty="0"/>
          </a:p>
        </p:txBody>
      </p:sp>
      <p:sp>
        <p:nvSpPr>
          <p:cNvPr id="15" name="TextBox 14">
            <a:extLst>
              <a:ext uri="{FF2B5EF4-FFF2-40B4-BE49-F238E27FC236}">
                <a16:creationId xmlns:a16="http://schemas.microsoft.com/office/drawing/2014/main" id="{F2739FB7-5FCB-4066-ABE0-DF5903C46E25}"/>
              </a:ext>
            </a:extLst>
          </p:cNvPr>
          <p:cNvSpPr txBox="1"/>
          <p:nvPr/>
        </p:nvSpPr>
        <p:spPr>
          <a:xfrm>
            <a:off x="1023712" y="1311564"/>
            <a:ext cx="5070764" cy="1754326"/>
          </a:xfrm>
          <a:prstGeom prst="rect">
            <a:avLst/>
          </a:prstGeom>
          <a:noFill/>
        </p:spPr>
        <p:txBody>
          <a:bodyPr wrap="square" rtlCol="0">
            <a:spAutoFit/>
          </a:bodyPr>
          <a:lstStyle/>
          <a:p>
            <a:r>
              <a:rPr lang="en-US" b="1" dirty="0"/>
              <a:t>Permanent ban on representation (§ 10-16-8(B))</a:t>
            </a:r>
            <a:endParaRPr lang="en-US" dirty="0"/>
          </a:p>
          <a:p>
            <a:r>
              <a:rPr lang="en-US" dirty="0"/>
              <a:t>A former official or employee cannot represent a person with the person’s dealings with “the government” on a matter in which the former official or employee “participated personally and substantially” while a public official or employee</a:t>
            </a:r>
          </a:p>
        </p:txBody>
      </p:sp>
      <p:sp>
        <p:nvSpPr>
          <p:cNvPr id="16" name="TextBox 15">
            <a:extLst>
              <a:ext uri="{FF2B5EF4-FFF2-40B4-BE49-F238E27FC236}">
                <a16:creationId xmlns:a16="http://schemas.microsoft.com/office/drawing/2014/main" id="{2E4681A0-829E-4ADE-8353-567A5B5A3FDE}"/>
              </a:ext>
            </a:extLst>
          </p:cNvPr>
          <p:cNvSpPr txBox="1"/>
          <p:nvPr/>
        </p:nvSpPr>
        <p:spPr>
          <a:xfrm>
            <a:off x="6400800" y="1291478"/>
            <a:ext cx="5116945" cy="1754326"/>
          </a:xfrm>
          <a:prstGeom prst="rect">
            <a:avLst/>
          </a:prstGeom>
          <a:noFill/>
        </p:spPr>
        <p:txBody>
          <a:bodyPr wrap="square" rtlCol="0">
            <a:spAutoFit/>
          </a:bodyPr>
          <a:lstStyle/>
          <a:p>
            <a:r>
              <a:rPr lang="en-US" b="1" dirty="0"/>
              <a:t>Cooling-off period (§ 10-16-8(D))</a:t>
            </a:r>
          </a:p>
          <a:p>
            <a:r>
              <a:rPr lang="en-US" dirty="0"/>
              <a:t>For a period of one year after leaving government service or employment, a former public official or employee shall not represent “for pay” a person before the local government agency at which the former public official or employee worked</a:t>
            </a:r>
          </a:p>
        </p:txBody>
      </p:sp>
      <p:sp>
        <p:nvSpPr>
          <p:cNvPr id="6" name="TextBox 5">
            <a:extLst>
              <a:ext uri="{FF2B5EF4-FFF2-40B4-BE49-F238E27FC236}">
                <a16:creationId xmlns:a16="http://schemas.microsoft.com/office/drawing/2014/main" id="{05ECCA10-1B0E-49D2-A2AE-AD3A2A989B87}"/>
              </a:ext>
            </a:extLst>
          </p:cNvPr>
          <p:cNvSpPr txBox="1"/>
          <p:nvPr/>
        </p:nvSpPr>
        <p:spPr>
          <a:xfrm>
            <a:off x="1023712" y="3299497"/>
            <a:ext cx="5070764" cy="2308324"/>
          </a:xfrm>
          <a:prstGeom prst="rect">
            <a:avLst/>
          </a:prstGeom>
          <a:noFill/>
        </p:spPr>
        <p:txBody>
          <a:bodyPr wrap="square" rtlCol="0">
            <a:spAutoFit/>
          </a:bodyPr>
          <a:lstStyle/>
          <a:p>
            <a:r>
              <a:rPr lang="en-US" b="1" dirty="0"/>
              <a:t>Ban on revolving door contracts (§ 10-16-8(C))</a:t>
            </a:r>
            <a:endParaRPr lang="en-US" dirty="0"/>
          </a:p>
          <a:p>
            <a:r>
              <a:rPr lang="en-US" dirty="0"/>
              <a:t>Municipality cannot enter contract with a business who is represented by a person who, within the preceding year, was a municipal official or employee if:</a:t>
            </a:r>
          </a:p>
          <a:p>
            <a:pPr marL="342900" indent="-342900">
              <a:buAutoNum type="alphaLcParenBoth"/>
            </a:pPr>
            <a:r>
              <a:rPr lang="en-US" dirty="0"/>
              <a:t>The contract is for more than $1000; and</a:t>
            </a:r>
          </a:p>
          <a:p>
            <a:pPr marL="342900" indent="-342900">
              <a:buAutoNum type="alphaLcParenBoth"/>
            </a:pPr>
            <a:r>
              <a:rPr lang="en-US" dirty="0"/>
              <a:t>The contract is a “direct result of an official act” of the former municipal official or employee</a:t>
            </a:r>
          </a:p>
        </p:txBody>
      </p:sp>
      <p:sp>
        <p:nvSpPr>
          <p:cNvPr id="4" name="TextBox 3">
            <a:extLst>
              <a:ext uri="{FF2B5EF4-FFF2-40B4-BE49-F238E27FC236}">
                <a16:creationId xmlns:a16="http://schemas.microsoft.com/office/drawing/2014/main" id="{60E88F56-5DA3-4576-AFF9-5AE8B6138CFB}"/>
              </a:ext>
            </a:extLst>
          </p:cNvPr>
          <p:cNvSpPr txBox="1"/>
          <p:nvPr/>
        </p:nvSpPr>
        <p:spPr>
          <a:xfrm>
            <a:off x="1023712" y="5940450"/>
            <a:ext cx="9596582" cy="830997"/>
          </a:xfrm>
          <a:prstGeom prst="rect">
            <a:avLst/>
          </a:prstGeom>
          <a:noFill/>
        </p:spPr>
        <p:txBody>
          <a:bodyPr wrap="square" rtlCol="0">
            <a:spAutoFit/>
          </a:bodyPr>
          <a:lstStyle/>
          <a:p>
            <a:r>
              <a:rPr lang="en-US" sz="1600" i="1" dirty="0"/>
              <a:t>Nota bene: State Ethics Commission v. Vargas &amp; Double Eagle Real Estate LLC</a:t>
            </a:r>
            <a:r>
              <a:rPr lang="en-US" sz="1600" dirty="0"/>
              <a:t>, D-202-CV-2021-06201 (2d Jud. Dist. Ct. Oct. 27, 2021) (civil action to enforce GCA revolving door provisions in subsections 10-16-8(B) and (D), pursuing civil fines, corporate vicarious liability and disgorgement). </a:t>
            </a:r>
          </a:p>
        </p:txBody>
      </p:sp>
    </p:spTree>
    <p:extLst>
      <p:ext uri="{BB962C8B-B14F-4D97-AF65-F5344CB8AC3E}">
        <p14:creationId xmlns:p14="http://schemas.microsoft.com/office/powerpoint/2010/main" val="828352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spc="220" dirty="0">
                <a:solidFill>
                  <a:srgbClr val="004256"/>
                </a:solidFill>
                <a:latin typeface="Montserrat" pitchFamily="34" charset="0"/>
                <a:ea typeface="Montserrat" pitchFamily="34" charset="-122"/>
                <a:cs typeface="Montserrat" pitchFamily="34" charset="-120"/>
              </a:rPr>
              <a:t>Contemporaneous Outside Employment</a:t>
            </a:r>
            <a:endParaRPr lang="en-US" dirty="0"/>
          </a:p>
        </p:txBody>
      </p:sp>
      <p:sp>
        <p:nvSpPr>
          <p:cNvPr id="15" name="Object 1">
            <a:extLst>
              <a:ext uri="{FF2B5EF4-FFF2-40B4-BE49-F238E27FC236}">
                <a16:creationId xmlns:a16="http://schemas.microsoft.com/office/drawing/2014/main" id="{69832D02-D942-4CE0-90E0-549FC16751C6}"/>
              </a:ext>
            </a:extLst>
          </p:cNvPr>
          <p:cNvSpPr/>
          <p:nvPr/>
        </p:nvSpPr>
        <p:spPr>
          <a:xfrm>
            <a:off x="1707203" y="954495"/>
            <a:ext cx="8774546" cy="45719"/>
          </a:xfrm>
          <a:prstGeom prst="rect">
            <a:avLst/>
          </a:prstGeom>
          <a:solidFill>
            <a:srgbClr val="64C3FF"/>
          </a:solidFill>
        </p:spPr>
      </p:sp>
      <p:sp>
        <p:nvSpPr>
          <p:cNvPr id="16" name="TextBox 15">
            <a:extLst>
              <a:ext uri="{FF2B5EF4-FFF2-40B4-BE49-F238E27FC236}">
                <a16:creationId xmlns:a16="http://schemas.microsoft.com/office/drawing/2014/main" id="{76D00071-BCEB-41E0-A174-D6399D036703}"/>
              </a:ext>
            </a:extLst>
          </p:cNvPr>
          <p:cNvSpPr txBox="1"/>
          <p:nvPr/>
        </p:nvSpPr>
        <p:spPr>
          <a:xfrm>
            <a:off x="832797" y="1221370"/>
            <a:ext cx="5033818" cy="4801314"/>
          </a:xfrm>
          <a:prstGeom prst="rect">
            <a:avLst/>
          </a:prstGeom>
          <a:noFill/>
        </p:spPr>
        <p:txBody>
          <a:bodyPr wrap="square" rtlCol="0">
            <a:spAutoFit/>
          </a:bodyPr>
          <a:lstStyle/>
          <a:p>
            <a:r>
              <a:rPr lang="en-US" b="1" dirty="0"/>
              <a:t>Disclosure of outside employment (§ 10-16-4.2):</a:t>
            </a:r>
          </a:p>
          <a:p>
            <a:r>
              <a:rPr lang="en-US" dirty="0"/>
              <a:t>Municipal officer or employee can accept outside employment that does not relate to the performance of their official duties, but they must “disclose in writing” the outside employment to their respective municipal office.</a:t>
            </a:r>
          </a:p>
          <a:p>
            <a:endParaRPr lang="en-US" dirty="0"/>
          </a:p>
          <a:p>
            <a:r>
              <a:rPr lang="en-US" b="1" dirty="0"/>
              <a:t>Honoraria prohibited (§ 10-16-4.1):</a:t>
            </a:r>
          </a:p>
          <a:p>
            <a:r>
              <a:rPr lang="en-US" dirty="0"/>
              <a:t>Municipal officer or employee cannot request or receive an honorarium for a speech or a service rendered that relates to the performance of their public duties.  An honorarium is cash or any thing of value greater than $100, but excludes reimbursement for personal costs incurred in making the speech or rendering the service.</a:t>
            </a:r>
          </a:p>
          <a:p>
            <a:endParaRPr lang="en-US" dirty="0"/>
          </a:p>
          <a:p>
            <a:endParaRPr lang="en-US" dirty="0"/>
          </a:p>
        </p:txBody>
      </p:sp>
      <p:sp>
        <p:nvSpPr>
          <p:cNvPr id="17" name="TextBox 16">
            <a:extLst>
              <a:ext uri="{FF2B5EF4-FFF2-40B4-BE49-F238E27FC236}">
                <a16:creationId xmlns:a16="http://schemas.microsoft.com/office/drawing/2014/main" id="{439A166D-EE81-4437-9ED5-06C5697B07BB}"/>
              </a:ext>
            </a:extLst>
          </p:cNvPr>
          <p:cNvSpPr txBox="1"/>
          <p:nvPr/>
        </p:nvSpPr>
        <p:spPr>
          <a:xfrm>
            <a:off x="6094476" y="1221370"/>
            <a:ext cx="5033818" cy="5632311"/>
          </a:xfrm>
          <a:prstGeom prst="rect">
            <a:avLst/>
          </a:prstGeom>
          <a:noFill/>
        </p:spPr>
        <p:txBody>
          <a:bodyPr wrap="square" rtlCol="0">
            <a:spAutoFit/>
          </a:bodyPr>
          <a:lstStyle/>
          <a:p>
            <a:r>
              <a:rPr lang="en-US" b="1" dirty="0"/>
              <a:t>Prohibited employment with contracting businesses (§ 10-16-4.3):</a:t>
            </a:r>
          </a:p>
          <a:p>
            <a:r>
              <a:rPr lang="en-US" dirty="0"/>
              <a:t>Municipal officer or employee who is participating in municipal contracting process with a business cannot, while a municipal employee, accept outside employment with the business contracting with the municipality. </a:t>
            </a:r>
          </a:p>
          <a:p>
            <a:r>
              <a:rPr lang="en-US" i="1" dirty="0"/>
              <a:t>See also </a:t>
            </a:r>
            <a:r>
              <a:rPr lang="en-US" dirty="0"/>
              <a:t>Procurement Code, § 13-1-193.</a:t>
            </a:r>
          </a:p>
          <a:p>
            <a:endParaRPr lang="en-US" dirty="0"/>
          </a:p>
          <a:p>
            <a:r>
              <a:rPr lang="en-US" b="1" dirty="0"/>
              <a:t>Prohibited employment with regulated businesses (§ 10-16-13.2(D)):</a:t>
            </a:r>
          </a:p>
          <a:p>
            <a:r>
              <a:rPr lang="en-US" dirty="0"/>
              <a:t>Municipal officer or employee cannot, while a municipal officer or employee, accept an offer of employment or independent contract from a business over whom the municipal officer or employee has regulatory authority.</a:t>
            </a:r>
          </a:p>
          <a:p>
            <a:endParaRPr lang="en-US" dirty="0"/>
          </a:p>
          <a:p>
            <a:endParaRPr lang="en-US" dirty="0"/>
          </a:p>
          <a:p>
            <a:endParaRPr lang="en-US" dirty="0"/>
          </a:p>
          <a:p>
            <a:endParaRPr lang="en-US" dirty="0"/>
          </a:p>
        </p:txBody>
      </p:sp>
      <p:sp>
        <p:nvSpPr>
          <p:cNvPr id="2" name="TextBox 1">
            <a:extLst>
              <a:ext uri="{FF2B5EF4-FFF2-40B4-BE49-F238E27FC236}">
                <a16:creationId xmlns:a16="http://schemas.microsoft.com/office/drawing/2014/main" id="{09F46A4A-886E-4C2D-BC15-36F42A77BBD4}"/>
              </a:ext>
            </a:extLst>
          </p:cNvPr>
          <p:cNvSpPr txBox="1"/>
          <p:nvPr/>
        </p:nvSpPr>
        <p:spPr>
          <a:xfrm>
            <a:off x="832797" y="5967841"/>
            <a:ext cx="9918330" cy="830997"/>
          </a:xfrm>
          <a:prstGeom prst="rect">
            <a:avLst/>
          </a:prstGeom>
          <a:noFill/>
        </p:spPr>
        <p:txBody>
          <a:bodyPr wrap="square" rtlCol="0">
            <a:spAutoFit/>
          </a:bodyPr>
          <a:lstStyle/>
          <a:p>
            <a:r>
              <a:rPr lang="en-US" sz="1600" i="1" dirty="0"/>
              <a:t>Also about prohibited employment</a:t>
            </a:r>
            <a:r>
              <a:rPr lang="en-US" sz="1600" dirty="0"/>
              <a:t>: the old nepotism statute, § 10-1-10 (1925), prevents a municipal official or employee from employing a deputy, clerk or assistant who is a relative within the third degree (i.e., first cousins or closer), unless first approved by a higher officer, board, or council.</a:t>
            </a:r>
          </a:p>
        </p:txBody>
      </p:sp>
    </p:spTree>
    <p:extLst>
      <p:ext uri="{BB962C8B-B14F-4D97-AF65-F5344CB8AC3E}">
        <p14:creationId xmlns:p14="http://schemas.microsoft.com/office/powerpoint/2010/main" val="2637806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spc="220" dirty="0">
                <a:solidFill>
                  <a:srgbClr val="004256"/>
                </a:solidFill>
                <a:latin typeface="Montserrat" pitchFamily="34" charset="0"/>
                <a:ea typeface="Montserrat" pitchFamily="34" charset="-122"/>
                <a:cs typeface="Montserrat" pitchFamily="34" charset="-120"/>
              </a:rPr>
              <a:t>Duties at a High Level of Generality</a:t>
            </a:r>
            <a:endParaRPr lang="en-US" dirty="0"/>
          </a:p>
        </p:txBody>
      </p:sp>
      <p:sp>
        <p:nvSpPr>
          <p:cNvPr id="15" name="Object 1">
            <a:extLst>
              <a:ext uri="{FF2B5EF4-FFF2-40B4-BE49-F238E27FC236}">
                <a16:creationId xmlns:a16="http://schemas.microsoft.com/office/drawing/2014/main" id="{69832D02-D942-4CE0-90E0-549FC16751C6}"/>
              </a:ext>
            </a:extLst>
          </p:cNvPr>
          <p:cNvSpPr/>
          <p:nvPr/>
        </p:nvSpPr>
        <p:spPr>
          <a:xfrm>
            <a:off x="1707203" y="954495"/>
            <a:ext cx="8774546" cy="45719"/>
          </a:xfrm>
          <a:prstGeom prst="rect">
            <a:avLst/>
          </a:prstGeom>
          <a:solidFill>
            <a:srgbClr val="64C3FF"/>
          </a:solidFill>
        </p:spPr>
      </p:sp>
      <p:sp>
        <p:nvSpPr>
          <p:cNvPr id="16" name="TextBox 15">
            <a:extLst>
              <a:ext uri="{FF2B5EF4-FFF2-40B4-BE49-F238E27FC236}">
                <a16:creationId xmlns:a16="http://schemas.microsoft.com/office/drawing/2014/main" id="{76D00071-BCEB-41E0-A174-D6399D036703}"/>
              </a:ext>
            </a:extLst>
          </p:cNvPr>
          <p:cNvSpPr txBox="1"/>
          <p:nvPr/>
        </p:nvSpPr>
        <p:spPr>
          <a:xfrm>
            <a:off x="878979" y="1221370"/>
            <a:ext cx="5033818" cy="5355312"/>
          </a:xfrm>
          <a:prstGeom prst="rect">
            <a:avLst/>
          </a:prstGeom>
          <a:noFill/>
        </p:spPr>
        <p:txBody>
          <a:bodyPr wrap="square" rtlCol="0">
            <a:spAutoFit/>
          </a:bodyPr>
          <a:lstStyle/>
          <a:p>
            <a:r>
              <a:rPr lang="en-US" b="1" dirty="0"/>
              <a:t>Prohibited use of public powers (§ 10-16-3(A)):</a:t>
            </a:r>
          </a:p>
          <a:p>
            <a:r>
              <a:rPr lang="en-US" dirty="0"/>
              <a:t>Municipal officer or employee “shall use the powers and resources of public office only to advance the public interest and not to obtain personal benefits or pursue private interests”</a:t>
            </a:r>
          </a:p>
          <a:p>
            <a:r>
              <a:rPr lang="en-US" dirty="0"/>
              <a:t>*</a:t>
            </a:r>
            <a:r>
              <a:rPr lang="en-US" i="1" dirty="0"/>
              <a:t>State v. Gutierrez, </a:t>
            </a:r>
            <a:r>
              <a:rPr lang="en-US" dirty="0"/>
              <a:t>2020-NMCA-045 (holding that this provision survived constitutional challenge)</a:t>
            </a:r>
          </a:p>
          <a:p>
            <a:endParaRPr lang="en-US" dirty="0"/>
          </a:p>
          <a:p>
            <a:endParaRPr lang="en-US" dirty="0"/>
          </a:p>
          <a:p>
            <a:r>
              <a:rPr lang="en-US" b="1" dirty="0"/>
              <a:t>Disqualification for conflicts of interest (§ 10-16-4(B)):</a:t>
            </a:r>
          </a:p>
          <a:p>
            <a:r>
              <a:rPr lang="en-US" dirty="0"/>
              <a:t>Municipal official or employee is disqualified and must recuse from taking any official act directly benefiting their financial interest, where the benefit to their financial interest is proportionately greater than the benefit to the general public. </a:t>
            </a:r>
          </a:p>
          <a:p>
            <a:endParaRPr lang="en-US" dirty="0"/>
          </a:p>
          <a:p>
            <a:endParaRPr lang="en-US" dirty="0"/>
          </a:p>
          <a:p>
            <a:endParaRPr lang="en-US" dirty="0"/>
          </a:p>
        </p:txBody>
      </p:sp>
      <p:sp>
        <p:nvSpPr>
          <p:cNvPr id="17" name="TextBox 16">
            <a:extLst>
              <a:ext uri="{FF2B5EF4-FFF2-40B4-BE49-F238E27FC236}">
                <a16:creationId xmlns:a16="http://schemas.microsoft.com/office/drawing/2014/main" id="{439A166D-EE81-4437-9ED5-06C5697B07BB}"/>
              </a:ext>
            </a:extLst>
          </p:cNvPr>
          <p:cNvSpPr txBox="1"/>
          <p:nvPr/>
        </p:nvSpPr>
        <p:spPr>
          <a:xfrm>
            <a:off x="6094476" y="1221370"/>
            <a:ext cx="5033818" cy="3416320"/>
          </a:xfrm>
          <a:prstGeom prst="rect">
            <a:avLst/>
          </a:prstGeom>
          <a:noFill/>
        </p:spPr>
        <p:txBody>
          <a:bodyPr wrap="square" rtlCol="0">
            <a:spAutoFit/>
          </a:bodyPr>
          <a:lstStyle/>
          <a:p>
            <a:r>
              <a:rPr lang="en-US" b="1" dirty="0"/>
              <a:t>No official acts to enhance financial interest (§ 10-16-4(A)):</a:t>
            </a:r>
          </a:p>
          <a:p>
            <a:r>
              <a:rPr lang="en-US" dirty="0"/>
              <a:t>Municipal officer or employee shall not take an official act for the primary purpose of directly enhancing their financial interest or financial position</a:t>
            </a:r>
          </a:p>
          <a:p>
            <a:r>
              <a:rPr lang="en-US" i="1" dirty="0"/>
              <a:t>*The knowing and willful violation of this section is a fourth degree felony.</a:t>
            </a:r>
            <a:r>
              <a:rPr lang="en-US" b="1" dirty="0"/>
              <a:t> </a:t>
            </a:r>
            <a:endParaRPr lang="en-US" dirty="0"/>
          </a:p>
          <a:p>
            <a:endParaRPr lang="en-US" dirty="0"/>
          </a:p>
          <a:p>
            <a:endParaRPr lang="en-US" dirty="0"/>
          </a:p>
          <a:p>
            <a:endParaRPr lang="en-US" dirty="0"/>
          </a:p>
          <a:p>
            <a:endParaRPr lang="en-US" dirty="0"/>
          </a:p>
        </p:txBody>
      </p:sp>
      <p:sp>
        <p:nvSpPr>
          <p:cNvPr id="2" name="TextBox 1">
            <a:extLst>
              <a:ext uri="{FF2B5EF4-FFF2-40B4-BE49-F238E27FC236}">
                <a16:creationId xmlns:a16="http://schemas.microsoft.com/office/drawing/2014/main" id="{7DB3C1F3-7D42-435C-B13E-128D247284E7}"/>
              </a:ext>
            </a:extLst>
          </p:cNvPr>
          <p:cNvSpPr txBox="1"/>
          <p:nvPr/>
        </p:nvSpPr>
        <p:spPr>
          <a:xfrm>
            <a:off x="955964" y="6068410"/>
            <a:ext cx="10058400" cy="738664"/>
          </a:xfrm>
          <a:prstGeom prst="rect">
            <a:avLst/>
          </a:prstGeom>
          <a:noFill/>
        </p:spPr>
        <p:txBody>
          <a:bodyPr wrap="square" rtlCol="0">
            <a:spAutoFit/>
          </a:bodyPr>
          <a:lstStyle/>
          <a:p>
            <a:r>
              <a:rPr lang="en-US" sz="1400" i="1" dirty="0"/>
              <a:t>Note</a:t>
            </a:r>
            <a:r>
              <a:rPr lang="en-US" sz="1400" dirty="0"/>
              <a:t>: the Governmental Conduct Act advances the main principle that the powers, prerogatives, and property of public office be exercised only for the public benefit by imposing duties both (1) at a high specificity (like prohibiting certain sales) and (2) at a high level of generality (like prohibiting any official act taken to promote one’s own financial interest). </a:t>
            </a:r>
          </a:p>
        </p:txBody>
      </p:sp>
    </p:spTree>
    <p:extLst>
      <p:ext uri="{BB962C8B-B14F-4D97-AF65-F5344CB8AC3E}">
        <p14:creationId xmlns:p14="http://schemas.microsoft.com/office/powerpoint/2010/main" val="2026093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515305"/>
            <a:ext cx="12188952" cy="628493"/>
          </a:xfrm>
          <a:prstGeom prst="rect">
            <a:avLst/>
          </a:prstGeom>
          <a:noFill/>
        </p:spPr>
        <p:txBody>
          <a:bodyPr wrap="square" lIns="0" tIns="0" rIns="0" bIns="0" rtlCol="0" anchor="t"/>
          <a:lstStyle/>
          <a:p>
            <a:pPr algn="ctr">
              <a:lnSpc>
                <a:spcPts val="6615"/>
              </a:lnSpc>
              <a:spcAft>
                <a:spcPts val="600"/>
              </a:spcAft>
              <a:buNone/>
            </a:pPr>
            <a:r>
              <a:rPr lang="en-US" sz="6800" b="1" kern="0" spc="431">
                <a:solidFill>
                  <a:srgbClr val="004256"/>
                </a:solidFill>
                <a:latin typeface="Montserrat" pitchFamily="34" charset="0"/>
                <a:ea typeface="Montserrat" pitchFamily="34" charset="-122"/>
                <a:cs typeface="Montserrat" pitchFamily="34" charset="-120"/>
              </a:rPr>
              <a:t>PROCUREMENT</a:t>
            </a:r>
            <a:endParaRPr lang="en-US"/>
          </a:p>
        </p:txBody>
      </p:sp>
      <p:sp>
        <p:nvSpPr>
          <p:cNvPr id="4" name="Object 3"/>
          <p:cNvSpPr/>
          <p:nvPr/>
        </p:nvSpPr>
        <p:spPr>
          <a:xfrm>
            <a:off x="47613" y="3686587"/>
            <a:ext cx="12141339" cy="625827"/>
          </a:xfrm>
          <a:prstGeom prst="rect">
            <a:avLst/>
          </a:prstGeom>
          <a:noFill/>
        </p:spPr>
        <p:txBody>
          <a:bodyPr wrap="square" lIns="0" tIns="0" rIns="0" bIns="0" rtlCol="0" anchor="t"/>
          <a:lstStyle/>
          <a:p>
            <a:pPr algn="ctr">
              <a:lnSpc>
                <a:spcPts val="3024"/>
              </a:lnSpc>
              <a:spcAft>
                <a:spcPts val="600"/>
              </a:spcAft>
              <a:buNone/>
            </a:pPr>
            <a:r>
              <a:rPr lang="en-US" sz="2400" b="1" dirty="0">
                <a:solidFill>
                  <a:srgbClr val="444444">
                    <a:alpha val="80000"/>
                  </a:srgbClr>
                </a:solidFill>
                <a:latin typeface="Montserrat" pitchFamily="34" charset="0"/>
                <a:ea typeface="Montserrat" pitchFamily="34" charset="-122"/>
                <a:cs typeface="Montserrat" pitchFamily="34" charset="-120"/>
              </a:rPr>
              <a:t>Quick overview of Procurement Code</a:t>
            </a:r>
            <a:br>
              <a:rPr lang="en-US" sz="2400" b="1" dirty="0">
                <a:solidFill>
                  <a:srgbClr val="444444">
                    <a:alpha val="80000"/>
                  </a:srgbClr>
                </a:solidFill>
                <a:latin typeface="Montserrat" pitchFamily="34" charset="0"/>
                <a:ea typeface="Montserrat" pitchFamily="34" charset="-122"/>
                <a:cs typeface="Montserrat" pitchFamily="34" charset="-120"/>
              </a:rPr>
            </a:br>
            <a:r>
              <a:rPr lang="en-US" sz="2400" b="1" dirty="0">
                <a:solidFill>
                  <a:srgbClr val="444444">
                    <a:alpha val="80000"/>
                  </a:srgbClr>
                </a:solidFill>
                <a:latin typeface="Montserrat" pitchFamily="34" charset="0"/>
                <a:ea typeface="Montserrat" pitchFamily="34" charset="-122"/>
                <a:cs typeface="Montserrat" pitchFamily="34" charset="-120"/>
              </a:rPr>
              <a:t>and selected ethics provisions​</a:t>
            </a:r>
            <a:endParaRPr lang="en-US" dirty="0"/>
          </a:p>
        </p:txBody>
      </p:sp>
      <p:pic>
        <p:nvPicPr>
          <p:cNvPr id="5" name="Object 3" descr="preencoded.png">
            <a:extLst>
              <a:ext uri="{FF2B5EF4-FFF2-40B4-BE49-F238E27FC236}">
                <a16:creationId xmlns:a16="http://schemas.microsoft.com/office/drawing/2014/main" id="{2FDEE9F7-8926-4C4E-8BE5-43B8A0C5D2E9}"/>
              </a:ext>
            </a:extLst>
          </p:cNvPr>
          <p:cNvPicPr>
            <a:picLocks noChangeAspect="1"/>
          </p:cNvPicPr>
          <p:nvPr/>
        </p:nvPicPr>
        <p:blipFill>
          <a:blip r:embed="rId3"/>
          <a:stretch>
            <a:fillRect/>
          </a:stretch>
        </p:blipFill>
        <p:spPr>
          <a:xfrm>
            <a:off x="3231915" y="3322564"/>
            <a:ext cx="5577339" cy="6175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95226" y="447563"/>
            <a:ext cx="11998500" cy="409923"/>
          </a:xfrm>
          <a:prstGeom prst="rect">
            <a:avLst/>
          </a:prstGeom>
          <a:noFill/>
        </p:spPr>
        <p:txBody>
          <a:bodyPr wrap="square" lIns="0" tIns="0" rIns="0" bIns="0" rtlCol="0" anchor="t"/>
          <a:lstStyle/>
          <a:p>
            <a:pPr algn="ctr">
              <a:lnSpc>
                <a:spcPts val="3307"/>
              </a:lnSpc>
              <a:spcAft>
                <a:spcPts val="600"/>
              </a:spcAft>
            </a:pPr>
            <a:r>
              <a:rPr lang="en-US" sz="3400" b="1" kern="0" spc="220" dirty="0">
                <a:latin typeface="Montserrat"/>
                <a:ea typeface="Montserrat" pitchFamily="34" charset="-122"/>
                <a:cs typeface="Montserrat" pitchFamily="34" charset="-120"/>
              </a:rPr>
              <a:t>THE PROCUREMENT CODE IN ONE SLIDE</a:t>
            </a:r>
            <a:r>
              <a:rPr lang="en-US" sz="3400" b="1" kern="0" spc="220" dirty="0">
                <a:solidFill>
                  <a:srgbClr val="FFFFFF"/>
                </a:solidFill>
                <a:latin typeface="Montserrat"/>
                <a:ea typeface="Montserrat" pitchFamily="34" charset="-122"/>
                <a:cs typeface="Montserrat" pitchFamily="34" charset="-120"/>
              </a:rPr>
              <a:t>​</a:t>
            </a:r>
            <a:endParaRPr lang="en-US" dirty="0">
              <a:latin typeface="Montserrat"/>
            </a:endParaRPr>
          </a:p>
        </p:txBody>
      </p:sp>
      <p:sp>
        <p:nvSpPr>
          <p:cNvPr id="4" name="Object 3"/>
          <p:cNvSpPr/>
          <p:nvPr/>
        </p:nvSpPr>
        <p:spPr>
          <a:xfrm>
            <a:off x="952262" y="2420307"/>
            <a:ext cx="119985" cy="119985"/>
          </a:xfrm>
          <a:prstGeom prst="ellipse">
            <a:avLst/>
          </a:prstGeom>
          <a:solidFill>
            <a:srgbClr val="FFFFFF"/>
          </a:solidFill>
        </p:spPr>
      </p:sp>
      <p:sp>
        <p:nvSpPr>
          <p:cNvPr id="5" name="Object 4"/>
          <p:cNvSpPr/>
          <p:nvPr/>
        </p:nvSpPr>
        <p:spPr>
          <a:xfrm>
            <a:off x="1200802" y="2322186"/>
            <a:ext cx="5084126" cy="894837"/>
          </a:xfrm>
          <a:prstGeom prst="rect">
            <a:avLst/>
          </a:prstGeom>
          <a:noFill/>
        </p:spPr>
        <p:txBody>
          <a:bodyPr wrap="square" lIns="0" tIns="0" rIns="0" bIns="0" rtlCol="0" anchor="t"/>
          <a:lstStyle/>
          <a:p>
            <a:pPr algn="l">
              <a:lnSpc>
                <a:spcPts val="2511"/>
              </a:lnSpc>
              <a:spcAft>
                <a:spcPts val="600"/>
              </a:spcAft>
              <a:buNone/>
            </a:pPr>
            <a:r>
              <a:rPr lang="en-US" sz="2400" dirty="0">
                <a:latin typeface="Source Sans Pro SemiBold"/>
                <a:ea typeface="Source Sans Pro SemiBold"/>
                <a:cs typeface="Source Sans Pro SemiBold" pitchFamily="34" charset="-120"/>
              </a:rPr>
              <a:t>Purchases of tangible items from</a:t>
            </a:r>
            <a:br>
              <a:rPr lang="en-US" sz="2400" dirty="0">
                <a:latin typeface="Source Sans Pro SemiBold" pitchFamily="34" charset="0"/>
                <a:ea typeface="Source Sans Pro SemiBold" pitchFamily="34" charset="-122"/>
                <a:cs typeface="Source Sans Pro SemiBold" pitchFamily="34" charset="-120"/>
              </a:rPr>
            </a:br>
            <a:r>
              <a:rPr lang="en-US" sz="2400" dirty="0">
                <a:latin typeface="Source Sans Pro SemiBold"/>
                <a:ea typeface="Source Sans Pro SemiBold"/>
                <a:cs typeface="Source Sans Pro SemiBold" pitchFamily="34" charset="-120"/>
              </a:rPr>
              <a:t>other government agencies (state</a:t>
            </a:r>
            <a:br>
              <a:rPr lang="en-US" sz="2400" dirty="0">
                <a:latin typeface="Source Sans Pro SemiBold" pitchFamily="34" charset="0"/>
                <a:ea typeface="Source Sans Pro SemiBold" pitchFamily="34" charset="-122"/>
                <a:cs typeface="Source Sans Pro SemiBold" pitchFamily="34" charset="-120"/>
              </a:rPr>
            </a:br>
            <a:r>
              <a:rPr lang="en-US" sz="2400" dirty="0">
                <a:latin typeface="Source Sans Pro SemiBold"/>
                <a:ea typeface="Source Sans Pro SemiBold"/>
                <a:cs typeface="Source Sans Pro SemiBold" pitchFamily="34" charset="-120"/>
              </a:rPr>
              <a:t>and local)</a:t>
            </a:r>
          </a:p>
          <a:p>
            <a:pPr>
              <a:lnSpc>
                <a:spcPts val="2511"/>
              </a:lnSpc>
              <a:spcAft>
                <a:spcPts val="600"/>
              </a:spcAft>
            </a:pPr>
            <a:endParaRPr lang="en-US" sz="2400" dirty="0">
              <a:latin typeface="Source Sans Pro SemiBold"/>
              <a:ea typeface="Source Sans Pro SemiBold"/>
            </a:endParaRPr>
          </a:p>
        </p:txBody>
      </p:sp>
      <p:sp>
        <p:nvSpPr>
          <p:cNvPr id="6" name="Object 5"/>
          <p:cNvSpPr/>
          <p:nvPr/>
        </p:nvSpPr>
        <p:spPr>
          <a:xfrm>
            <a:off x="952262" y="3686815"/>
            <a:ext cx="119985" cy="119985"/>
          </a:xfrm>
          <a:prstGeom prst="ellipse">
            <a:avLst/>
          </a:prstGeom>
          <a:solidFill>
            <a:srgbClr val="FFFFFF"/>
          </a:solidFill>
        </p:spPr>
      </p:sp>
      <p:sp>
        <p:nvSpPr>
          <p:cNvPr id="7" name="Object 6"/>
          <p:cNvSpPr/>
          <p:nvPr/>
        </p:nvSpPr>
        <p:spPr>
          <a:xfrm>
            <a:off x="1200802" y="3587719"/>
            <a:ext cx="5084126" cy="894837"/>
          </a:xfrm>
          <a:prstGeom prst="rect">
            <a:avLst/>
          </a:prstGeom>
          <a:noFill/>
        </p:spPr>
        <p:txBody>
          <a:bodyPr wrap="square" lIns="0" tIns="0" rIns="0" bIns="0" rtlCol="0" anchor="t"/>
          <a:lstStyle/>
          <a:p>
            <a:pPr algn="l">
              <a:lnSpc>
                <a:spcPts val="2511"/>
              </a:lnSpc>
              <a:spcAft>
                <a:spcPts val="600"/>
              </a:spcAft>
              <a:buNone/>
            </a:pPr>
            <a:r>
              <a:rPr lang="en-US" sz="2400" dirty="0">
                <a:latin typeface="Source Sans Pro SemiBold" pitchFamily="34" charset="0"/>
                <a:ea typeface="Source Sans Pro SemiBold" pitchFamily="34" charset="-122"/>
                <a:cs typeface="Source Sans Pro SemiBold" pitchFamily="34" charset="-120"/>
              </a:rPr>
              <a:t>Procurements under existing contracts (e.g., GSA or statewide price agreements)</a:t>
            </a:r>
            <a:endParaRPr lang="en-US" dirty="0"/>
          </a:p>
        </p:txBody>
      </p:sp>
      <p:sp>
        <p:nvSpPr>
          <p:cNvPr id="8" name="Object 7"/>
          <p:cNvSpPr/>
          <p:nvPr/>
        </p:nvSpPr>
        <p:spPr>
          <a:xfrm>
            <a:off x="952262" y="4953323"/>
            <a:ext cx="119985" cy="119985"/>
          </a:xfrm>
          <a:prstGeom prst="ellipse">
            <a:avLst/>
          </a:prstGeom>
          <a:solidFill>
            <a:srgbClr val="FFFFFF"/>
          </a:solidFill>
        </p:spPr>
      </p:sp>
      <p:sp>
        <p:nvSpPr>
          <p:cNvPr id="9" name="Object 8"/>
          <p:cNvSpPr/>
          <p:nvPr/>
        </p:nvSpPr>
        <p:spPr>
          <a:xfrm>
            <a:off x="1200802" y="4853252"/>
            <a:ext cx="5084126" cy="257111"/>
          </a:xfrm>
          <a:prstGeom prst="rect">
            <a:avLst/>
          </a:prstGeom>
          <a:noFill/>
        </p:spPr>
        <p:txBody>
          <a:bodyPr wrap="square" lIns="0" tIns="0" rIns="0" bIns="0" rtlCol="0" anchor="t"/>
          <a:lstStyle/>
          <a:p>
            <a:pPr algn="l">
              <a:lnSpc>
                <a:spcPts val="2511"/>
              </a:lnSpc>
              <a:spcAft>
                <a:spcPts val="600"/>
              </a:spcAft>
              <a:buNone/>
            </a:pPr>
            <a:r>
              <a:rPr lang="en-US" sz="2400" dirty="0">
                <a:latin typeface="Source Sans Pro SemiBold" pitchFamily="34" charset="0"/>
                <a:ea typeface="Source Sans Pro SemiBold" pitchFamily="34" charset="-122"/>
                <a:cs typeface="Source Sans Pro SemiBold" pitchFamily="34" charset="-120"/>
              </a:rPr>
              <a:t>Travel, meals and lodging​</a:t>
            </a:r>
            <a:endParaRPr lang="en-US" dirty="0"/>
          </a:p>
        </p:txBody>
      </p:sp>
      <p:sp>
        <p:nvSpPr>
          <p:cNvPr id="10" name="Object 9"/>
          <p:cNvSpPr/>
          <p:nvPr/>
        </p:nvSpPr>
        <p:spPr>
          <a:xfrm>
            <a:off x="952262" y="5581816"/>
            <a:ext cx="119985" cy="119985"/>
          </a:xfrm>
          <a:prstGeom prst="ellipse">
            <a:avLst/>
          </a:prstGeom>
          <a:solidFill>
            <a:srgbClr val="FFFFFF"/>
          </a:solidFill>
        </p:spPr>
      </p:sp>
      <p:sp>
        <p:nvSpPr>
          <p:cNvPr id="11" name="Object 10"/>
          <p:cNvSpPr/>
          <p:nvPr/>
        </p:nvSpPr>
        <p:spPr>
          <a:xfrm>
            <a:off x="1200802" y="5411786"/>
            <a:ext cx="5084126" cy="575974"/>
          </a:xfrm>
          <a:prstGeom prst="rect">
            <a:avLst/>
          </a:prstGeom>
          <a:noFill/>
        </p:spPr>
        <p:txBody>
          <a:bodyPr wrap="square" lIns="0" tIns="0" rIns="0" bIns="0" rtlCol="0" anchor="t"/>
          <a:lstStyle/>
          <a:p>
            <a:pPr algn="l">
              <a:lnSpc>
                <a:spcPts val="2511"/>
              </a:lnSpc>
              <a:spcAft>
                <a:spcPts val="600"/>
              </a:spcAft>
              <a:buNone/>
            </a:pPr>
            <a:r>
              <a:rPr lang="en-US" sz="2400" dirty="0">
                <a:latin typeface="Source Sans Pro SemiBold" pitchFamily="34" charset="0"/>
                <a:ea typeface="Source Sans Pro SemiBold" pitchFamily="34" charset="-122"/>
                <a:cs typeface="Source Sans Pro SemiBold" pitchFamily="34" charset="-120"/>
              </a:rPr>
              <a:t>Public school transportation</a:t>
            </a:r>
            <a:br>
              <a:rPr lang="en-US" sz="2400" dirty="0">
                <a:latin typeface="Source Sans Pro SemiBold" pitchFamily="34" charset="0"/>
                <a:ea typeface="Source Sans Pro SemiBold" pitchFamily="34" charset="-122"/>
                <a:cs typeface="Source Sans Pro SemiBold" pitchFamily="34" charset="-120"/>
              </a:rPr>
            </a:br>
            <a:r>
              <a:rPr lang="en-US" sz="2400" dirty="0">
                <a:latin typeface="Source Sans Pro SemiBold" pitchFamily="34" charset="0"/>
                <a:ea typeface="Source Sans Pro SemiBold" pitchFamily="34" charset="-122"/>
                <a:cs typeface="Source Sans Pro SemiBold" pitchFamily="34" charset="-120"/>
              </a:rPr>
              <a:t>services​</a:t>
            </a:r>
            <a:endParaRPr lang="en-US" dirty="0"/>
          </a:p>
        </p:txBody>
      </p:sp>
      <p:sp>
        <p:nvSpPr>
          <p:cNvPr id="12" name="Object 11"/>
          <p:cNvSpPr/>
          <p:nvPr/>
        </p:nvSpPr>
        <p:spPr>
          <a:xfrm>
            <a:off x="6284928" y="2420307"/>
            <a:ext cx="119985" cy="119985"/>
          </a:xfrm>
          <a:prstGeom prst="ellipse">
            <a:avLst/>
          </a:prstGeom>
          <a:solidFill>
            <a:srgbClr val="FFFFFF"/>
          </a:solidFill>
        </p:spPr>
      </p:sp>
      <p:sp>
        <p:nvSpPr>
          <p:cNvPr id="13" name="Object 12"/>
          <p:cNvSpPr/>
          <p:nvPr/>
        </p:nvSpPr>
        <p:spPr>
          <a:xfrm>
            <a:off x="6533469" y="2322186"/>
            <a:ext cx="5084126" cy="575974"/>
          </a:xfrm>
          <a:prstGeom prst="rect">
            <a:avLst/>
          </a:prstGeom>
          <a:noFill/>
        </p:spPr>
        <p:txBody>
          <a:bodyPr wrap="square" lIns="0" tIns="0" rIns="0" bIns="0" rtlCol="0" anchor="t"/>
          <a:lstStyle/>
          <a:p>
            <a:pPr algn="l">
              <a:lnSpc>
                <a:spcPts val="2511"/>
              </a:lnSpc>
              <a:spcAft>
                <a:spcPts val="600"/>
              </a:spcAft>
              <a:buNone/>
            </a:pPr>
            <a:r>
              <a:rPr lang="en-US" sz="2400" dirty="0">
                <a:latin typeface="Source Sans Pro SemiBold" pitchFamily="34" charset="0"/>
                <a:ea typeface="Source Sans Pro SemiBold" pitchFamily="34" charset="-122"/>
                <a:cs typeface="Source Sans Pro SemiBold" pitchFamily="34" charset="-120"/>
              </a:rPr>
              <a:t>Prepayment for conferences,</a:t>
            </a:r>
            <a:br>
              <a:rPr lang="en-US" sz="2400" dirty="0">
                <a:latin typeface="Source Sans Pro SemiBold" pitchFamily="34" charset="0"/>
                <a:ea typeface="Source Sans Pro SemiBold" pitchFamily="34" charset="-122"/>
                <a:cs typeface="Source Sans Pro SemiBold" pitchFamily="34" charset="-120"/>
              </a:rPr>
            </a:br>
            <a:r>
              <a:rPr lang="en-US" sz="2400" dirty="0">
                <a:latin typeface="Source Sans Pro SemiBold" pitchFamily="34" charset="0"/>
                <a:ea typeface="Source Sans Pro SemiBold" pitchFamily="34" charset="-122"/>
                <a:cs typeface="Source Sans Pro SemiBold" pitchFamily="34" charset="-120"/>
              </a:rPr>
              <a:t>magazine subscriptions, etc.​</a:t>
            </a:r>
            <a:endParaRPr lang="en-US" dirty="0"/>
          </a:p>
        </p:txBody>
      </p:sp>
      <p:sp>
        <p:nvSpPr>
          <p:cNvPr id="14" name="Object 13"/>
          <p:cNvSpPr/>
          <p:nvPr/>
        </p:nvSpPr>
        <p:spPr>
          <a:xfrm>
            <a:off x="6284928" y="3363046"/>
            <a:ext cx="119985" cy="119985"/>
          </a:xfrm>
          <a:prstGeom prst="ellipse">
            <a:avLst/>
          </a:prstGeom>
          <a:solidFill>
            <a:srgbClr val="FFFFFF"/>
          </a:solidFill>
        </p:spPr>
      </p:sp>
      <p:sp>
        <p:nvSpPr>
          <p:cNvPr id="15" name="Object 14"/>
          <p:cNvSpPr/>
          <p:nvPr/>
        </p:nvSpPr>
        <p:spPr>
          <a:xfrm>
            <a:off x="6533469" y="3268856"/>
            <a:ext cx="5084126" cy="257111"/>
          </a:xfrm>
          <a:prstGeom prst="rect">
            <a:avLst/>
          </a:prstGeom>
          <a:noFill/>
        </p:spPr>
        <p:txBody>
          <a:bodyPr wrap="square" lIns="0" tIns="0" rIns="0" bIns="0" rtlCol="0" anchor="t"/>
          <a:lstStyle/>
          <a:p>
            <a:pPr algn="l">
              <a:lnSpc>
                <a:spcPts val="2511"/>
              </a:lnSpc>
              <a:spcAft>
                <a:spcPts val="600"/>
              </a:spcAft>
              <a:buNone/>
            </a:pPr>
            <a:r>
              <a:rPr lang="en-US" sz="2400" dirty="0">
                <a:latin typeface="Source Sans Pro SemiBold" pitchFamily="34" charset="0"/>
                <a:ea typeface="Source Sans Pro SemiBold" pitchFamily="34" charset="-122"/>
                <a:cs typeface="Source Sans Pro SemiBold" pitchFamily="34" charset="-120"/>
              </a:rPr>
              <a:t>Jail and hospital operation contracts​</a:t>
            </a:r>
            <a:endParaRPr lang="en-US" dirty="0"/>
          </a:p>
        </p:txBody>
      </p:sp>
      <p:sp>
        <p:nvSpPr>
          <p:cNvPr id="16" name="Object 15"/>
          <p:cNvSpPr/>
          <p:nvPr/>
        </p:nvSpPr>
        <p:spPr>
          <a:xfrm>
            <a:off x="6284928" y="3991539"/>
            <a:ext cx="119985" cy="119985"/>
          </a:xfrm>
          <a:prstGeom prst="ellipse">
            <a:avLst/>
          </a:prstGeom>
          <a:solidFill>
            <a:srgbClr val="FFFFFF"/>
          </a:solidFill>
        </p:spPr>
      </p:sp>
      <p:sp>
        <p:nvSpPr>
          <p:cNvPr id="17" name="Object 16"/>
          <p:cNvSpPr/>
          <p:nvPr/>
        </p:nvSpPr>
        <p:spPr>
          <a:xfrm>
            <a:off x="6533469" y="3896663"/>
            <a:ext cx="5084126" cy="257111"/>
          </a:xfrm>
          <a:prstGeom prst="rect">
            <a:avLst/>
          </a:prstGeom>
          <a:noFill/>
        </p:spPr>
        <p:txBody>
          <a:bodyPr wrap="square" lIns="0" tIns="0" rIns="0" bIns="0" rtlCol="0" anchor="t"/>
          <a:lstStyle/>
          <a:p>
            <a:pPr algn="l">
              <a:lnSpc>
                <a:spcPts val="2511"/>
              </a:lnSpc>
              <a:spcAft>
                <a:spcPts val="600"/>
              </a:spcAft>
              <a:buNone/>
            </a:pPr>
            <a:r>
              <a:rPr lang="en-US" sz="2400" dirty="0">
                <a:latin typeface="Source Sans Pro SemiBold" pitchFamily="34" charset="0"/>
                <a:ea typeface="Source Sans Pro SemiBold" pitchFamily="34" charset="-122"/>
                <a:cs typeface="Source Sans Pro SemiBold" pitchFamily="34" charset="-120"/>
              </a:rPr>
              <a:t>Advertising</a:t>
            </a:r>
            <a:endParaRPr lang="en-US" dirty="0"/>
          </a:p>
        </p:txBody>
      </p:sp>
      <p:sp>
        <p:nvSpPr>
          <p:cNvPr id="18" name="Object 17"/>
          <p:cNvSpPr/>
          <p:nvPr/>
        </p:nvSpPr>
        <p:spPr>
          <a:xfrm>
            <a:off x="6284928" y="4620032"/>
            <a:ext cx="119985" cy="119985"/>
          </a:xfrm>
          <a:prstGeom prst="ellipse">
            <a:avLst/>
          </a:prstGeom>
          <a:solidFill>
            <a:srgbClr val="FFFFFF"/>
          </a:solidFill>
        </p:spPr>
      </p:sp>
      <p:sp>
        <p:nvSpPr>
          <p:cNvPr id="19" name="Object 18"/>
          <p:cNvSpPr/>
          <p:nvPr/>
        </p:nvSpPr>
        <p:spPr>
          <a:xfrm>
            <a:off x="6533469" y="4524470"/>
            <a:ext cx="5084126" cy="575974"/>
          </a:xfrm>
          <a:prstGeom prst="rect">
            <a:avLst/>
          </a:prstGeom>
          <a:noFill/>
        </p:spPr>
        <p:txBody>
          <a:bodyPr wrap="square" lIns="0" tIns="0" rIns="0" bIns="0" rtlCol="0" anchor="t"/>
          <a:lstStyle/>
          <a:p>
            <a:pPr algn="l">
              <a:lnSpc>
                <a:spcPts val="2511"/>
              </a:lnSpc>
              <a:spcAft>
                <a:spcPts val="600"/>
              </a:spcAft>
              <a:buNone/>
            </a:pPr>
            <a:r>
              <a:rPr lang="en-US" sz="2400" dirty="0">
                <a:latin typeface="Source Sans Pro SemiBold" pitchFamily="34" charset="0"/>
                <a:ea typeface="Source Sans Pro SemiBold" pitchFamily="34" charset="-122"/>
                <a:cs typeface="Source Sans Pro SemiBold" pitchFamily="34" charset="-120"/>
              </a:rPr>
              <a:t>Purchases of services provided by</a:t>
            </a:r>
            <a:br>
              <a:rPr lang="en-US" sz="2400" dirty="0">
                <a:latin typeface="Source Sans Pro SemiBold" pitchFamily="34" charset="0"/>
                <a:ea typeface="Source Sans Pro SemiBold" pitchFamily="34" charset="-122"/>
                <a:cs typeface="Source Sans Pro SemiBold" pitchFamily="34" charset="-120"/>
              </a:rPr>
            </a:br>
            <a:r>
              <a:rPr lang="en-US" sz="2400" dirty="0">
                <a:latin typeface="Source Sans Pro SemiBold" pitchFamily="34" charset="0"/>
                <a:ea typeface="Source Sans Pro SemiBold" pitchFamily="34" charset="-122"/>
                <a:cs typeface="Source Sans Pro SemiBold" pitchFamily="34" charset="-120"/>
              </a:rPr>
              <a:t>disabled workers (State Use Act)​</a:t>
            </a:r>
            <a:endParaRPr lang="en-US" dirty="0"/>
          </a:p>
        </p:txBody>
      </p:sp>
      <p:sp>
        <p:nvSpPr>
          <p:cNvPr id="20" name="Object 19"/>
          <p:cNvSpPr/>
          <p:nvPr/>
        </p:nvSpPr>
        <p:spPr>
          <a:xfrm>
            <a:off x="6284928" y="5572294"/>
            <a:ext cx="119985" cy="119985"/>
          </a:xfrm>
          <a:prstGeom prst="ellipse">
            <a:avLst/>
          </a:prstGeom>
          <a:solidFill>
            <a:srgbClr val="FFFFFF"/>
          </a:solidFill>
        </p:spPr>
      </p:sp>
      <p:sp>
        <p:nvSpPr>
          <p:cNvPr id="21" name="Object 20"/>
          <p:cNvSpPr/>
          <p:nvPr/>
        </p:nvSpPr>
        <p:spPr>
          <a:xfrm>
            <a:off x="6533469" y="5471141"/>
            <a:ext cx="5084126" cy="257111"/>
          </a:xfrm>
          <a:prstGeom prst="rect">
            <a:avLst/>
          </a:prstGeom>
          <a:noFill/>
        </p:spPr>
        <p:txBody>
          <a:bodyPr wrap="square" lIns="0" tIns="0" rIns="0" bIns="0" rtlCol="0" anchor="t"/>
          <a:lstStyle/>
          <a:p>
            <a:pPr>
              <a:lnSpc>
                <a:spcPts val="2511"/>
              </a:lnSpc>
              <a:spcAft>
                <a:spcPts val="600"/>
              </a:spcAft>
            </a:pPr>
            <a:r>
              <a:rPr lang="en-US" sz="2400" dirty="0">
                <a:latin typeface="Source Sans Pro SemiBold"/>
                <a:ea typeface="Source Sans Pro SemiBold"/>
              </a:rPr>
              <a:t>Small purchases ($60,000 for professional services; $20,000 for other services and goods)</a:t>
            </a:r>
            <a:endParaRPr lang="en-US" dirty="0"/>
          </a:p>
        </p:txBody>
      </p:sp>
      <p:sp>
        <p:nvSpPr>
          <p:cNvPr id="22" name="Object 4">
            <a:extLst>
              <a:ext uri="{FF2B5EF4-FFF2-40B4-BE49-F238E27FC236}">
                <a16:creationId xmlns:a16="http://schemas.microsoft.com/office/drawing/2014/main" id="{B0D861E9-01A0-4299-B694-2363A349F9B0}"/>
              </a:ext>
            </a:extLst>
          </p:cNvPr>
          <p:cNvSpPr/>
          <p:nvPr/>
        </p:nvSpPr>
        <p:spPr>
          <a:xfrm>
            <a:off x="1010301" y="1144549"/>
            <a:ext cx="9612830" cy="704337"/>
          </a:xfrm>
          <a:prstGeom prst="rect">
            <a:avLst/>
          </a:prstGeom>
          <a:noFill/>
        </p:spPr>
        <p:txBody>
          <a:bodyPr wrap="square" lIns="0" tIns="0" rIns="0" bIns="0" rtlCol="0" anchor="t"/>
          <a:lstStyle/>
          <a:p>
            <a:pPr>
              <a:lnSpc>
                <a:spcPts val="2511"/>
              </a:lnSpc>
              <a:spcAft>
                <a:spcPts val="600"/>
              </a:spcAft>
            </a:pPr>
            <a:r>
              <a:rPr lang="en-US" sz="2400" dirty="0">
                <a:latin typeface="Source Sans Pro SemiBold"/>
                <a:ea typeface="Source Sans Pro SemiBold"/>
              </a:rPr>
              <a:t>(1) </a:t>
            </a:r>
            <a:r>
              <a:rPr lang="en-US" sz="2400" i="1" dirty="0">
                <a:latin typeface="Source Sans Pro SemiBold"/>
                <a:ea typeface="Source Sans Pro SemiBold"/>
              </a:rPr>
              <a:t>The main rule</a:t>
            </a:r>
            <a:r>
              <a:rPr lang="en-US" sz="2400" dirty="0">
                <a:latin typeface="Source Sans Pro SemiBold"/>
                <a:ea typeface="Source Sans Pro SemiBold"/>
              </a:rPr>
              <a:t>: All procurement is achieved through competitive sealed bids or proposals.  (§ 13-1-102). (2) But there are </a:t>
            </a:r>
            <a:r>
              <a:rPr lang="en-US" sz="2400" i="1" dirty="0">
                <a:latin typeface="Source Sans Pro SemiBold"/>
                <a:ea typeface="Source Sans Pro SemiBold"/>
              </a:rPr>
              <a:t>many</a:t>
            </a:r>
            <a:r>
              <a:rPr lang="en-US" sz="2400" dirty="0">
                <a:latin typeface="Source Sans Pro SemiBold"/>
                <a:ea typeface="Source Sans Pro SemiBold"/>
              </a:rPr>
              <a:t> </a:t>
            </a:r>
            <a:r>
              <a:rPr lang="en-US" sz="2400" i="1" dirty="0">
                <a:latin typeface="Source Sans Pro SemiBold"/>
                <a:ea typeface="Source Sans Pro SemiBold"/>
              </a:rPr>
              <a:t>exemptions and exceptions</a:t>
            </a:r>
            <a:r>
              <a:rPr lang="en-US" sz="2400" dirty="0">
                <a:latin typeface="Source Sans Pro SemiBold"/>
                <a:ea typeface="Source Sans Pro SemiBold"/>
              </a:rPr>
              <a:t>:</a:t>
            </a:r>
          </a:p>
        </p:txBody>
      </p:sp>
      <p:sp>
        <p:nvSpPr>
          <p:cNvPr id="23" name="Object 4">
            <a:extLst>
              <a:ext uri="{FF2B5EF4-FFF2-40B4-BE49-F238E27FC236}">
                <a16:creationId xmlns:a16="http://schemas.microsoft.com/office/drawing/2014/main" id="{482603C5-E5E8-4F80-B983-1B2C5239F4EB}"/>
              </a:ext>
            </a:extLst>
          </p:cNvPr>
          <p:cNvSpPr/>
          <p:nvPr/>
        </p:nvSpPr>
        <p:spPr>
          <a:xfrm>
            <a:off x="949688" y="1768004"/>
            <a:ext cx="8236035" cy="912155"/>
          </a:xfrm>
          <a:prstGeom prst="rect">
            <a:avLst/>
          </a:prstGeom>
          <a:noFill/>
        </p:spPr>
        <p:txBody>
          <a:bodyPr wrap="square" lIns="0" tIns="0" rIns="0" bIns="0" rtlCol="0" anchor="t"/>
          <a:lstStyle/>
          <a:p>
            <a:pPr algn="l">
              <a:lnSpc>
                <a:spcPts val="2511"/>
              </a:lnSpc>
              <a:spcAft>
                <a:spcPts val="600"/>
              </a:spcAft>
              <a:buNone/>
            </a:pPr>
            <a:endParaRPr lang="en-US" sz="2400">
              <a:latin typeface="Source Sans Pro SemiBold"/>
              <a:ea typeface="Source Sans Pro SemiBold"/>
            </a:endParaRPr>
          </a:p>
        </p:txBody>
      </p:sp>
      <p:sp>
        <p:nvSpPr>
          <p:cNvPr id="24" name="Object 4">
            <a:extLst>
              <a:ext uri="{FF2B5EF4-FFF2-40B4-BE49-F238E27FC236}">
                <a16:creationId xmlns:a16="http://schemas.microsoft.com/office/drawing/2014/main" id="{0321ECE1-DADE-4E33-8D81-0DFC6C4F6EAA}"/>
              </a:ext>
            </a:extLst>
          </p:cNvPr>
          <p:cNvSpPr/>
          <p:nvPr/>
        </p:nvSpPr>
        <p:spPr>
          <a:xfrm>
            <a:off x="906392" y="6322685"/>
            <a:ext cx="9820648" cy="704337"/>
          </a:xfrm>
          <a:prstGeom prst="rect">
            <a:avLst/>
          </a:prstGeom>
          <a:noFill/>
        </p:spPr>
        <p:txBody>
          <a:bodyPr wrap="square" lIns="0" tIns="0" rIns="0" bIns="0" rtlCol="0" anchor="t"/>
          <a:lstStyle/>
          <a:p>
            <a:pPr>
              <a:lnSpc>
                <a:spcPts val="2511"/>
              </a:lnSpc>
              <a:spcAft>
                <a:spcPts val="600"/>
              </a:spcAft>
            </a:pPr>
            <a:r>
              <a:rPr lang="en-US" sz="2400">
                <a:solidFill>
                  <a:srgbClr val="FFFFFF"/>
                </a:solidFill>
                <a:latin typeface="Source Sans Pro SemiBold"/>
                <a:ea typeface="Source Sans Pro SemiBold"/>
              </a:rPr>
              <a:t>(3) And even where there are exceptions, other purchasing rules still apply.</a:t>
            </a:r>
          </a:p>
        </p:txBody>
      </p:sp>
      <p:sp>
        <p:nvSpPr>
          <p:cNvPr id="25" name="Object 1">
            <a:extLst>
              <a:ext uri="{FF2B5EF4-FFF2-40B4-BE49-F238E27FC236}">
                <a16:creationId xmlns:a16="http://schemas.microsoft.com/office/drawing/2014/main" id="{956F59F8-F4C2-46D1-AAA9-9A0379B6293F}"/>
              </a:ext>
            </a:extLst>
          </p:cNvPr>
          <p:cNvSpPr/>
          <p:nvPr/>
        </p:nvSpPr>
        <p:spPr>
          <a:xfrm>
            <a:off x="1707203" y="855249"/>
            <a:ext cx="8774546" cy="45719"/>
          </a:xfrm>
          <a:prstGeom prst="rect">
            <a:avLst/>
          </a:prstGeom>
          <a:solidFill>
            <a:srgbClr val="64C3FF"/>
          </a:solidFill>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1" descr="preencoded.png"/>
          <p:cNvPicPr>
            <a:picLocks noChangeAspect="1"/>
          </p:cNvPicPr>
          <p:nvPr/>
        </p:nvPicPr>
        <p:blipFill>
          <a:blip r:embed="rId3"/>
          <a:srcRect l="5333" r="9333" b="4000"/>
          <a:stretch/>
        </p:blipFill>
        <p:spPr>
          <a:xfrm>
            <a:off x="0" y="0"/>
            <a:ext cx="6094476" cy="6856286"/>
          </a:xfrm>
          <a:prstGeom prst="rect">
            <a:avLst/>
          </a:prstGeom>
        </p:spPr>
      </p:pic>
      <p:sp>
        <p:nvSpPr>
          <p:cNvPr id="3" name="Object 2"/>
          <p:cNvSpPr/>
          <p:nvPr/>
        </p:nvSpPr>
        <p:spPr>
          <a:xfrm>
            <a:off x="380905" y="0"/>
            <a:ext cx="6094476" cy="6856286"/>
          </a:xfrm>
          <a:prstGeom prst="rect">
            <a:avLst/>
          </a:prstGeom>
          <a:noFill/>
        </p:spPr>
      </p:sp>
      <p:sp>
        <p:nvSpPr>
          <p:cNvPr id="4" name="Object 3"/>
          <p:cNvSpPr/>
          <p:nvPr/>
        </p:nvSpPr>
        <p:spPr>
          <a:xfrm>
            <a:off x="6665833" y="2884973"/>
            <a:ext cx="5332667" cy="148553"/>
          </a:xfrm>
          <a:prstGeom prst="rect">
            <a:avLst/>
          </a:prstGeom>
          <a:noFill/>
        </p:spPr>
        <p:txBody>
          <a:bodyPr wrap="square" lIns="0" tIns="0" rIns="0" bIns="0" rtlCol="0" anchor="t"/>
          <a:lstStyle/>
          <a:p>
            <a:pPr algn="l">
              <a:lnSpc>
                <a:spcPts val="1323"/>
              </a:lnSpc>
              <a:spcAft>
                <a:spcPts val="600"/>
              </a:spcAft>
              <a:buNone/>
            </a:pPr>
            <a:r>
              <a:rPr lang="en-US" sz="1400" b="1" kern="0" spc="86">
                <a:solidFill>
                  <a:srgbClr val="FFFFFF"/>
                </a:solidFill>
                <a:latin typeface="Montserrat" pitchFamily="34" charset="0"/>
                <a:ea typeface="Montserrat" pitchFamily="34" charset="-122"/>
                <a:cs typeface="Montserrat" pitchFamily="34" charset="-120"/>
              </a:rPr>
              <a:t>TYPE TEXT</a:t>
            </a:r>
            <a:endParaRPr lang="en-US"/>
          </a:p>
        </p:txBody>
      </p:sp>
      <p:pic>
        <p:nvPicPr>
          <p:cNvPr id="5" name="Object 4" descr="preencoded.png"/>
          <p:cNvPicPr>
            <a:picLocks noChangeAspect="1"/>
          </p:cNvPicPr>
          <p:nvPr/>
        </p:nvPicPr>
        <p:blipFill>
          <a:blip r:embed="rId4"/>
          <a:stretch>
            <a:fillRect/>
          </a:stretch>
        </p:blipFill>
        <p:spPr>
          <a:xfrm>
            <a:off x="6105040" y="0"/>
            <a:ext cx="6053494" cy="6773159"/>
          </a:xfrm>
          <a:prstGeom prst="rect">
            <a:avLst/>
          </a:prstGeom>
        </p:spPr>
      </p:pic>
      <p:sp>
        <p:nvSpPr>
          <p:cNvPr id="6" name="Object 5"/>
          <p:cNvSpPr/>
          <p:nvPr/>
        </p:nvSpPr>
        <p:spPr>
          <a:xfrm>
            <a:off x="6172963" y="1821693"/>
            <a:ext cx="6023179" cy="2558710"/>
          </a:xfrm>
          <a:prstGeom prst="rect">
            <a:avLst/>
          </a:prstGeom>
          <a:noFill/>
        </p:spPr>
        <p:txBody>
          <a:bodyPr wrap="square" lIns="0" tIns="0" rIns="0" bIns="0" rtlCol="0" anchor="t"/>
          <a:lstStyle/>
          <a:p>
            <a:pPr algn="ctr">
              <a:lnSpc>
                <a:spcPts val="2205"/>
              </a:lnSpc>
              <a:spcAft>
                <a:spcPts val="600"/>
              </a:spcAft>
              <a:buNone/>
            </a:pPr>
            <a:r>
              <a:rPr lang="en-US" sz="2300" b="1" u="sng" kern="0" spc="144" dirty="0">
                <a:solidFill>
                  <a:srgbClr val="FFFFFF"/>
                </a:solidFill>
                <a:latin typeface="Montserrat" pitchFamily="34" charset="0"/>
                <a:ea typeface="Montserrat" pitchFamily="34" charset="-122"/>
                <a:cs typeface="Montserrat" pitchFamily="34" charset="-120"/>
              </a:rPr>
              <a:t>7 COMMISSIONERS</a:t>
            </a:r>
          </a:p>
          <a:p>
            <a:pPr>
              <a:lnSpc>
                <a:spcPts val="2205"/>
              </a:lnSpc>
              <a:spcAft>
                <a:spcPts val="600"/>
              </a:spcAft>
            </a:pPr>
            <a:r>
              <a:rPr lang="en-US" dirty="0">
                <a:solidFill>
                  <a:schemeClr val="bg1"/>
                </a:solidFill>
              </a:rPr>
              <a:t>    • Hon. William Lang (ABQ)	 • Hon.  Garrey Carruthers (LC)</a:t>
            </a:r>
          </a:p>
          <a:p>
            <a:pPr>
              <a:lnSpc>
                <a:spcPts val="2205"/>
              </a:lnSpc>
              <a:spcAft>
                <a:spcPts val="600"/>
              </a:spcAft>
            </a:pPr>
            <a:r>
              <a:rPr lang="en-US" dirty="0">
                <a:solidFill>
                  <a:schemeClr val="bg1"/>
                </a:solidFill>
              </a:rPr>
              <a:t>    • Jeffrey Baker (ABQ)	 • Hon. Celia Foy Castillo (SF)</a:t>
            </a:r>
          </a:p>
          <a:p>
            <a:pPr>
              <a:lnSpc>
                <a:spcPts val="2205"/>
              </a:lnSpc>
              <a:spcAft>
                <a:spcPts val="600"/>
              </a:spcAft>
            </a:pPr>
            <a:r>
              <a:rPr lang="en-US" dirty="0">
                <a:solidFill>
                  <a:schemeClr val="bg1"/>
                </a:solidFill>
              </a:rPr>
              <a:t>    • Stuart Bluestone (SF)	 • Dr. Judy Villanueva (Carlsbad)</a:t>
            </a:r>
          </a:p>
          <a:p>
            <a:pPr algn="ctr">
              <a:lnSpc>
                <a:spcPts val="2205"/>
              </a:lnSpc>
              <a:spcAft>
                <a:spcPts val="600"/>
              </a:spcAft>
            </a:pPr>
            <a:r>
              <a:rPr lang="en-US" dirty="0">
                <a:solidFill>
                  <a:schemeClr val="bg1"/>
                </a:solidFill>
              </a:rPr>
              <a:t>• Ronald Solimon (ABQ)</a:t>
            </a:r>
          </a:p>
          <a:p>
            <a:pPr>
              <a:lnSpc>
                <a:spcPts val="2205"/>
              </a:lnSpc>
              <a:spcAft>
                <a:spcPts val="600"/>
              </a:spcAft>
            </a:pPr>
            <a:endParaRPr lang="en-US" dirty="0"/>
          </a:p>
        </p:txBody>
      </p:sp>
      <p:sp>
        <p:nvSpPr>
          <p:cNvPr id="7" name="Object 6"/>
          <p:cNvSpPr/>
          <p:nvPr/>
        </p:nvSpPr>
        <p:spPr>
          <a:xfrm>
            <a:off x="6172963" y="2642100"/>
            <a:ext cx="6023179" cy="188548"/>
          </a:xfrm>
          <a:prstGeom prst="rect">
            <a:avLst/>
          </a:prstGeom>
          <a:noFill/>
        </p:spPr>
        <p:txBody>
          <a:bodyPr wrap="square" lIns="0" tIns="0" rIns="0" bIns="0" rtlCol="0" anchor="t"/>
          <a:lstStyle/>
          <a:p>
            <a:pPr algn="ctr">
              <a:lnSpc>
                <a:spcPts val="1764"/>
              </a:lnSpc>
              <a:spcAft>
                <a:spcPts val="600"/>
              </a:spcAft>
              <a:buNone/>
            </a:pPr>
            <a:endParaRPr lang="en-US" dirty="0"/>
          </a:p>
        </p:txBody>
      </p:sp>
      <p:sp>
        <p:nvSpPr>
          <p:cNvPr id="8" name="Object 7"/>
          <p:cNvSpPr/>
          <p:nvPr/>
        </p:nvSpPr>
        <p:spPr>
          <a:xfrm>
            <a:off x="7032720" y="719061"/>
            <a:ext cx="4267965" cy="764476"/>
          </a:xfrm>
          <a:prstGeom prst="rect">
            <a:avLst/>
          </a:prstGeom>
          <a:noFill/>
        </p:spPr>
        <p:txBody>
          <a:bodyPr wrap="square" lIns="0" tIns="0" rIns="0" bIns="0" rtlCol="0" anchor="t"/>
          <a:lstStyle/>
          <a:p>
            <a:pPr algn="ctr">
              <a:lnSpc>
                <a:spcPts val="3381"/>
              </a:lnSpc>
              <a:spcAft>
                <a:spcPts val="600"/>
              </a:spcAft>
              <a:buNone/>
            </a:pPr>
            <a:r>
              <a:rPr lang="en-US" sz="3500" b="1" kern="0" spc="220">
                <a:solidFill>
                  <a:srgbClr val="FFFFFF"/>
                </a:solidFill>
                <a:latin typeface="Montserrat" pitchFamily="34" charset="0"/>
                <a:ea typeface="Montserrat" pitchFamily="34" charset="-122"/>
                <a:cs typeface="Montserrat" pitchFamily="34" charset="-120"/>
              </a:rPr>
              <a:t>STATE ETHICS</a:t>
            </a:r>
            <a:br>
              <a:rPr lang="en-US" sz="3500" b="1" kern="0" spc="220">
                <a:solidFill>
                  <a:srgbClr val="FFFFFF"/>
                </a:solidFill>
                <a:latin typeface="Montserrat" pitchFamily="34" charset="0"/>
                <a:ea typeface="Montserrat" pitchFamily="34" charset="-122"/>
                <a:cs typeface="Montserrat" pitchFamily="34" charset="-120"/>
              </a:rPr>
            </a:br>
            <a:r>
              <a:rPr lang="en-US" sz="3500" b="1" kern="0" spc="220">
                <a:solidFill>
                  <a:srgbClr val="FFFFFF"/>
                </a:solidFill>
                <a:latin typeface="Montserrat" pitchFamily="34" charset="0"/>
                <a:ea typeface="Montserrat" pitchFamily="34" charset="-122"/>
                <a:cs typeface="Montserrat" pitchFamily="34" charset="-120"/>
              </a:rPr>
              <a:t>COMMISSION</a:t>
            </a:r>
            <a:endParaRPr lang="en-US"/>
          </a:p>
        </p:txBody>
      </p:sp>
      <p:sp>
        <p:nvSpPr>
          <p:cNvPr id="10" name="Object 9"/>
          <p:cNvSpPr/>
          <p:nvPr/>
        </p:nvSpPr>
        <p:spPr>
          <a:xfrm>
            <a:off x="6856286" y="4740848"/>
            <a:ext cx="3922614" cy="141887"/>
          </a:xfrm>
          <a:prstGeom prst="rect">
            <a:avLst/>
          </a:prstGeom>
          <a:noFill/>
        </p:spPr>
        <p:txBody>
          <a:bodyPr wrap="square" lIns="0" tIns="0" rIns="0" bIns="0" rtlCol="0" anchor="t"/>
          <a:lstStyle/>
          <a:p>
            <a:pPr algn="l">
              <a:lnSpc>
                <a:spcPts val="1250"/>
              </a:lnSpc>
              <a:spcAft>
                <a:spcPts val="600"/>
              </a:spcAft>
              <a:buNone/>
            </a:pPr>
            <a:r>
              <a:rPr lang="en-US" sz="1400" dirty="0">
                <a:solidFill>
                  <a:schemeClr val="bg1"/>
                </a:solidFill>
              </a:rPr>
              <a:t>•  </a:t>
            </a:r>
            <a:r>
              <a:rPr lang="en-US" sz="1300" b="1" kern="0" spc="86" dirty="0">
                <a:solidFill>
                  <a:srgbClr val="FFFFFF"/>
                </a:solidFill>
                <a:latin typeface="Montserrat" pitchFamily="34" charset="0"/>
                <a:ea typeface="Montserrat" pitchFamily="34" charset="-122"/>
                <a:cs typeface="Montserrat" pitchFamily="34" charset="-120"/>
              </a:rPr>
              <a:t>PROVIDE TRAINING ON ETHICS LAWS</a:t>
            </a:r>
            <a:endParaRPr lang="en-US" dirty="0"/>
          </a:p>
        </p:txBody>
      </p:sp>
      <p:sp>
        <p:nvSpPr>
          <p:cNvPr id="12" name="Object 11"/>
          <p:cNvSpPr/>
          <p:nvPr/>
        </p:nvSpPr>
        <p:spPr>
          <a:xfrm>
            <a:off x="6856286" y="5256359"/>
            <a:ext cx="5208301" cy="141887"/>
          </a:xfrm>
          <a:prstGeom prst="rect">
            <a:avLst/>
          </a:prstGeom>
          <a:noFill/>
        </p:spPr>
        <p:txBody>
          <a:bodyPr wrap="square" lIns="0" tIns="0" rIns="0" bIns="0" rtlCol="0" anchor="t"/>
          <a:lstStyle/>
          <a:p>
            <a:pPr algn="l">
              <a:lnSpc>
                <a:spcPts val="1250"/>
              </a:lnSpc>
              <a:spcAft>
                <a:spcPts val="600"/>
              </a:spcAft>
              <a:buNone/>
            </a:pPr>
            <a:r>
              <a:rPr lang="en-US" sz="1400" dirty="0">
                <a:solidFill>
                  <a:schemeClr val="bg1"/>
                </a:solidFill>
              </a:rPr>
              <a:t>• </a:t>
            </a:r>
            <a:r>
              <a:rPr lang="en-US" sz="1300" b="1" kern="0" spc="86" dirty="0">
                <a:solidFill>
                  <a:srgbClr val="FFFFFF"/>
                </a:solidFill>
                <a:latin typeface="Montserrat" pitchFamily="34" charset="0"/>
                <a:ea typeface="Montserrat" pitchFamily="34" charset="-122"/>
                <a:cs typeface="Montserrat" pitchFamily="34" charset="-120"/>
              </a:rPr>
              <a:t>PROVIDE ADVICE TO LOCAL OFFICIALS/EMPLOYEES</a:t>
            </a:r>
            <a:endParaRPr lang="en-US" dirty="0"/>
          </a:p>
        </p:txBody>
      </p:sp>
      <p:sp>
        <p:nvSpPr>
          <p:cNvPr id="14" name="Object 13"/>
          <p:cNvSpPr/>
          <p:nvPr/>
        </p:nvSpPr>
        <p:spPr>
          <a:xfrm>
            <a:off x="6856286" y="5771870"/>
            <a:ext cx="4300776" cy="141887"/>
          </a:xfrm>
          <a:prstGeom prst="rect">
            <a:avLst/>
          </a:prstGeom>
          <a:noFill/>
        </p:spPr>
        <p:txBody>
          <a:bodyPr wrap="square" lIns="0" tIns="0" rIns="0" bIns="0" rtlCol="0" anchor="t"/>
          <a:lstStyle/>
          <a:p>
            <a:pPr algn="l">
              <a:lnSpc>
                <a:spcPts val="1250"/>
              </a:lnSpc>
              <a:spcAft>
                <a:spcPts val="600"/>
              </a:spcAft>
              <a:buNone/>
            </a:pPr>
            <a:r>
              <a:rPr lang="en-US" sz="1400" dirty="0">
                <a:solidFill>
                  <a:schemeClr val="bg1"/>
                </a:solidFill>
              </a:rPr>
              <a:t>• </a:t>
            </a:r>
            <a:r>
              <a:rPr lang="en-US" sz="1300" b="1" kern="0" spc="86" dirty="0">
                <a:solidFill>
                  <a:srgbClr val="FFFFFF"/>
                </a:solidFill>
                <a:latin typeface="Montserrat" pitchFamily="34" charset="0"/>
                <a:ea typeface="Montserrat" pitchFamily="34" charset="-122"/>
                <a:cs typeface="Montserrat" pitchFamily="34" charset="-120"/>
              </a:rPr>
              <a:t>ENFORCE APPLICABLE ETHICS LAWS</a:t>
            </a:r>
            <a:endParaRPr lang="en-US" dirty="0"/>
          </a:p>
        </p:txBody>
      </p:sp>
      <p:sp>
        <p:nvSpPr>
          <p:cNvPr id="15" name="Object 14"/>
          <p:cNvSpPr/>
          <p:nvPr/>
        </p:nvSpPr>
        <p:spPr>
          <a:xfrm>
            <a:off x="6688338" y="4098923"/>
            <a:ext cx="5547048" cy="412520"/>
          </a:xfrm>
          <a:prstGeom prst="rect">
            <a:avLst/>
          </a:prstGeom>
          <a:noFill/>
        </p:spPr>
        <p:txBody>
          <a:bodyPr wrap="square" lIns="0" tIns="0" rIns="0" bIns="0" rtlCol="0" anchor="t"/>
          <a:lstStyle/>
          <a:p>
            <a:pPr algn="l">
              <a:lnSpc>
                <a:spcPts val="1764"/>
              </a:lnSpc>
              <a:spcAft>
                <a:spcPts val="600"/>
              </a:spcAft>
              <a:buNone/>
            </a:pPr>
            <a:r>
              <a:rPr lang="en-US" sz="1800" b="1" kern="0" spc="115" dirty="0">
                <a:solidFill>
                  <a:srgbClr val="FFFFFF"/>
                </a:solidFill>
                <a:latin typeface="Montserrat" pitchFamily="34" charset="0"/>
                <a:ea typeface="Montserrat" pitchFamily="34" charset="-122"/>
                <a:cs typeface="Montserrat" pitchFamily="34" charset="-120"/>
              </a:rPr>
              <a:t>POWERS AND RESPONSIBILITIES</a:t>
            </a:r>
            <a:br>
              <a:rPr lang="en-US" sz="1800" b="1" kern="0" spc="115" dirty="0">
                <a:solidFill>
                  <a:srgbClr val="FFFFFF"/>
                </a:solidFill>
                <a:latin typeface="Montserrat" pitchFamily="34" charset="0"/>
                <a:ea typeface="Montserrat" pitchFamily="34" charset="-122"/>
                <a:cs typeface="Montserrat" pitchFamily="34" charset="-120"/>
              </a:rPr>
            </a:br>
            <a:r>
              <a:rPr lang="en-US" sz="1800" b="1" kern="0" spc="115" dirty="0">
                <a:solidFill>
                  <a:srgbClr val="FFFFFF"/>
                </a:solidFill>
                <a:latin typeface="Montserrat" pitchFamily="34" charset="0"/>
                <a:ea typeface="Montserrat" pitchFamily="34" charset="-122"/>
                <a:cs typeface="Montserrat" pitchFamily="34" charset="-120"/>
              </a:rPr>
              <a:t>SPECIFIC TO </a:t>
            </a:r>
            <a:r>
              <a:rPr lang="en-US" b="1" kern="0" spc="115" dirty="0">
                <a:solidFill>
                  <a:srgbClr val="FFFFFF"/>
                </a:solidFill>
                <a:latin typeface="Montserrat" pitchFamily="34" charset="0"/>
                <a:ea typeface="Montserrat" pitchFamily="34" charset="-122"/>
                <a:cs typeface="Montserrat" pitchFamily="34" charset="-120"/>
              </a:rPr>
              <a:t>LOCAL</a:t>
            </a:r>
            <a:r>
              <a:rPr lang="en-US" sz="1800" b="1" kern="0" spc="115" dirty="0">
                <a:solidFill>
                  <a:srgbClr val="FFFFFF"/>
                </a:solidFill>
                <a:latin typeface="Montserrat" pitchFamily="34" charset="0"/>
                <a:ea typeface="Montserrat" pitchFamily="34" charset="-122"/>
                <a:cs typeface="Montserrat" pitchFamily="34" charset="-120"/>
              </a:rPr>
              <a:t> GOVERNMENT: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F7B13B5C-B3E3-4641-9ABD-98E59914485B}"/>
              </a:ext>
            </a:extLst>
          </p:cNvPr>
          <p:cNvSpPr/>
          <p:nvPr/>
        </p:nvSpPr>
        <p:spPr>
          <a:xfrm>
            <a:off x="96750" y="164099"/>
            <a:ext cx="11998500" cy="328530"/>
          </a:xfrm>
          <a:prstGeom prst="rect">
            <a:avLst/>
          </a:prstGeom>
          <a:noFill/>
        </p:spPr>
        <p:txBody>
          <a:bodyPr wrap="square" lIns="0" tIns="0" rIns="0" bIns="0" rtlCol="0" anchor="t"/>
          <a:lstStyle/>
          <a:p>
            <a:pPr algn="ctr">
              <a:lnSpc>
                <a:spcPts val="3307"/>
              </a:lnSpc>
              <a:spcAft>
                <a:spcPts val="600"/>
              </a:spcAft>
              <a:buNone/>
            </a:pPr>
            <a:r>
              <a:rPr lang="en-US" sz="2800" b="1" kern="0" dirty="0">
                <a:solidFill>
                  <a:srgbClr val="002060"/>
                </a:solidFill>
                <a:latin typeface="Montserrat" panose="00000500000000000000" pitchFamily="2" charset="0"/>
              </a:rPr>
              <a:t>The Procurement Code as a governmental ethics statute</a:t>
            </a:r>
            <a:endParaRPr lang="en-US" sz="1400" dirty="0">
              <a:solidFill>
                <a:srgbClr val="002060"/>
              </a:solidFill>
              <a:latin typeface="Montserrat" panose="00000500000000000000" pitchFamily="2" charset="0"/>
            </a:endParaRPr>
          </a:p>
        </p:txBody>
      </p:sp>
      <p:sp>
        <p:nvSpPr>
          <p:cNvPr id="3" name="Object 1">
            <a:extLst>
              <a:ext uri="{FF2B5EF4-FFF2-40B4-BE49-F238E27FC236}">
                <a16:creationId xmlns:a16="http://schemas.microsoft.com/office/drawing/2014/main" id="{DDF0194A-DDBF-43D7-9469-B645D8D69B6E}"/>
              </a:ext>
            </a:extLst>
          </p:cNvPr>
          <p:cNvSpPr/>
          <p:nvPr/>
        </p:nvSpPr>
        <p:spPr>
          <a:xfrm>
            <a:off x="3253154" y="627784"/>
            <a:ext cx="5391150" cy="45719"/>
          </a:xfrm>
          <a:prstGeom prst="rect">
            <a:avLst/>
          </a:prstGeom>
          <a:solidFill>
            <a:srgbClr val="64C3FF"/>
          </a:solidFill>
        </p:spPr>
      </p:sp>
      <p:sp>
        <p:nvSpPr>
          <p:cNvPr id="4" name="TextBox 3">
            <a:extLst>
              <a:ext uri="{FF2B5EF4-FFF2-40B4-BE49-F238E27FC236}">
                <a16:creationId xmlns:a16="http://schemas.microsoft.com/office/drawing/2014/main" id="{8A402944-B5D8-4C87-89C5-7794002B72B9}"/>
              </a:ext>
            </a:extLst>
          </p:cNvPr>
          <p:cNvSpPr txBox="1"/>
          <p:nvPr/>
        </p:nvSpPr>
        <p:spPr>
          <a:xfrm>
            <a:off x="2761488" y="841248"/>
            <a:ext cx="8284464" cy="369332"/>
          </a:xfrm>
          <a:prstGeom prst="rect">
            <a:avLst/>
          </a:prstGeom>
          <a:noFill/>
        </p:spPr>
        <p:txBody>
          <a:bodyPr wrap="square" rtlCol="0">
            <a:spAutoFit/>
          </a:bodyPr>
          <a:lstStyle/>
          <a:p>
            <a:r>
              <a:rPr lang="en-US" b="1" dirty="0"/>
              <a:t>And §§ 13-1-190 to -195 are the core, traditional ethics provisions of the Code</a:t>
            </a:r>
          </a:p>
        </p:txBody>
      </p:sp>
      <p:sp>
        <p:nvSpPr>
          <p:cNvPr id="5" name="TextBox 4">
            <a:extLst>
              <a:ext uri="{FF2B5EF4-FFF2-40B4-BE49-F238E27FC236}">
                <a16:creationId xmlns:a16="http://schemas.microsoft.com/office/drawing/2014/main" id="{D49D0164-8D7D-4E56-9DD5-72E153E245B5}"/>
              </a:ext>
            </a:extLst>
          </p:cNvPr>
          <p:cNvSpPr txBox="1"/>
          <p:nvPr/>
        </p:nvSpPr>
        <p:spPr>
          <a:xfrm>
            <a:off x="937817" y="1559199"/>
            <a:ext cx="5010912" cy="2031325"/>
          </a:xfrm>
          <a:prstGeom prst="rect">
            <a:avLst/>
          </a:prstGeom>
          <a:noFill/>
        </p:spPr>
        <p:txBody>
          <a:bodyPr wrap="square" rtlCol="0">
            <a:spAutoFit/>
          </a:bodyPr>
          <a:lstStyle/>
          <a:p>
            <a:r>
              <a:rPr lang="en-US" b="1" dirty="0"/>
              <a:t>§ 13-1-190(A)</a:t>
            </a:r>
          </a:p>
          <a:p>
            <a:r>
              <a:rPr lang="en-US" dirty="0"/>
              <a:t>A government employee cannot participate directly or indirectly in a procurement when the employee knows that they or their immediate family member has a financial interest in the business seeking to obtain a contract.  </a:t>
            </a:r>
          </a:p>
          <a:p>
            <a:r>
              <a:rPr lang="en-US" dirty="0"/>
              <a:t>(Subject to a waiver under § 194)</a:t>
            </a:r>
          </a:p>
        </p:txBody>
      </p:sp>
      <p:sp>
        <p:nvSpPr>
          <p:cNvPr id="6" name="TextBox 5">
            <a:extLst>
              <a:ext uri="{FF2B5EF4-FFF2-40B4-BE49-F238E27FC236}">
                <a16:creationId xmlns:a16="http://schemas.microsoft.com/office/drawing/2014/main" id="{47FB29C5-2002-4CE0-8576-CC3CFCAB0914}"/>
              </a:ext>
            </a:extLst>
          </p:cNvPr>
          <p:cNvSpPr txBox="1"/>
          <p:nvPr/>
        </p:nvSpPr>
        <p:spPr>
          <a:xfrm>
            <a:off x="6361176" y="1559199"/>
            <a:ext cx="5010912" cy="2308324"/>
          </a:xfrm>
          <a:prstGeom prst="rect">
            <a:avLst/>
          </a:prstGeom>
          <a:noFill/>
        </p:spPr>
        <p:txBody>
          <a:bodyPr wrap="square" rtlCol="0">
            <a:spAutoFit/>
          </a:bodyPr>
          <a:lstStyle/>
          <a:p>
            <a:r>
              <a:rPr lang="en-US" b="1" dirty="0"/>
              <a:t>§ 13-1-193</a:t>
            </a:r>
          </a:p>
          <a:p>
            <a:r>
              <a:rPr lang="en-US" dirty="0"/>
              <a:t>A government employee who is participating directly or indirectly in the procurement process cannot become or be, while a government employee, also the employee of any person or business contracting with that same government agency.  (Subject to a waiver under § 194)</a:t>
            </a:r>
          </a:p>
          <a:p>
            <a:endParaRPr lang="en-US" dirty="0"/>
          </a:p>
        </p:txBody>
      </p:sp>
      <p:sp>
        <p:nvSpPr>
          <p:cNvPr id="7" name="TextBox 6">
            <a:extLst>
              <a:ext uri="{FF2B5EF4-FFF2-40B4-BE49-F238E27FC236}">
                <a16:creationId xmlns:a16="http://schemas.microsoft.com/office/drawing/2014/main" id="{C23BDFDA-B39B-45DC-B76B-817AF77FEFE4}"/>
              </a:ext>
            </a:extLst>
          </p:cNvPr>
          <p:cNvSpPr txBox="1"/>
          <p:nvPr/>
        </p:nvSpPr>
        <p:spPr>
          <a:xfrm>
            <a:off x="937817" y="4025031"/>
            <a:ext cx="5010912" cy="1477328"/>
          </a:xfrm>
          <a:prstGeom prst="rect">
            <a:avLst/>
          </a:prstGeom>
          <a:noFill/>
        </p:spPr>
        <p:txBody>
          <a:bodyPr wrap="square" rtlCol="0">
            <a:spAutoFit/>
          </a:bodyPr>
          <a:lstStyle/>
          <a:p>
            <a:r>
              <a:rPr lang="en-US" b="1" dirty="0"/>
              <a:t>§ 13-1-195</a:t>
            </a:r>
          </a:p>
          <a:p>
            <a:r>
              <a:rPr lang="en-US" dirty="0"/>
              <a:t>A current or former government employee cannot knowingly use confidential information for the actual or anticipated personal gain for any other person.</a:t>
            </a:r>
          </a:p>
        </p:txBody>
      </p:sp>
      <p:sp>
        <p:nvSpPr>
          <p:cNvPr id="8" name="TextBox 7">
            <a:extLst>
              <a:ext uri="{FF2B5EF4-FFF2-40B4-BE49-F238E27FC236}">
                <a16:creationId xmlns:a16="http://schemas.microsoft.com/office/drawing/2014/main" id="{58A8A72F-C642-4341-B997-6FDEFCD7DF1D}"/>
              </a:ext>
            </a:extLst>
          </p:cNvPr>
          <p:cNvSpPr txBox="1"/>
          <p:nvPr/>
        </p:nvSpPr>
        <p:spPr>
          <a:xfrm>
            <a:off x="6361176" y="4025031"/>
            <a:ext cx="5010912" cy="1754326"/>
          </a:xfrm>
          <a:prstGeom prst="rect">
            <a:avLst/>
          </a:prstGeom>
          <a:noFill/>
        </p:spPr>
        <p:txBody>
          <a:bodyPr wrap="square" rtlCol="0">
            <a:spAutoFit/>
          </a:bodyPr>
          <a:lstStyle/>
          <a:p>
            <a:r>
              <a:rPr lang="en-US" b="1" i="1" dirty="0"/>
              <a:t>See also</a:t>
            </a:r>
            <a:r>
              <a:rPr lang="en-US" b="1" dirty="0"/>
              <a:t> §§ 10-16-6, -7, -13</a:t>
            </a:r>
          </a:p>
          <a:p>
            <a:r>
              <a:rPr lang="en-US" dirty="0"/>
              <a:t>Remember that certain sections of New Mexico’s Governmental Conduct Act also apply to procurement by state and local government (e.g., regarding use of confidential information, self-dealing, prohibited bidding).</a:t>
            </a:r>
          </a:p>
        </p:txBody>
      </p:sp>
      <p:sp>
        <p:nvSpPr>
          <p:cNvPr id="9" name="TextBox 8">
            <a:extLst>
              <a:ext uri="{FF2B5EF4-FFF2-40B4-BE49-F238E27FC236}">
                <a16:creationId xmlns:a16="http://schemas.microsoft.com/office/drawing/2014/main" id="{5066C93E-A8D9-4168-9DCE-D4A24828D015}"/>
              </a:ext>
            </a:extLst>
          </p:cNvPr>
          <p:cNvSpPr txBox="1"/>
          <p:nvPr/>
        </p:nvSpPr>
        <p:spPr>
          <a:xfrm>
            <a:off x="830510" y="6023295"/>
            <a:ext cx="10360404" cy="646331"/>
          </a:xfrm>
          <a:prstGeom prst="rect">
            <a:avLst/>
          </a:prstGeom>
          <a:noFill/>
        </p:spPr>
        <p:txBody>
          <a:bodyPr wrap="square" rtlCol="0">
            <a:spAutoFit/>
          </a:bodyPr>
          <a:lstStyle/>
          <a:p>
            <a:r>
              <a:rPr lang="en-US" b="1" dirty="0">
                <a:solidFill>
                  <a:schemeClr val="accent1"/>
                </a:solidFill>
              </a:rPr>
              <a:t>Nota bene: If you encounter a suggestion that a municipal official or employee is on both sides of a procurement, go reread sections 190 through 195 of the Code.</a:t>
            </a:r>
          </a:p>
        </p:txBody>
      </p:sp>
    </p:spTree>
    <p:extLst>
      <p:ext uri="{BB962C8B-B14F-4D97-AF65-F5344CB8AC3E}">
        <p14:creationId xmlns:p14="http://schemas.microsoft.com/office/powerpoint/2010/main" val="799615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p:nvPr/>
        </p:nvSpPr>
        <p:spPr>
          <a:xfrm>
            <a:off x="476131" y="1633129"/>
            <a:ext cx="4485153" cy="4756548"/>
          </a:xfrm>
          <a:prstGeom prst="rect">
            <a:avLst/>
          </a:prstGeom>
          <a:solidFill>
            <a:srgbClr val="09789E"/>
          </a:solidFill>
        </p:spPr>
      </p:sp>
      <p:sp>
        <p:nvSpPr>
          <p:cNvPr id="3" name="Object 2"/>
          <p:cNvSpPr/>
          <p:nvPr/>
        </p:nvSpPr>
        <p:spPr>
          <a:xfrm>
            <a:off x="536028" y="3121610"/>
            <a:ext cx="4365359" cy="1751019"/>
          </a:xfrm>
          <a:prstGeom prst="rect">
            <a:avLst/>
          </a:prstGeom>
          <a:noFill/>
        </p:spPr>
        <p:txBody>
          <a:bodyPr wrap="square" lIns="0" tIns="0" rIns="0" bIns="0" rtlCol="0" anchor="t"/>
          <a:lstStyle/>
          <a:p>
            <a:pPr algn="ctr">
              <a:lnSpc>
                <a:spcPts val="4998"/>
              </a:lnSpc>
              <a:spcAft>
                <a:spcPts val="600"/>
              </a:spcAft>
              <a:buNone/>
            </a:pPr>
            <a:r>
              <a:rPr lang="en-US" sz="5100" b="1" kern="0" spc="326">
                <a:solidFill>
                  <a:srgbClr val="FFFFFF"/>
                </a:solidFill>
                <a:latin typeface="Montserrat" panose="00000500000000000000" pitchFamily="2" charset="0"/>
                <a:ea typeface="Montserrat" pitchFamily="34" charset="-122"/>
                <a:cs typeface="Montserrat" pitchFamily="34" charset="-120"/>
              </a:rPr>
              <a:t>CONNECT</a:t>
            </a:r>
            <a:br>
              <a:rPr lang="en-US" sz="5100" b="1" kern="0" spc="326">
                <a:solidFill>
                  <a:srgbClr val="FFFFFF"/>
                </a:solidFill>
                <a:latin typeface="Montserrat" panose="00000500000000000000" pitchFamily="2" charset="0"/>
                <a:ea typeface="Montserrat" pitchFamily="34" charset="-122"/>
                <a:cs typeface="Montserrat" pitchFamily="34" charset="-120"/>
              </a:rPr>
            </a:br>
            <a:r>
              <a:rPr lang="en-US" sz="5100" b="1" kern="0" spc="326">
                <a:solidFill>
                  <a:srgbClr val="FFFFFF"/>
                </a:solidFill>
                <a:latin typeface="Montserrat" panose="00000500000000000000" pitchFamily="2" charset="0"/>
                <a:ea typeface="Montserrat" pitchFamily="34" charset="-122"/>
                <a:cs typeface="Montserrat" pitchFamily="34" charset="-120"/>
              </a:rPr>
              <a:t>WITH </a:t>
            </a:r>
            <a:br>
              <a:rPr lang="en-US" sz="5100" b="1" kern="0" spc="326">
                <a:solidFill>
                  <a:srgbClr val="FFFFFF"/>
                </a:solidFill>
                <a:latin typeface="Montserrat" panose="00000500000000000000" pitchFamily="2" charset="0"/>
                <a:ea typeface="Montserrat" pitchFamily="34" charset="-122"/>
                <a:cs typeface="Montserrat" pitchFamily="34" charset="-120"/>
              </a:rPr>
            </a:br>
            <a:r>
              <a:rPr lang="en-US" sz="5100" b="1" kern="0" spc="326">
                <a:solidFill>
                  <a:srgbClr val="FFFFFF"/>
                </a:solidFill>
                <a:latin typeface="Montserrat" panose="00000500000000000000" pitchFamily="2" charset="0"/>
                <a:ea typeface="Montserrat" pitchFamily="34" charset="-122"/>
                <a:cs typeface="Montserrat" pitchFamily="34" charset="-120"/>
              </a:rPr>
              <a:t>THE SEC</a:t>
            </a:r>
            <a:endParaRPr lang="en-US">
              <a:latin typeface="Montserrat" panose="00000500000000000000" pitchFamily="2" charset="0"/>
            </a:endParaRPr>
          </a:p>
        </p:txBody>
      </p:sp>
      <p:sp>
        <p:nvSpPr>
          <p:cNvPr id="4" name="Object 3"/>
          <p:cNvSpPr/>
          <p:nvPr/>
        </p:nvSpPr>
        <p:spPr>
          <a:xfrm>
            <a:off x="5618345" y="1061772"/>
            <a:ext cx="952262" cy="47613"/>
          </a:xfrm>
          <a:prstGeom prst="rect">
            <a:avLst/>
          </a:prstGeom>
          <a:solidFill>
            <a:srgbClr val="64C3FF"/>
          </a:solidFill>
        </p:spPr>
      </p:sp>
      <p:sp>
        <p:nvSpPr>
          <p:cNvPr id="5" name="Object 4"/>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spc="220">
                <a:solidFill>
                  <a:srgbClr val="004256"/>
                </a:solidFill>
                <a:latin typeface="Montserrat" panose="00000500000000000000" pitchFamily="2" charset="0"/>
                <a:ea typeface="Montserrat" pitchFamily="34" charset="-122"/>
                <a:cs typeface="Montserrat" pitchFamily="34" charset="-120"/>
              </a:rPr>
              <a:t>QUESTIONS AND COMMENTS</a:t>
            </a:r>
            <a:endParaRPr lang="en-US">
              <a:latin typeface="Montserrat" panose="00000500000000000000" pitchFamily="2" charset="0"/>
            </a:endParaRPr>
          </a:p>
        </p:txBody>
      </p:sp>
      <p:sp>
        <p:nvSpPr>
          <p:cNvPr id="6" name="Object 5"/>
          <p:cNvSpPr/>
          <p:nvPr/>
        </p:nvSpPr>
        <p:spPr>
          <a:xfrm>
            <a:off x="5332667" y="3337154"/>
            <a:ext cx="133317" cy="133317"/>
          </a:xfrm>
          <a:prstGeom prst="ellipse">
            <a:avLst/>
          </a:prstGeom>
          <a:solidFill>
            <a:srgbClr val="64C3FF"/>
          </a:solidFill>
        </p:spPr>
      </p:sp>
      <p:sp>
        <p:nvSpPr>
          <p:cNvPr id="7" name="Object 6"/>
          <p:cNvSpPr/>
          <p:nvPr/>
        </p:nvSpPr>
        <p:spPr>
          <a:xfrm>
            <a:off x="5608822" y="3232005"/>
            <a:ext cx="6484903" cy="278537"/>
          </a:xfrm>
          <a:prstGeom prst="rect">
            <a:avLst/>
          </a:prstGeom>
          <a:noFill/>
        </p:spPr>
        <p:txBody>
          <a:bodyPr wrap="square" lIns="0" tIns="0" rIns="0" bIns="0" rtlCol="0" anchor="t"/>
          <a:lstStyle/>
          <a:p>
            <a:pPr algn="l">
              <a:lnSpc>
                <a:spcPts val="2747"/>
              </a:lnSpc>
              <a:spcAft>
                <a:spcPts val="600"/>
              </a:spcAft>
              <a:buNone/>
            </a:pPr>
            <a:r>
              <a:rPr lang="en-US" sz="2600" u="sng">
                <a:solidFill>
                  <a:srgbClr val="004256"/>
                </a:solidFill>
                <a:latin typeface="Montserrat" panose="00000500000000000000" pitchFamily="2" charset="0"/>
                <a:ea typeface="Source Sans Pro SemiBold" pitchFamily="34" charset="-122"/>
                <a:cs typeface="Source Sans Pro SemiBold" pitchFamily="34" charset="-120"/>
                <a:hlinkClick r:id="rId3"/>
              </a:rPr>
              <a:t>www.sec.state.nm.us</a:t>
            </a:r>
            <a:endParaRPr lang="en-US">
              <a:latin typeface="Montserrat" panose="00000500000000000000" pitchFamily="2" charset="0"/>
            </a:endParaRPr>
          </a:p>
        </p:txBody>
      </p:sp>
      <p:sp>
        <p:nvSpPr>
          <p:cNvPr id="8" name="Object 7"/>
          <p:cNvSpPr/>
          <p:nvPr/>
        </p:nvSpPr>
        <p:spPr>
          <a:xfrm>
            <a:off x="5332667" y="4032305"/>
            <a:ext cx="133317" cy="133317"/>
          </a:xfrm>
          <a:prstGeom prst="ellipse">
            <a:avLst/>
          </a:prstGeom>
          <a:solidFill>
            <a:srgbClr val="64C3FF"/>
          </a:solidFill>
        </p:spPr>
      </p:sp>
      <p:sp>
        <p:nvSpPr>
          <p:cNvPr id="9" name="Object 8"/>
          <p:cNvSpPr/>
          <p:nvPr/>
        </p:nvSpPr>
        <p:spPr>
          <a:xfrm>
            <a:off x="5608822" y="3926109"/>
            <a:ext cx="6484903" cy="278537"/>
          </a:xfrm>
          <a:prstGeom prst="rect">
            <a:avLst/>
          </a:prstGeom>
          <a:noFill/>
        </p:spPr>
        <p:txBody>
          <a:bodyPr wrap="square" lIns="0" tIns="0" rIns="0" bIns="0" rtlCol="0" anchor="t"/>
          <a:lstStyle/>
          <a:p>
            <a:pPr algn="l">
              <a:lnSpc>
                <a:spcPts val="2747"/>
              </a:lnSpc>
              <a:spcAft>
                <a:spcPts val="600"/>
              </a:spcAft>
              <a:buNone/>
            </a:pPr>
            <a:r>
              <a:rPr lang="en-US" sz="2600">
                <a:solidFill>
                  <a:srgbClr val="004256"/>
                </a:solidFill>
                <a:latin typeface="Montserrat" panose="00000500000000000000" pitchFamily="2" charset="0"/>
                <a:ea typeface="Source Sans Pro SemiBold" pitchFamily="34" charset="-122"/>
                <a:cs typeface="Source Sans Pro SemiBold" pitchFamily="34" charset="-120"/>
              </a:rPr>
              <a:t>ethics.commission@state.nm.us</a:t>
            </a:r>
            <a:endParaRPr lang="en-US">
              <a:latin typeface="Montserrat" panose="00000500000000000000" pitchFamily="2" charset="0"/>
            </a:endParaRPr>
          </a:p>
        </p:txBody>
      </p:sp>
      <p:pic>
        <p:nvPicPr>
          <p:cNvPr id="10" name="Object 9" descr="preencoded.png"/>
          <p:cNvPicPr>
            <a:picLocks noChangeAspect="1"/>
          </p:cNvPicPr>
          <p:nvPr/>
        </p:nvPicPr>
        <p:blipFill>
          <a:blip r:embed="rId4"/>
          <a:stretch>
            <a:fillRect/>
          </a:stretch>
        </p:blipFill>
        <p:spPr>
          <a:xfrm>
            <a:off x="6320448" y="5300671"/>
            <a:ext cx="1723785" cy="25045"/>
          </a:xfrm>
          <a:prstGeom prst="rect">
            <a:avLst/>
          </a:prstGeom>
        </p:spPr>
      </p:pic>
      <p:pic>
        <p:nvPicPr>
          <p:cNvPr id="11" name="Object 10" descr="preencoded.png"/>
          <p:cNvPicPr>
            <a:picLocks noChangeAspect="1"/>
          </p:cNvPicPr>
          <p:nvPr/>
        </p:nvPicPr>
        <p:blipFill>
          <a:blip r:embed="rId5"/>
          <a:stretch>
            <a:fillRect/>
          </a:stretch>
        </p:blipFill>
        <p:spPr>
          <a:xfrm>
            <a:off x="7987096" y="5268579"/>
            <a:ext cx="95226" cy="95226"/>
          </a:xfrm>
          <a:prstGeom prst="rect">
            <a:avLst/>
          </a:prstGeom>
        </p:spPr>
      </p:pic>
      <p:pic>
        <p:nvPicPr>
          <p:cNvPr id="12" name="Object 11" descr="preencoded.png"/>
          <p:cNvPicPr>
            <a:picLocks noChangeAspect="1"/>
          </p:cNvPicPr>
          <p:nvPr/>
        </p:nvPicPr>
        <p:blipFill>
          <a:blip r:embed="rId6"/>
          <a:stretch>
            <a:fillRect/>
          </a:stretch>
        </p:blipFill>
        <p:spPr>
          <a:xfrm>
            <a:off x="5615823" y="5108590"/>
            <a:ext cx="476131" cy="399725"/>
          </a:xfrm>
          <a:prstGeom prst="rect">
            <a:avLst/>
          </a:prstGeom>
        </p:spPr>
      </p:pic>
      <p:sp>
        <p:nvSpPr>
          <p:cNvPr id="13" name="Object 12"/>
          <p:cNvSpPr/>
          <p:nvPr/>
        </p:nvSpPr>
        <p:spPr>
          <a:xfrm>
            <a:off x="5377757" y="4832322"/>
            <a:ext cx="952262" cy="952262"/>
          </a:xfrm>
          <a:prstGeom prst="ellipse">
            <a:avLst/>
          </a:prstGeom>
          <a:noFill/>
          <a:ln w="50800">
            <a:solidFill>
              <a:srgbClr val="64C3FF"/>
            </a:solidFill>
            <a:prstDash val="solid"/>
            <a:miter lim="800000"/>
          </a:ln>
        </p:spPr>
      </p:sp>
      <p:sp>
        <p:nvSpPr>
          <p:cNvPr id="14" name="Object 13"/>
          <p:cNvSpPr/>
          <p:nvPr/>
        </p:nvSpPr>
        <p:spPr>
          <a:xfrm>
            <a:off x="8014601" y="5123380"/>
            <a:ext cx="2570250" cy="278537"/>
          </a:xfrm>
          <a:prstGeom prst="rect">
            <a:avLst/>
          </a:prstGeom>
          <a:noFill/>
        </p:spPr>
        <p:txBody>
          <a:bodyPr wrap="square" lIns="0" tIns="0" rIns="0" bIns="0" rtlCol="0" anchor="t"/>
          <a:lstStyle/>
          <a:p>
            <a:pPr algn="ctr">
              <a:lnSpc>
                <a:spcPts val="2747"/>
              </a:lnSpc>
              <a:spcAft>
                <a:spcPts val="600"/>
              </a:spcAft>
              <a:buNone/>
            </a:pPr>
            <a:r>
              <a:rPr lang="en-US" sz="2600">
                <a:solidFill>
                  <a:srgbClr val="004256"/>
                </a:solidFill>
                <a:latin typeface="Montserrat" panose="00000500000000000000" pitchFamily="2" charset="0"/>
                <a:ea typeface="Source Sans Pro SemiBold" pitchFamily="34" charset="-122"/>
                <a:cs typeface="Source Sans Pro SemiBold" pitchFamily="34" charset="-120"/>
                <a:hlinkClick r:id="rId7"/>
              </a:rPr>
              <a:t>@NMETHICS</a:t>
            </a:r>
            <a:endParaRPr lang="en-US">
              <a:latin typeface="Montserrat" panose="00000500000000000000"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435CF9B-1F4D-4C3E-8CA1-BE4348865789}"/>
              </a:ext>
            </a:extLst>
          </p:cNvPr>
          <p:cNvSpPr/>
          <p:nvPr/>
        </p:nvSpPr>
        <p:spPr>
          <a:xfrm>
            <a:off x="1360715" y="1807420"/>
            <a:ext cx="1643742" cy="369332"/>
          </a:xfrm>
          <a:prstGeom prst="rect">
            <a:avLst/>
          </a:prstGeom>
        </p:spPr>
        <p:txBody>
          <a:bodyPr wrap="square">
            <a:spAutoFit/>
          </a:bodyPr>
          <a:lstStyle/>
          <a:p>
            <a:r>
              <a:rPr lang="en-US" dirty="0">
                <a:solidFill>
                  <a:srgbClr val="000000"/>
                </a:solidFill>
                <a:latin typeface="Times New Roman" panose="02020603050405020304" pitchFamily="18" charset="0"/>
              </a:rPr>
              <a:t> </a:t>
            </a:r>
            <a:endParaRPr lang="en-US" dirty="0"/>
          </a:p>
        </p:txBody>
      </p:sp>
      <p:sp>
        <p:nvSpPr>
          <p:cNvPr id="6" name="TextBox 5">
            <a:extLst>
              <a:ext uri="{FF2B5EF4-FFF2-40B4-BE49-F238E27FC236}">
                <a16:creationId xmlns:a16="http://schemas.microsoft.com/office/drawing/2014/main" id="{3B03709B-E3C2-481E-A39A-DB576D229EBD}"/>
              </a:ext>
            </a:extLst>
          </p:cNvPr>
          <p:cNvSpPr txBox="1"/>
          <p:nvPr/>
        </p:nvSpPr>
        <p:spPr>
          <a:xfrm>
            <a:off x="816749" y="1261646"/>
            <a:ext cx="3428686" cy="4431983"/>
          </a:xfrm>
          <a:prstGeom prst="rect">
            <a:avLst/>
          </a:prstGeom>
          <a:noFill/>
        </p:spPr>
        <p:txBody>
          <a:bodyPr wrap="square" lIns="91440" tIns="45720" rIns="91440" bIns="45720" rtlCol="0" anchor="t">
            <a:spAutoFit/>
          </a:bodyPr>
          <a:lstStyle/>
          <a:p>
            <a:pPr fontAlgn="base"/>
            <a:r>
              <a:rPr lang="en-US" sz="2000" b="1" dirty="0">
                <a:solidFill>
                  <a:srgbClr val="014156"/>
                </a:solidFill>
                <a:latin typeface="Montserrat"/>
              </a:rPr>
              <a:t>Quasi-Judicial Functions:</a:t>
            </a:r>
          </a:p>
          <a:p>
            <a:pPr fontAlgn="base"/>
            <a:r>
              <a:rPr lang="en-US" sz="1600" b="1" dirty="0">
                <a:solidFill>
                  <a:srgbClr val="00B0F0"/>
                </a:solidFill>
                <a:latin typeface="Montserrat"/>
              </a:rPr>
              <a:t>Adjudicate administrative complaints and issue advisory opinions</a:t>
            </a:r>
            <a:r>
              <a:rPr lang="en-US" sz="1600" dirty="0">
                <a:solidFill>
                  <a:srgbClr val="00B0F0"/>
                </a:solidFill>
                <a:latin typeface="Montserrat"/>
              </a:rPr>
              <a:t>​</a:t>
            </a:r>
            <a:br>
              <a:rPr lang="en-US" sz="1600" dirty="0">
                <a:latin typeface="Montserrat" pitchFamily="2" charset="77"/>
              </a:rPr>
            </a:br>
            <a:r>
              <a:rPr lang="en-US" sz="1600" dirty="0">
                <a:latin typeface="Montserrat"/>
              </a:rPr>
              <a:t>​</a:t>
            </a:r>
            <a:br>
              <a:rPr lang="en-US" sz="1600" dirty="0">
                <a:latin typeface="Montserrat" pitchFamily="2" charset="77"/>
              </a:rPr>
            </a:br>
            <a:r>
              <a:rPr lang="en-US" sz="1600" dirty="0">
                <a:latin typeface="Montserrat"/>
              </a:rPr>
              <a:t>Adjudicate administrative complaints alleging violations of the laws under the SEC’s jurisdiction. </a:t>
            </a:r>
            <a:r>
              <a:rPr lang="en-US" sz="1600" i="1" dirty="0">
                <a:latin typeface="Montserrat"/>
              </a:rPr>
              <a:t>Complainant v. Respondent </a:t>
            </a:r>
            <a:r>
              <a:rPr lang="en-US" sz="1600" dirty="0">
                <a:latin typeface="Montserrat"/>
              </a:rPr>
              <a:t>(State Ethics Comm’n) ​</a:t>
            </a:r>
          </a:p>
          <a:p>
            <a:pPr fontAlgn="base"/>
            <a:r>
              <a:rPr lang="en-US" sz="1600" dirty="0">
                <a:latin typeface="Montserrat" pitchFamily="2" charset="77"/>
              </a:rPr>
              <a:t>​</a:t>
            </a:r>
          </a:p>
          <a:p>
            <a:pPr fontAlgn="base"/>
            <a:r>
              <a:rPr lang="en-US" sz="1600" dirty="0">
                <a:latin typeface="Montserrat" pitchFamily="2" charset="77"/>
              </a:rPr>
              <a:t>Issue formal and informal (letter) advisory opinions on laws that Commission oversees.</a:t>
            </a:r>
          </a:p>
          <a:p>
            <a:endParaRPr lang="en-US" dirty="0">
              <a:latin typeface="+mj-lt"/>
            </a:endParaRPr>
          </a:p>
        </p:txBody>
      </p:sp>
      <p:sp>
        <p:nvSpPr>
          <p:cNvPr id="7" name="TextBox 6">
            <a:extLst>
              <a:ext uri="{FF2B5EF4-FFF2-40B4-BE49-F238E27FC236}">
                <a16:creationId xmlns:a16="http://schemas.microsoft.com/office/drawing/2014/main" id="{5806649F-8A98-49FC-9D8E-1DCD6B0C72F9}"/>
              </a:ext>
            </a:extLst>
          </p:cNvPr>
          <p:cNvSpPr txBox="1"/>
          <p:nvPr/>
        </p:nvSpPr>
        <p:spPr>
          <a:xfrm>
            <a:off x="4506679" y="1261646"/>
            <a:ext cx="3331034" cy="5601533"/>
          </a:xfrm>
          <a:prstGeom prst="rect">
            <a:avLst/>
          </a:prstGeom>
          <a:noFill/>
        </p:spPr>
        <p:txBody>
          <a:bodyPr wrap="square" lIns="91440" tIns="45720" rIns="91440" bIns="45720" rtlCol="0" anchor="t">
            <a:spAutoFit/>
          </a:bodyPr>
          <a:lstStyle/>
          <a:p>
            <a:pPr fontAlgn="base"/>
            <a:r>
              <a:rPr lang="en-US" sz="2000" b="1" dirty="0">
                <a:solidFill>
                  <a:srgbClr val="014156"/>
                </a:solidFill>
                <a:latin typeface="Montserrat" pitchFamily="2" charset="77"/>
              </a:rPr>
              <a:t>Executive Functions: </a:t>
            </a:r>
            <a:r>
              <a:rPr lang="en-US" sz="2400" dirty="0">
                <a:solidFill>
                  <a:srgbClr val="014156"/>
                </a:solidFill>
                <a:latin typeface="Montserrat" pitchFamily="2" charset="77"/>
              </a:rPr>
              <a:t>​</a:t>
            </a:r>
          </a:p>
          <a:p>
            <a:pPr fontAlgn="base"/>
            <a:r>
              <a:rPr lang="en-US" sz="1600" b="1" dirty="0">
                <a:solidFill>
                  <a:srgbClr val="00B0F0"/>
                </a:solidFill>
                <a:latin typeface="Montserrat" pitchFamily="2" charset="77"/>
              </a:rPr>
              <a:t>Civil enforcement actions, </a:t>
            </a:r>
          </a:p>
          <a:p>
            <a:pPr fontAlgn="base"/>
            <a:r>
              <a:rPr lang="en-US" sz="1600" b="1" dirty="0">
                <a:solidFill>
                  <a:srgbClr val="00B0F0"/>
                </a:solidFill>
                <a:latin typeface="Montserrat" pitchFamily="2" charset="77"/>
              </a:rPr>
              <a:t>recommendations to Legislature and Governor, </a:t>
            </a:r>
            <a:r>
              <a:rPr lang="en-US" sz="1600" dirty="0">
                <a:solidFill>
                  <a:srgbClr val="00B0F0"/>
                </a:solidFill>
                <a:latin typeface="Montserrat" pitchFamily="2" charset="77"/>
              </a:rPr>
              <a:t>​</a:t>
            </a:r>
            <a:r>
              <a:rPr lang="en-US" sz="1600" b="1" dirty="0">
                <a:solidFill>
                  <a:srgbClr val="00B0F0"/>
                </a:solidFill>
                <a:latin typeface="Montserrat" pitchFamily="2" charset="77"/>
              </a:rPr>
              <a:t>and</a:t>
            </a:r>
            <a:r>
              <a:rPr lang="en-US" sz="1600" dirty="0">
                <a:solidFill>
                  <a:srgbClr val="00B0F0"/>
                </a:solidFill>
                <a:latin typeface="Montserrat" pitchFamily="2" charset="77"/>
              </a:rPr>
              <a:t> </a:t>
            </a:r>
            <a:r>
              <a:rPr lang="en-US" sz="1600" b="1" dirty="0">
                <a:solidFill>
                  <a:srgbClr val="00B0F0"/>
                </a:solidFill>
                <a:latin typeface="Montserrat" pitchFamily="2" charset="77"/>
              </a:rPr>
              <a:t>trainings</a:t>
            </a:r>
            <a:r>
              <a:rPr lang="en-US" sz="1600" dirty="0">
                <a:solidFill>
                  <a:srgbClr val="00B0F0"/>
                </a:solidFill>
                <a:latin typeface="Montserrat" pitchFamily="2" charset="77"/>
              </a:rPr>
              <a:t>​</a:t>
            </a:r>
          </a:p>
          <a:p>
            <a:pPr fontAlgn="base"/>
            <a:r>
              <a:rPr lang="en-US" sz="1600" dirty="0">
                <a:latin typeface="Montserrat" pitchFamily="2" charset="77"/>
              </a:rPr>
              <a:t>​</a:t>
            </a:r>
          </a:p>
          <a:p>
            <a:pPr fontAlgn="base"/>
            <a:r>
              <a:rPr lang="en-US" sz="1600" dirty="0">
                <a:latin typeface="Montserrat"/>
              </a:rPr>
              <a:t>Investigate alleged violations and initiate civil litigation in state courts to enforce selected provisions of ethics statutes. </a:t>
            </a:r>
            <a:r>
              <a:rPr lang="en-US" sz="1600" i="1" dirty="0">
                <a:latin typeface="Montserrat"/>
              </a:rPr>
              <a:t>State Ethics Comm’n v. Defendant </a:t>
            </a:r>
            <a:r>
              <a:rPr lang="en-US" sz="1600" dirty="0">
                <a:latin typeface="Montserrat"/>
              </a:rPr>
              <a:t>(2nd Jud. Dist. Ct.)​</a:t>
            </a:r>
          </a:p>
          <a:p>
            <a:pPr fontAlgn="base"/>
            <a:r>
              <a:rPr lang="en-US" sz="1600" dirty="0">
                <a:latin typeface="Montserrat" pitchFamily="2" charset="77"/>
              </a:rPr>
              <a:t>​</a:t>
            </a:r>
          </a:p>
          <a:p>
            <a:pPr fontAlgn="base"/>
            <a:r>
              <a:rPr lang="en-US" sz="1600" dirty="0">
                <a:latin typeface="Montserrat" pitchFamily="2" charset="77"/>
              </a:rPr>
              <a:t>Provide recommendations on amendments to New Mexico’s ethics laws. </a:t>
            </a:r>
          </a:p>
          <a:p>
            <a:pPr fontAlgn="base"/>
            <a:endParaRPr lang="en-US" sz="1600" dirty="0">
              <a:latin typeface="Montserrat" pitchFamily="2" charset="77"/>
            </a:endParaRPr>
          </a:p>
          <a:p>
            <a:pPr fontAlgn="base"/>
            <a:r>
              <a:rPr lang="en-US" sz="1600" dirty="0">
                <a:latin typeface="Montserrat" pitchFamily="2" charset="77"/>
              </a:rPr>
              <a:t>Offer ethics trainings and guides, and  “other duties as assigned” (e.g., redistricting committee appointments)</a:t>
            </a:r>
          </a:p>
          <a:p>
            <a:endParaRPr lang="en-US" sz="1400" dirty="0">
              <a:latin typeface="+mj-lt"/>
            </a:endParaRPr>
          </a:p>
        </p:txBody>
      </p:sp>
      <p:sp>
        <p:nvSpPr>
          <p:cNvPr id="8" name="TextBox 7">
            <a:extLst>
              <a:ext uri="{FF2B5EF4-FFF2-40B4-BE49-F238E27FC236}">
                <a16:creationId xmlns:a16="http://schemas.microsoft.com/office/drawing/2014/main" id="{B024C6DC-3D7A-4A3A-A9E2-9CC2C4959A0C}"/>
              </a:ext>
            </a:extLst>
          </p:cNvPr>
          <p:cNvSpPr txBox="1"/>
          <p:nvPr/>
        </p:nvSpPr>
        <p:spPr>
          <a:xfrm>
            <a:off x="8186045" y="1261646"/>
            <a:ext cx="3238816" cy="2893100"/>
          </a:xfrm>
          <a:prstGeom prst="rect">
            <a:avLst/>
          </a:prstGeom>
          <a:noFill/>
        </p:spPr>
        <p:txBody>
          <a:bodyPr wrap="square" rtlCol="0">
            <a:spAutoFit/>
          </a:bodyPr>
          <a:lstStyle/>
          <a:p>
            <a:pPr fontAlgn="base"/>
            <a:r>
              <a:rPr lang="en-US" sz="2000" b="1" dirty="0">
                <a:solidFill>
                  <a:srgbClr val="014156"/>
                </a:solidFill>
                <a:latin typeface="Montserrat" pitchFamily="2" charset="77"/>
              </a:rPr>
              <a:t>Legislative Functions: </a:t>
            </a:r>
          </a:p>
          <a:p>
            <a:pPr fontAlgn="base"/>
            <a:r>
              <a:rPr lang="en-US" sz="1600" b="1" dirty="0">
                <a:solidFill>
                  <a:srgbClr val="00B0F0"/>
                </a:solidFill>
                <a:latin typeface="Montserrat" pitchFamily="2" charset="77"/>
              </a:rPr>
              <a:t>Delegated rulemaking powers (NMAC)</a:t>
            </a:r>
            <a:r>
              <a:rPr lang="en-US" sz="1600" dirty="0">
                <a:solidFill>
                  <a:srgbClr val="00B0F0"/>
                </a:solidFill>
                <a:latin typeface="Montserrat" pitchFamily="2" charset="77"/>
              </a:rPr>
              <a:t>​</a:t>
            </a:r>
            <a:br>
              <a:rPr lang="en-US" sz="1600" dirty="0">
                <a:solidFill>
                  <a:srgbClr val="014156"/>
                </a:solidFill>
                <a:latin typeface="Montserrat" pitchFamily="2" charset="77"/>
              </a:rPr>
            </a:br>
            <a:r>
              <a:rPr lang="en-US" sz="1600" dirty="0">
                <a:solidFill>
                  <a:srgbClr val="014156"/>
                </a:solidFill>
                <a:latin typeface="Montserrat" pitchFamily="2" charset="77"/>
              </a:rPr>
              <a:t>​</a:t>
            </a:r>
          </a:p>
          <a:p>
            <a:pPr fontAlgn="base"/>
            <a:r>
              <a:rPr lang="en-US" sz="1600" dirty="0">
                <a:latin typeface="Montserrat" pitchFamily="2" charset="77"/>
              </a:rPr>
              <a:t>Promulgate rules of procedure for administrative adjudication.  (1.8.3 NMAC)</a:t>
            </a:r>
          </a:p>
          <a:p>
            <a:pPr fontAlgn="base"/>
            <a:endParaRPr lang="en-US" sz="1600" dirty="0">
              <a:latin typeface="Montserrat" pitchFamily="2" charset="77"/>
            </a:endParaRPr>
          </a:p>
          <a:p>
            <a:pPr fontAlgn="base"/>
            <a:r>
              <a:rPr lang="en-US" sz="1600" dirty="0">
                <a:latin typeface="Montserrat" pitchFamily="2" charset="77"/>
              </a:rPr>
              <a:t>Promulgate proposed code of ethics (1.8.4 NMAC)</a:t>
            </a:r>
          </a:p>
          <a:p>
            <a:endParaRPr lang="en-US" dirty="0"/>
          </a:p>
        </p:txBody>
      </p:sp>
      <p:cxnSp>
        <p:nvCxnSpPr>
          <p:cNvPr id="10" name="Straight Connector 9">
            <a:extLst>
              <a:ext uri="{FF2B5EF4-FFF2-40B4-BE49-F238E27FC236}">
                <a16:creationId xmlns:a16="http://schemas.microsoft.com/office/drawing/2014/main" id="{27E0DF78-1444-4754-8E61-9DA7606DF1CE}"/>
              </a:ext>
            </a:extLst>
          </p:cNvPr>
          <p:cNvCxnSpPr>
            <a:cxnSpLocks/>
          </p:cNvCxnSpPr>
          <p:nvPr/>
        </p:nvCxnSpPr>
        <p:spPr>
          <a:xfrm>
            <a:off x="4397829" y="1329179"/>
            <a:ext cx="0" cy="5356629"/>
          </a:xfrm>
          <a:prstGeom prst="line">
            <a:avLst/>
          </a:prstGeom>
          <a:ln w="44450"/>
        </p:spPr>
        <p:style>
          <a:lnRef idx="3">
            <a:schemeClr val="accent5"/>
          </a:lnRef>
          <a:fillRef idx="0">
            <a:schemeClr val="accent5"/>
          </a:fillRef>
          <a:effectRef idx="2">
            <a:schemeClr val="accent5"/>
          </a:effectRef>
          <a:fontRef idx="minor">
            <a:schemeClr val="tx1"/>
          </a:fontRef>
        </p:style>
      </p:cxnSp>
      <p:cxnSp>
        <p:nvCxnSpPr>
          <p:cNvPr id="12" name="Straight Connector 11">
            <a:extLst>
              <a:ext uri="{FF2B5EF4-FFF2-40B4-BE49-F238E27FC236}">
                <a16:creationId xmlns:a16="http://schemas.microsoft.com/office/drawing/2014/main" id="{0F9F53E9-199E-4FDA-B6DC-C299AC8F4404}"/>
              </a:ext>
            </a:extLst>
          </p:cNvPr>
          <p:cNvCxnSpPr>
            <a:cxnSpLocks/>
          </p:cNvCxnSpPr>
          <p:nvPr/>
        </p:nvCxnSpPr>
        <p:spPr>
          <a:xfrm>
            <a:off x="7924800" y="1329179"/>
            <a:ext cx="0" cy="5356629"/>
          </a:xfrm>
          <a:prstGeom prst="line">
            <a:avLst/>
          </a:prstGeom>
          <a:ln w="44450"/>
        </p:spPr>
        <p:style>
          <a:lnRef idx="3">
            <a:schemeClr val="accent5"/>
          </a:lnRef>
          <a:fillRef idx="0">
            <a:schemeClr val="accent5"/>
          </a:fillRef>
          <a:effectRef idx="2">
            <a:schemeClr val="accent5"/>
          </a:effectRef>
          <a:fontRef idx="minor">
            <a:schemeClr val="tx1"/>
          </a:fontRef>
        </p:style>
      </p:cxnSp>
      <p:sp>
        <p:nvSpPr>
          <p:cNvPr id="17" name="Object 1">
            <a:extLst>
              <a:ext uri="{FF2B5EF4-FFF2-40B4-BE49-F238E27FC236}">
                <a16:creationId xmlns:a16="http://schemas.microsoft.com/office/drawing/2014/main" id="{D4363CE1-16CE-D94E-AE42-59AA50376215}"/>
              </a:ext>
            </a:extLst>
          </p:cNvPr>
          <p:cNvSpPr/>
          <p:nvPr/>
        </p:nvSpPr>
        <p:spPr>
          <a:xfrm>
            <a:off x="5618345" y="1061772"/>
            <a:ext cx="952262" cy="47613"/>
          </a:xfrm>
          <a:prstGeom prst="rect">
            <a:avLst/>
          </a:prstGeom>
          <a:solidFill>
            <a:srgbClr val="64C3FF"/>
          </a:solidFill>
        </p:spPr>
      </p:sp>
      <p:sp>
        <p:nvSpPr>
          <p:cNvPr id="18" name="Object 2">
            <a:extLst>
              <a:ext uri="{FF2B5EF4-FFF2-40B4-BE49-F238E27FC236}">
                <a16:creationId xmlns:a16="http://schemas.microsoft.com/office/drawing/2014/main" id="{37449E1D-8D99-5440-9975-3D539039C227}"/>
              </a:ext>
            </a:extLst>
          </p:cNvPr>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dirty="0">
                <a:solidFill>
                  <a:srgbClr val="004256"/>
                </a:solidFill>
                <a:latin typeface="Montserrat" pitchFamily="34" charset="0"/>
              </a:rPr>
              <a:t>COMMISSION POWERS &amp; DUTIES (1/2)</a:t>
            </a:r>
            <a:endParaRPr lang="en-US" dirty="0"/>
          </a:p>
        </p:txBody>
      </p:sp>
    </p:spTree>
    <p:extLst>
      <p:ext uri="{BB962C8B-B14F-4D97-AF65-F5344CB8AC3E}">
        <p14:creationId xmlns:p14="http://schemas.microsoft.com/office/powerpoint/2010/main" val="3629560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E15A1B-2061-49ED-B6F1-7DA82B36422A}"/>
              </a:ext>
            </a:extLst>
          </p:cNvPr>
          <p:cNvSpPr txBox="1"/>
          <p:nvPr/>
        </p:nvSpPr>
        <p:spPr>
          <a:xfrm>
            <a:off x="772886" y="1251481"/>
            <a:ext cx="4920343" cy="5186035"/>
          </a:xfrm>
          <a:prstGeom prst="rect">
            <a:avLst/>
          </a:prstGeom>
          <a:noFill/>
        </p:spPr>
        <p:txBody>
          <a:bodyPr wrap="square" rtlCol="0">
            <a:spAutoFit/>
          </a:bodyPr>
          <a:lstStyle/>
          <a:p>
            <a:pPr fontAlgn="base"/>
            <a:r>
              <a:rPr lang="en-US" b="1" dirty="0">
                <a:latin typeface="Montserrat" pitchFamily="2" charset="77"/>
              </a:rPr>
              <a:t>Personal Jurisdiction (as an adjudicatory body)</a:t>
            </a:r>
            <a:endParaRPr lang="en-US" dirty="0">
              <a:latin typeface="Montserrat" pitchFamily="2" charset="77"/>
            </a:endParaRPr>
          </a:p>
          <a:p>
            <a:pPr fontAlgn="base"/>
            <a:endParaRPr lang="en-US" dirty="0">
              <a:latin typeface="Montserrat" pitchFamily="2" charset="77"/>
            </a:endParaRPr>
          </a:p>
          <a:p>
            <a:pPr marL="285750" indent="-285750" fontAlgn="base">
              <a:spcAft>
                <a:spcPts val="600"/>
              </a:spcAft>
              <a:buFont typeface="Arial" panose="020B0604020202020204" pitchFamily="34" charset="0"/>
              <a:buChar char="•"/>
            </a:pPr>
            <a:r>
              <a:rPr lang="en-US" dirty="0">
                <a:latin typeface="Montserrat" pitchFamily="2" charset="77"/>
              </a:rPr>
              <a:t>All Executive Officials and Legislators​</a:t>
            </a:r>
          </a:p>
          <a:p>
            <a:pPr marL="285750" indent="-285750" fontAlgn="base">
              <a:spcAft>
                <a:spcPts val="600"/>
              </a:spcAft>
              <a:buFont typeface="Arial" panose="020B0604020202020204" pitchFamily="34" charset="0"/>
              <a:buChar char="•"/>
            </a:pPr>
            <a:r>
              <a:rPr lang="en-US" dirty="0">
                <a:latin typeface="Montserrat" pitchFamily="2" charset="77"/>
              </a:rPr>
              <a:t>All Executive and Legislative Employees ​</a:t>
            </a:r>
            <a:br>
              <a:rPr lang="en-US" dirty="0">
                <a:latin typeface="Montserrat" pitchFamily="2" charset="77"/>
              </a:rPr>
            </a:br>
            <a:r>
              <a:rPr lang="en-US" b="1" dirty="0">
                <a:solidFill>
                  <a:schemeClr val="accent1"/>
                </a:solidFill>
                <a:latin typeface="Montserrat" pitchFamily="2" charset="77"/>
              </a:rPr>
              <a:t>(~17,000 in filled positions)</a:t>
            </a:r>
            <a:r>
              <a:rPr lang="en-US" dirty="0">
                <a:solidFill>
                  <a:schemeClr val="accent1"/>
                </a:solidFill>
                <a:latin typeface="Montserrat" pitchFamily="2" charset="77"/>
              </a:rPr>
              <a:t>​</a:t>
            </a:r>
          </a:p>
          <a:p>
            <a:pPr marL="285750" indent="-285750" fontAlgn="base">
              <a:spcAft>
                <a:spcPts val="600"/>
              </a:spcAft>
              <a:buFont typeface="Arial" panose="020B0604020202020204" pitchFamily="34" charset="0"/>
              <a:buChar char="•"/>
            </a:pPr>
            <a:r>
              <a:rPr lang="en-US" dirty="0">
                <a:latin typeface="Montserrat" pitchFamily="2" charset="77"/>
              </a:rPr>
              <a:t>Lobbyists and lobbyists’ employers ​</a:t>
            </a:r>
            <a:br>
              <a:rPr lang="en-US" dirty="0">
                <a:latin typeface="Montserrat" pitchFamily="2" charset="77"/>
              </a:rPr>
            </a:br>
            <a:r>
              <a:rPr lang="en-US" b="1" dirty="0">
                <a:solidFill>
                  <a:schemeClr val="accent1"/>
                </a:solidFill>
                <a:latin typeface="Montserrat" pitchFamily="2" charset="77"/>
              </a:rPr>
              <a:t>(725)</a:t>
            </a:r>
            <a:r>
              <a:rPr lang="en-US" dirty="0">
                <a:solidFill>
                  <a:schemeClr val="accent1"/>
                </a:solidFill>
                <a:latin typeface="Montserrat" pitchFamily="2" charset="77"/>
              </a:rPr>
              <a:t>​</a:t>
            </a:r>
          </a:p>
          <a:p>
            <a:pPr marL="285750" indent="-285750" fontAlgn="base">
              <a:spcAft>
                <a:spcPts val="600"/>
              </a:spcAft>
              <a:buFont typeface="Arial" panose="020B0604020202020204" pitchFamily="34" charset="0"/>
              <a:buChar char="•"/>
            </a:pPr>
            <a:r>
              <a:rPr lang="en-US" dirty="0">
                <a:latin typeface="Montserrat" pitchFamily="2" charset="77"/>
              </a:rPr>
              <a:t>Candidates and entities subject to Campaign Reporting Act ​</a:t>
            </a:r>
            <a:br>
              <a:rPr lang="en-US" dirty="0">
                <a:latin typeface="Montserrat" pitchFamily="2" charset="77"/>
              </a:rPr>
            </a:br>
            <a:r>
              <a:rPr lang="en-US" b="1" dirty="0">
                <a:solidFill>
                  <a:schemeClr val="accent1"/>
                </a:solidFill>
                <a:latin typeface="Montserrat" pitchFamily="2" charset="77"/>
              </a:rPr>
              <a:t>(700)</a:t>
            </a:r>
            <a:r>
              <a:rPr lang="en-US" dirty="0">
                <a:solidFill>
                  <a:schemeClr val="accent1"/>
                </a:solidFill>
                <a:latin typeface="Montserrat" pitchFamily="2" charset="77"/>
              </a:rPr>
              <a:t>​</a:t>
            </a:r>
          </a:p>
          <a:p>
            <a:pPr marL="285750" indent="-285750" fontAlgn="base">
              <a:spcAft>
                <a:spcPts val="600"/>
              </a:spcAft>
              <a:buFont typeface="Arial" panose="020B0604020202020204" pitchFamily="34" charset="0"/>
              <a:buChar char="•"/>
            </a:pPr>
            <a:r>
              <a:rPr lang="en-US" dirty="0">
                <a:latin typeface="Montserrat" pitchFamily="2" charset="77"/>
              </a:rPr>
              <a:t>State government contractors and seekers of state government contracts ​</a:t>
            </a:r>
            <a:br>
              <a:rPr lang="en-US" dirty="0">
                <a:latin typeface="Montserrat" pitchFamily="2" charset="77"/>
              </a:rPr>
            </a:br>
            <a:r>
              <a:rPr lang="en-US" b="1" dirty="0">
                <a:solidFill>
                  <a:schemeClr val="accent1"/>
                </a:solidFill>
                <a:latin typeface="Montserrat" pitchFamily="2" charset="77"/>
              </a:rPr>
              <a:t>(~40,000 active outside suppliers)</a:t>
            </a:r>
            <a:endParaRPr lang="en-US" dirty="0">
              <a:solidFill>
                <a:schemeClr val="accent1"/>
              </a:solidFill>
              <a:latin typeface="Montserrat" pitchFamily="2" charset="77"/>
            </a:endParaRPr>
          </a:p>
          <a:p>
            <a:endParaRPr lang="en-US" dirty="0"/>
          </a:p>
        </p:txBody>
      </p:sp>
      <p:sp>
        <p:nvSpPr>
          <p:cNvPr id="5" name="TextBox 4">
            <a:extLst>
              <a:ext uri="{FF2B5EF4-FFF2-40B4-BE49-F238E27FC236}">
                <a16:creationId xmlns:a16="http://schemas.microsoft.com/office/drawing/2014/main" id="{118AF1CA-FB80-4BA1-AD5D-4FB67FE8D11F}"/>
              </a:ext>
            </a:extLst>
          </p:cNvPr>
          <p:cNvSpPr txBox="1"/>
          <p:nvPr/>
        </p:nvSpPr>
        <p:spPr>
          <a:xfrm>
            <a:off x="6952831" y="1250120"/>
            <a:ext cx="3940628" cy="5493812"/>
          </a:xfrm>
          <a:prstGeom prst="rect">
            <a:avLst/>
          </a:prstGeom>
          <a:noFill/>
        </p:spPr>
        <p:txBody>
          <a:bodyPr wrap="square" rtlCol="0">
            <a:spAutoFit/>
          </a:bodyPr>
          <a:lstStyle/>
          <a:p>
            <a:pPr fontAlgn="base"/>
            <a:r>
              <a:rPr lang="en-US" b="1" dirty="0">
                <a:latin typeface="Montserrat" pitchFamily="2" charset="77"/>
              </a:rPr>
              <a:t>Subject-Matter Jurisdiction and Civil Enforcement Authority</a:t>
            </a:r>
            <a:r>
              <a:rPr lang="en-US" dirty="0">
                <a:latin typeface="Montserrat" pitchFamily="2" charset="77"/>
              </a:rPr>
              <a:t>​</a:t>
            </a:r>
          </a:p>
          <a:p>
            <a:pPr fontAlgn="base"/>
            <a:r>
              <a:rPr lang="en-US" dirty="0">
                <a:latin typeface="Montserrat" pitchFamily="2" charset="77"/>
              </a:rPr>
              <a:t>​</a:t>
            </a:r>
          </a:p>
          <a:p>
            <a:pPr marL="285750" indent="-285750" fontAlgn="base">
              <a:spcAft>
                <a:spcPts val="600"/>
              </a:spcAft>
              <a:buFont typeface="Arial" panose="020B0604020202020204" pitchFamily="34" charset="0"/>
              <a:buChar char="•"/>
            </a:pPr>
            <a:r>
              <a:rPr lang="en-US" dirty="0">
                <a:latin typeface="Montserrat" pitchFamily="2" charset="77"/>
              </a:rPr>
              <a:t>Campaign Reporting Act​</a:t>
            </a:r>
          </a:p>
          <a:p>
            <a:pPr marL="285750" indent="-285750" fontAlgn="base">
              <a:spcAft>
                <a:spcPts val="600"/>
              </a:spcAft>
              <a:buFont typeface="Arial" panose="020B0604020202020204" pitchFamily="34" charset="0"/>
              <a:buChar char="•"/>
            </a:pPr>
            <a:r>
              <a:rPr lang="en-US" dirty="0">
                <a:latin typeface="Montserrat" pitchFamily="2" charset="77"/>
              </a:rPr>
              <a:t>Financial Disclosure Act​</a:t>
            </a:r>
          </a:p>
          <a:p>
            <a:pPr marL="285750" indent="-285750" fontAlgn="base">
              <a:spcAft>
                <a:spcPts val="600"/>
              </a:spcAft>
              <a:buFont typeface="Arial" panose="020B0604020202020204" pitchFamily="34" charset="0"/>
              <a:buChar char="•"/>
            </a:pPr>
            <a:r>
              <a:rPr lang="en-US" dirty="0">
                <a:latin typeface="Montserrat" pitchFamily="2" charset="77"/>
              </a:rPr>
              <a:t>Gift Act​</a:t>
            </a:r>
          </a:p>
          <a:p>
            <a:pPr marL="285750" indent="-285750" fontAlgn="base">
              <a:spcAft>
                <a:spcPts val="600"/>
              </a:spcAft>
              <a:buFont typeface="Arial" panose="020B0604020202020204" pitchFamily="34" charset="0"/>
              <a:buChar char="•"/>
            </a:pPr>
            <a:r>
              <a:rPr lang="en-US" dirty="0">
                <a:latin typeface="Montserrat" pitchFamily="2" charset="77"/>
              </a:rPr>
              <a:t>Lobbyist Regulation Act​</a:t>
            </a:r>
            <a:r>
              <a:rPr lang="en-US" sz="1800" baseline="30000" dirty="0">
                <a:effectLst/>
                <a:latin typeface="Source Sans Pro SemiBold" panose="020B0603030403020204" pitchFamily="34" charset="0"/>
                <a:ea typeface="Source Sans Pro SemiBold" panose="020B0603030403020204" pitchFamily="34" charset="0"/>
                <a:cs typeface="Arial" panose="020B0604020202020204" pitchFamily="34" charset="0"/>
              </a:rPr>
              <a:t>†</a:t>
            </a:r>
            <a:endParaRPr lang="en-US" dirty="0">
              <a:latin typeface="Montserrat" pitchFamily="2" charset="77"/>
            </a:endParaRPr>
          </a:p>
          <a:p>
            <a:pPr marL="285750" indent="-285750" fontAlgn="base">
              <a:spcAft>
                <a:spcPts val="600"/>
              </a:spcAft>
              <a:buFont typeface="Arial" panose="020B0604020202020204" pitchFamily="34" charset="0"/>
              <a:buChar char="•"/>
            </a:pPr>
            <a:r>
              <a:rPr lang="en-US" dirty="0">
                <a:latin typeface="Montserrat" pitchFamily="2" charset="77"/>
              </a:rPr>
              <a:t>Voter Action Act​</a:t>
            </a:r>
          </a:p>
          <a:p>
            <a:pPr marL="285750" indent="-285750" fontAlgn="base">
              <a:spcAft>
                <a:spcPts val="600"/>
              </a:spcAft>
              <a:buFont typeface="Arial" panose="020B0604020202020204" pitchFamily="34" charset="0"/>
              <a:buChar char="•"/>
            </a:pPr>
            <a:r>
              <a:rPr lang="en-US" dirty="0">
                <a:latin typeface="Montserrat" pitchFamily="2" charset="77"/>
              </a:rPr>
              <a:t>Governmental Conduct Act*</a:t>
            </a:r>
          </a:p>
          <a:p>
            <a:pPr marL="285750" indent="-285750" fontAlgn="base">
              <a:spcAft>
                <a:spcPts val="600"/>
              </a:spcAft>
              <a:buFont typeface="Arial" panose="020B0604020202020204" pitchFamily="34" charset="0"/>
              <a:buChar char="•"/>
            </a:pPr>
            <a:r>
              <a:rPr lang="en-US" dirty="0">
                <a:latin typeface="Montserrat" pitchFamily="2" charset="77"/>
              </a:rPr>
              <a:t>Procurement Code​</a:t>
            </a:r>
            <a:r>
              <a:rPr lang="en-US" sz="1800" baseline="30000" dirty="0">
                <a:effectLst/>
                <a:latin typeface="Source Sans Pro SemiBold" panose="020B0603030403020204" pitchFamily="34" charset="0"/>
                <a:ea typeface="Source Sans Pro SemiBold" panose="020B0603030403020204" pitchFamily="34" charset="0"/>
                <a:cs typeface="Arial" panose="020B0604020202020204" pitchFamily="34" charset="0"/>
              </a:rPr>
              <a:t>†</a:t>
            </a:r>
            <a:endParaRPr lang="en-US" baseline="30000" dirty="0">
              <a:latin typeface="Montserrat" pitchFamily="2" charset="77"/>
            </a:endParaRPr>
          </a:p>
          <a:p>
            <a:pPr marL="285750" indent="-285750" fontAlgn="base">
              <a:spcAft>
                <a:spcPts val="600"/>
              </a:spcAft>
              <a:buFont typeface="Arial" panose="020B0604020202020204" pitchFamily="34" charset="0"/>
              <a:buChar char="•"/>
            </a:pPr>
            <a:r>
              <a:rPr lang="en-US" dirty="0">
                <a:latin typeface="Montserrat" pitchFamily="2" charset="77"/>
              </a:rPr>
              <a:t>State Ethics Commission Act​</a:t>
            </a:r>
          </a:p>
          <a:p>
            <a:pPr marL="285750" indent="-285750" fontAlgn="base">
              <a:spcAft>
                <a:spcPts val="600"/>
              </a:spcAft>
              <a:buFont typeface="Arial" panose="020B0604020202020204" pitchFamily="34" charset="0"/>
              <a:buChar char="•"/>
            </a:pPr>
            <a:r>
              <a:rPr lang="en-US" dirty="0">
                <a:latin typeface="Montserrat" pitchFamily="2" charset="77"/>
              </a:rPr>
              <a:t>Article 9, Section 14 of the Constitution (Anti-Donation Clause)*</a:t>
            </a:r>
          </a:p>
          <a:p>
            <a:pPr marL="285750" indent="-285750" fontAlgn="base">
              <a:spcAft>
                <a:spcPts val="600"/>
              </a:spcAft>
              <a:buFont typeface="Arial" panose="020B0604020202020204" pitchFamily="34" charset="0"/>
              <a:buChar char="•"/>
            </a:pPr>
            <a:r>
              <a:rPr lang="en-US" dirty="0">
                <a:latin typeface="Montserrat" pitchFamily="2" charset="77"/>
              </a:rPr>
              <a:t>Revised Uniform Law on Notarial Acts (2022)</a:t>
            </a:r>
          </a:p>
        </p:txBody>
      </p:sp>
      <p:cxnSp>
        <p:nvCxnSpPr>
          <p:cNvPr id="6" name="Straight Connector 5">
            <a:extLst>
              <a:ext uri="{FF2B5EF4-FFF2-40B4-BE49-F238E27FC236}">
                <a16:creationId xmlns:a16="http://schemas.microsoft.com/office/drawing/2014/main" id="{87495523-572B-8C46-9EC3-AA2EBFD697B0}"/>
              </a:ext>
            </a:extLst>
          </p:cNvPr>
          <p:cNvCxnSpPr>
            <a:cxnSpLocks/>
          </p:cNvCxnSpPr>
          <p:nvPr/>
        </p:nvCxnSpPr>
        <p:spPr>
          <a:xfrm>
            <a:off x="6100938" y="1250120"/>
            <a:ext cx="0" cy="4864231"/>
          </a:xfrm>
          <a:prstGeom prst="line">
            <a:avLst/>
          </a:prstGeom>
          <a:ln w="44450"/>
        </p:spPr>
        <p:style>
          <a:lnRef idx="3">
            <a:schemeClr val="accent5"/>
          </a:lnRef>
          <a:fillRef idx="0">
            <a:schemeClr val="accent5"/>
          </a:fillRef>
          <a:effectRef idx="2">
            <a:schemeClr val="accent5"/>
          </a:effectRef>
          <a:fontRef idx="minor">
            <a:schemeClr val="tx1"/>
          </a:fontRef>
        </p:style>
      </p:cxnSp>
      <p:sp>
        <p:nvSpPr>
          <p:cNvPr id="11" name="Object 1">
            <a:extLst>
              <a:ext uri="{FF2B5EF4-FFF2-40B4-BE49-F238E27FC236}">
                <a16:creationId xmlns:a16="http://schemas.microsoft.com/office/drawing/2014/main" id="{C82EDF04-7754-F242-8DBC-C0AEA7955707}"/>
              </a:ext>
            </a:extLst>
          </p:cNvPr>
          <p:cNvSpPr/>
          <p:nvPr/>
        </p:nvSpPr>
        <p:spPr>
          <a:xfrm>
            <a:off x="5618345" y="1061772"/>
            <a:ext cx="952262" cy="47613"/>
          </a:xfrm>
          <a:prstGeom prst="rect">
            <a:avLst/>
          </a:prstGeom>
          <a:solidFill>
            <a:srgbClr val="64C3FF"/>
          </a:solidFill>
        </p:spPr>
      </p:sp>
      <p:sp>
        <p:nvSpPr>
          <p:cNvPr id="12" name="Object 2">
            <a:extLst>
              <a:ext uri="{FF2B5EF4-FFF2-40B4-BE49-F238E27FC236}">
                <a16:creationId xmlns:a16="http://schemas.microsoft.com/office/drawing/2014/main" id="{CE94625A-EDDB-CB4B-B7E8-55BB2FDC04E9}"/>
              </a:ext>
            </a:extLst>
          </p:cNvPr>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dirty="0">
                <a:solidFill>
                  <a:srgbClr val="004256"/>
                </a:solidFill>
                <a:latin typeface="Montserrat" pitchFamily="34" charset="0"/>
              </a:rPr>
              <a:t>COMMISSION POWERS &amp; DUTIES (2/2)</a:t>
            </a:r>
            <a:endParaRPr lang="en-US" dirty="0"/>
          </a:p>
        </p:txBody>
      </p:sp>
    </p:spTree>
    <p:extLst>
      <p:ext uri="{BB962C8B-B14F-4D97-AF65-F5344CB8AC3E}">
        <p14:creationId xmlns:p14="http://schemas.microsoft.com/office/powerpoint/2010/main" val="238282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FA7AD-763B-499C-B492-67E5B4FEB388}"/>
              </a:ext>
            </a:extLst>
          </p:cNvPr>
          <p:cNvSpPr>
            <a:spLocks noGrp="1"/>
          </p:cNvSpPr>
          <p:nvPr>
            <p:ph type="title"/>
          </p:nvPr>
        </p:nvSpPr>
        <p:spPr>
          <a:xfrm>
            <a:off x="4965429" y="281398"/>
            <a:ext cx="6586491" cy="881482"/>
          </a:xfrm>
        </p:spPr>
        <p:txBody>
          <a:bodyPr>
            <a:noAutofit/>
          </a:bodyPr>
          <a:lstStyle/>
          <a:p>
            <a:r>
              <a:rPr lang="en-US" sz="2800" b="1" dirty="0"/>
              <a:t>Commission’s Recommendations on its Quasi-judicial Functions: October 1, 2021</a:t>
            </a:r>
          </a:p>
        </p:txBody>
      </p:sp>
      <p:sp>
        <p:nvSpPr>
          <p:cNvPr id="3" name="Content Placeholder 2">
            <a:extLst>
              <a:ext uri="{FF2B5EF4-FFF2-40B4-BE49-F238E27FC236}">
                <a16:creationId xmlns:a16="http://schemas.microsoft.com/office/drawing/2014/main" id="{5509C933-C1A9-4B1C-A726-9FD3918331C8}"/>
              </a:ext>
            </a:extLst>
          </p:cNvPr>
          <p:cNvSpPr>
            <a:spLocks noGrp="1"/>
          </p:cNvSpPr>
          <p:nvPr>
            <p:ph idx="1"/>
          </p:nvPr>
        </p:nvSpPr>
        <p:spPr>
          <a:xfrm>
            <a:off x="4965429" y="1536290"/>
            <a:ext cx="6586489" cy="4193391"/>
          </a:xfrm>
        </p:spPr>
        <p:txBody>
          <a:bodyPr>
            <a:normAutofit fontScale="92500" lnSpcReduction="20000"/>
          </a:bodyPr>
          <a:lstStyle/>
          <a:p>
            <a:r>
              <a:rPr lang="en-US" sz="2400" dirty="0"/>
              <a:t>Recommend </a:t>
            </a:r>
            <a:r>
              <a:rPr lang="en-US" sz="2400" i="1" dirty="0"/>
              <a:t>no</a:t>
            </a:r>
            <a:r>
              <a:rPr lang="en-US" sz="2400" dirty="0"/>
              <a:t> changes that would include officials and employees of local governments into the personal jurisdiction of the Commission as an adjudicatory body </a:t>
            </a:r>
          </a:p>
          <a:p>
            <a:r>
              <a:rPr lang="en-US" sz="2400" dirty="0"/>
              <a:t>Recommend including state-agency entities (and not only their officials and employees) within the Commission’s personal jurisdiction</a:t>
            </a:r>
          </a:p>
          <a:p>
            <a:r>
              <a:rPr lang="en-US" sz="2400" dirty="0"/>
              <a:t>Recommend expanding subject-matter jurisdiction to include other ethical provisions of the New Mexico Constitution—e.g., the legislative interests in contracts clause, extra compensation clause, emoluments clause.</a:t>
            </a:r>
          </a:p>
          <a:p>
            <a:r>
              <a:rPr lang="en-US" sz="2400" dirty="0"/>
              <a:t>Recommend allowing local officials and employees to request Commission advisory opinions</a:t>
            </a:r>
          </a:p>
        </p:txBody>
      </p:sp>
      <p:pic>
        <p:nvPicPr>
          <p:cNvPr id="5" name="Picture 4">
            <a:extLst>
              <a:ext uri="{FF2B5EF4-FFF2-40B4-BE49-F238E27FC236}">
                <a16:creationId xmlns:a16="http://schemas.microsoft.com/office/drawing/2014/main" id="{99BA6921-A365-493B-B3A5-BF3391FC6FE4}"/>
              </a:ext>
            </a:extLst>
          </p:cNvPr>
          <p:cNvPicPr>
            <a:picLocks noChangeAspect="1"/>
          </p:cNvPicPr>
          <p:nvPr/>
        </p:nvPicPr>
        <p:blipFill rotWithShape="1">
          <a:blip r:embed="rId2"/>
          <a:srcRect l="4736" r="8883"/>
          <a:stretch/>
        </p:blipFill>
        <p:spPr>
          <a:xfrm>
            <a:off x="20" y="10"/>
            <a:ext cx="4635571" cy="6857990"/>
          </a:xfrm>
          <a:prstGeom prst="rect">
            <a:avLst/>
          </a:prstGeom>
          <a:effectLst/>
        </p:spPr>
      </p:pic>
      <p:sp>
        <p:nvSpPr>
          <p:cNvPr id="6" name="TextBox 5">
            <a:extLst>
              <a:ext uri="{FF2B5EF4-FFF2-40B4-BE49-F238E27FC236}">
                <a16:creationId xmlns:a16="http://schemas.microsoft.com/office/drawing/2014/main" id="{30A7CF75-3183-4C38-BF6B-1E842C747EE0}"/>
              </a:ext>
            </a:extLst>
          </p:cNvPr>
          <p:cNvSpPr txBox="1"/>
          <p:nvPr/>
        </p:nvSpPr>
        <p:spPr>
          <a:xfrm>
            <a:off x="4965429" y="5903843"/>
            <a:ext cx="6832319" cy="646331"/>
          </a:xfrm>
          <a:prstGeom prst="rect">
            <a:avLst/>
          </a:prstGeom>
          <a:noFill/>
        </p:spPr>
        <p:txBody>
          <a:bodyPr wrap="square" rtlCol="0">
            <a:spAutoFit/>
          </a:bodyPr>
          <a:lstStyle/>
          <a:p>
            <a:r>
              <a:rPr lang="en-US" dirty="0">
                <a:solidFill>
                  <a:schemeClr val="accent1"/>
                </a:solidFill>
              </a:rPr>
              <a:t>*Special thanks to the Municipal League for helping to coordinate the Commission’s survey of municipal views on these questions.</a:t>
            </a:r>
          </a:p>
        </p:txBody>
      </p:sp>
    </p:spTree>
    <p:extLst>
      <p:ext uri="{BB962C8B-B14F-4D97-AF65-F5344CB8AC3E}">
        <p14:creationId xmlns:p14="http://schemas.microsoft.com/office/powerpoint/2010/main" val="2967922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F1981-343B-41A9-864E-A248B2A5BADC}"/>
              </a:ext>
            </a:extLst>
          </p:cNvPr>
          <p:cNvSpPr>
            <a:spLocks noGrp="1"/>
          </p:cNvSpPr>
          <p:nvPr>
            <p:ph type="title"/>
          </p:nvPr>
        </p:nvSpPr>
        <p:spPr>
          <a:xfrm>
            <a:off x="838199" y="218661"/>
            <a:ext cx="5184913" cy="515719"/>
          </a:xfrm>
        </p:spPr>
        <p:txBody>
          <a:bodyPr>
            <a:normAutofit/>
          </a:bodyPr>
          <a:lstStyle/>
          <a:p>
            <a:r>
              <a:rPr lang="en-US" sz="2800" b="1" kern="0" spc="220" dirty="0">
                <a:solidFill>
                  <a:srgbClr val="004256"/>
                </a:solidFill>
                <a:latin typeface="Montserrat" pitchFamily="34" charset="0"/>
                <a:ea typeface="Montserrat" pitchFamily="34" charset="-122"/>
                <a:cs typeface="Montserrat" pitchFamily="34" charset="-120"/>
              </a:rPr>
              <a:t>ADVISORY OPINIONS</a:t>
            </a:r>
            <a:endParaRPr lang="en-US" sz="2800" dirty="0"/>
          </a:p>
        </p:txBody>
      </p:sp>
      <p:sp>
        <p:nvSpPr>
          <p:cNvPr id="3" name="Content Placeholder 2">
            <a:extLst>
              <a:ext uri="{FF2B5EF4-FFF2-40B4-BE49-F238E27FC236}">
                <a16:creationId xmlns:a16="http://schemas.microsoft.com/office/drawing/2014/main" id="{98CA145F-EB92-43CF-8E89-80DEC5DC755B}"/>
              </a:ext>
            </a:extLst>
          </p:cNvPr>
          <p:cNvSpPr>
            <a:spLocks noGrp="1"/>
          </p:cNvSpPr>
          <p:nvPr>
            <p:ph idx="1"/>
          </p:nvPr>
        </p:nvSpPr>
        <p:spPr>
          <a:xfrm>
            <a:off x="838200" y="880844"/>
            <a:ext cx="5184913" cy="5296119"/>
          </a:xfrm>
        </p:spPr>
        <p:txBody>
          <a:bodyPr>
            <a:normAutofit fontScale="92500"/>
          </a:bodyPr>
          <a:lstStyle/>
          <a:p>
            <a:r>
              <a:rPr lang="en-US" u="sng" dirty="0">
                <a:solidFill>
                  <a:schemeClr val="accent1"/>
                </a:solidFill>
              </a:rPr>
              <a:t>Advisory opinions</a:t>
            </a:r>
            <a:r>
              <a:rPr lang="en-US" dirty="0"/>
              <a:t>. § 10-16G-8. May only be requested by person subject to the Commission’s personal jurisdiction.</a:t>
            </a:r>
          </a:p>
          <a:p>
            <a:r>
              <a:rPr lang="en-US" u="sng" dirty="0">
                <a:solidFill>
                  <a:schemeClr val="accent1"/>
                </a:solidFill>
              </a:rPr>
              <a:t>Advisory letters</a:t>
            </a:r>
            <a:r>
              <a:rPr lang="en-US" dirty="0"/>
              <a:t>. 1.8.1.9(B) NMAC. May be requested by municipal officials and employees, because subject to GCA.</a:t>
            </a:r>
          </a:p>
          <a:p>
            <a:pPr algn="l">
              <a:lnSpc>
                <a:spcPts val="1796"/>
              </a:lnSpc>
              <a:spcAft>
                <a:spcPts val="600"/>
              </a:spcAft>
              <a:buNone/>
            </a:pPr>
            <a:endParaRPr lang="en-US" sz="1800" b="1" dirty="0">
              <a:solidFill>
                <a:srgbClr val="004256"/>
              </a:solidFill>
              <a:latin typeface="Montserrat" pitchFamily="34" charset="0"/>
              <a:ea typeface="Montserrat" pitchFamily="34" charset="-122"/>
              <a:cs typeface="Montserrat" pitchFamily="34" charset="-120"/>
            </a:endParaRPr>
          </a:p>
          <a:p>
            <a:pPr algn="l">
              <a:lnSpc>
                <a:spcPts val="1796"/>
              </a:lnSpc>
              <a:spcAft>
                <a:spcPts val="600"/>
              </a:spcAft>
              <a:buNone/>
            </a:pPr>
            <a:r>
              <a:rPr lang="en-US" sz="1800" b="1" dirty="0">
                <a:solidFill>
                  <a:srgbClr val="004256"/>
                </a:solidFill>
                <a:latin typeface="Montserrat" pitchFamily="34" charset="0"/>
                <a:ea typeface="Montserrat" pitchFamily="34" charset="-122"/>
                <a:cs typeface="Montserrat" pitchFamily="34" charset="-120"/>
              </a:rPr>
              <a:t>Must be requested in writing: ethics.commission@state.nm.us </a:t>
            </a:r>
          </a:p>
          <a:p>
            <a:pPr algn="l">
              <a:lnSpc>
                <a:spcPts val="1796"/>
              </a:lnSpc>
              <a:spcAft>
                <a:spcPts val="600"/>
              </a:spcAft>
              <a:buNone/>
            </a:pPr>
            <a:r>
              <a:rPr lang="en-US" sz="1800" b="1" dirty="0">
                <a:solidFill>
                  <a:srgbClr val="004256"/>
                </a:solidFill>
                <a:latin typeface="Montserrat" pitchFamily="34" charset="0"/>
                <a:ea typeface="Montserrat" pitchFamily="34" charset="-122"/>
                <a:cs typeface="Montserrat" pitchFamily="34" charset="-120"/>
              </a:rPr>
              <a:t>Requests for advisory opinions are confidential by law</a:t>
            </a:r>
            <a:r>
              <a:rPr lang="en-US" sz="1800" dirty="0">
                <a:solidFill>
                  <a:srgbClr val="444444">
                    <a:alpha val="80000"/>
                  </a:srgbClr>
                </a:solidFill>
                <a:latin typeface="Montserrat" pitchFamily="34" charset="0"/>
                <a:ea typeface="Montserrat" pitchFamily="34" charset="-122"/>
                <a:cs typeface="Montserrat" pitchFamily="34" charset="-120"/>
              </a:rPr>
              <a:t>.​​</a:t>
            </a:r>
          </a:p>
          <a:p>
            <a:endParaRPr lang="en-US" dirty="0"/>
          </a:p>
        </p:txBody>
      </p:sp>
      <p:pic>
        <p:nvPicPr>
          <p:cNvPr id="5" name="Picture 4">
            <a:extLst>
              <a:ext uri="{FF2B5EF4-FFF2-40B4-BE49-F238E27FC236}">
                <a16:creationId xmlns:a16="http://schemas.microsoft.com/office/drawing/2014/main" id="{DB320DE6-211A-4369-8663-EF95B434B2B5}"/>
              </a:ext>
            </a:extLst>
          </p:cNvPr>
          <p:cNvPicPr>
            <a:picLocks noChangeAspect="1"/>
          </p:cNvPicPr>
          <p:nvPr/>
        </p:nvPicPr>
        <p:blipFill>
          <a:blip r:embed="rId2"/>
          <a:stretch>
            <a:fillRect/>
          </a:stretch>
        </p:blipFill>
        <p:spPr>
          <a:xfrm>
            <a:off x="6361043" y="218661"/>
            <a:ext cx="5602357" cy="6152321"/>
          </a:xfrm>
          <a:prstGeom prst="rect">
            <a:avLst/>
          </a:prstGeom>
        </p:spPr>
      </p:pic>
    </p:spTree>
    <p:extLst>
      <p:ext uri="{BB962C8B-B14F-4D97-AF65-F5344CB8AC3E}">
        <p14:creationId xmlns:p14="http://schemas.microsoft.com/office/powerpoint/2010/main" val="3246492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p:nvPr/>
        </p:nvSpPr>
        <p:spPr>
          <a:xfrm>
            <a:off x="3429000" y="1061772"/>
            <a:ext cx="5391150" cy="45719"/>
          </a:xfrm>
          <a:prstGeom prst="rect">
            <a:avLst/>
          </a:prstGeom>
          <a:solidFill>
            <a:srgbClr val="64C3FF"/>
          </a:solidFill>
        </p:spPr>
      </p:sp>
      <p:sp>
        <p:nvSpPr>
          <p:cNvPr id="3" name="Object 2"/>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dirty="0">
                <a:solidFill>
                  <a:srgbClr val="004256"/>
                </a:solidFill>
                <a:latin typeface="Montserrat" pitchFamily="34" charset="0"/>
                <a:ea typeface="Montserrat" pitchFamily="34" charset="-122"/>
                <a:cs typeface="Montserrat" pitchFamily="34" charset="-120"/>
              </a:rPr>
              <a:t>TWO ORGANIZING IDEAS</a:t>
            </a:r>
            <a:endParaRPr lang="en-US" dirty="0"/>
          </a:p>
        </p:txBody>
      </p:sp>
      <p:sp>
        <p:nvSpPr>
          <p:cNvPr id="4" name="Object 3"/>
          <p:cNvSpPr/>
          <p:nvPr/>
        </p:nvSpPr>
        <p:spPr>
          <a:xfrm>
            <a:off x="750473" y="1570716"/>
            <a:ext cx="11046238" cy="853792"/>
          </a:xfrm>
          <a:prstGeom prst="rect">
            <a:avLst/>
          </a:prstGeom>
          <a:noFill/>
        </p:spPr>
        <p:txBody>
          <a:bodyPr wrap="square" lIns="0" tIns="0" rIns="0" bIns="0" rtlCol="0" anchor="t"/>
          <a:lstStyle/>
          <a:p>
            <a:pPr algn="l">
              <a:lnSpc>
                <a:spcPts val="2904"/>
              </a:lnSpc>
              <a:spcAft>
                <a:spcPts val="600"/>
              </a:spcAft>
            </a:pPr>
            <a:r>
              <a:rPr lang="en-US" sz="4400" dirty="0">
                <a:solidFill>
                  <a:srgbClr val="004256"/>
                </a:solidFill>
                <a:latin typeface="Montserrat" pitchFamily="2" charset="77"/>
                <a:ea typeface="Source Sans Pro SemiBold" pitchFamily="34" charset="-122"/>
                <a:cs typeface="Source Sans Pro SemiBold" pitchFamily="34" charset="-120"/>
              </a:rPr>
              <a:t>	</a:t>
            </a:r>
            <a:r>
              <a:rPr lang="en-US" sz="3600" b="1" dirty="0">
                <a:solidFill>
                  <a:srgbClr val="004256"/>
                </a:solidFill>
                <a:latin typeface="Montserrat" pitchFamily="2" charset="77"/>
                <a:ea typeface="Source Sans Pro SemiBold" pitchFamily="34" charset="-122"/>
                <a:cs typeface="Source Sans Pro SemiBold" pitchFamily="34" charset="-120"/>
              </a:rPr>
              <a:t>Government </a:t>
            </a:r>
          </a:p>
          <a:p>
            <a:pPr>
              <a:lnSpc>
                <a:spcPts val="2904"/>
              </a:lnSpc>
              <a:spcAft>
                <a:spcPts val="600"/>
              </a:spcAft>
            </a:pPr>
            <a:r>
              <a:rPr lang="en-US" sz="8800" b="1" dirty="0">
                <a:solidFill>
                  <a:srgbClr val="004256"/>
                </a:solidFill>
                <a:latin typeface="Montserrat" pitchFamily="2" charset="77"/>
                <a:ea typeface="Source Sans Pro SemiBold" pitchFamily="34" charset="-122"/>
                <a:cs typeface="Source Sans Pro SemiBold" pitchFamily="34" charset="-120"/>
              </a:rPr>
              <a:t>1</a:t>
            </a:r>
            <a:r>
              <a:rPr lang="en-US" sz="4000" b="1" dirty="0">
                <a:solidFill>
                  <a:srgbClr val="004256"/>
                </a:solidFill>
                <a:latin typeface="Montserrat" pitchFamily="2" charset="77"/>
                <a:ea typeface="Source Sans Pro SemiBold" pitchFamily="34" charset="-122"/>
                <a:cs typeface="Source Sans Pro SemiBold" pitchFamily="34" charset="-120"/>
              </a:rPr>
              <a:t>   </a:t>
            </a:r>
            <a:r>
              <a:rPr lang="en-US" sz="3600" b="1" dirty="0">
                <a:solidFill>
                  <a:srgbClr val="004256"/>
                </a:solidFill>
                <a:latin typeface="Montserrat" pitchFamily="2" charset="77"/>
                <a:ea typeface="Source Sans Pro SemiBold" pitchFamily="34" charset="-122"/>
                <a:cs typeface="Source Sans Pro SemiBold" pitchFamily="34" charset="-120"/>
              </a:rPr>
              <a:t>belongs to the public</a:t>
            </a:r>
            <a:endParaRPr lang="en-US" sz="3600" b="1" dirty="0">
              <a:latin typeface="Montserrat" pitchFamily="2" charset="77"/>
            </a:endParaRPr>
          </a:p>
        </p:txBody>
      </p:sp>
      <p:sp>
        <p:nvSpPr>
          <p:cNvPr id="5" name="Object 4"/>
          <p:cNvSpPr/>
          <p:nvPr/>
        </p:nvSpPr>
        <p:spPr>
          <a:xfrm>
            <a:off x="861739" y="2665602"/>
            <a:ext cx="11046238" cy="2345893"/>
          </a:xfrm>
          <a:prstGeom prst="rect">
            <a:avLst/>
          </a:prstGeom>
          <a:noFill/>
        </p:spPr>
        <p:txBody>
          <a:bodyPr wrap="square" lIns="0" tIns="0" rIns="0" bIns="0" rtlCol="0" anchor="t"/>
          <a:lstStyle/>
          <a:p>
            <a:pPr algn="l">
              <a:spcAft>
                <a:spcPts val="600"/>
              </a:spcAft>
              <a:buNone/>
            </a:pPr>
            <a:r>
              <a:rPr lang="en-US" sz="3200" dirty="0">
                <a:solidFill>
                  <a:srgbClr val="00B0F0"/>
                </a:solidFill>
                <a:latin typeface="Montserrat" pitchFamily="34" charset="0"/>
                <a:ea typeface="Montserrat" pitchFamily="34" charset="-122"/>
                <a:cs typeface="Montserrat" pitchFamily="34" charset="-120"/>
              </a:rPr>
              <a:t>The property, powers, and prerogatives of government office </a:t>
            </a:r>
            <a:r>
              <a:rPr lang="en-US" sz="3200" i="1" dirty="0">
                <a:solidFill>
                  <a:srgbClr val="00B0F0"/>
                </a:solidFill>
                <a:latin typeface="Montserrat" pitchFamily="34" charset="0"/>
                <a:ea typeface="Montserrat" pitchFamily="34" charset="-122"/>
                <a:cs typeface="Montserrat" pitchFamily="34" charset="-120"/>
              </a:rPr>
              <a:t>belong to </a:t>
            </a:r>
            <a:r>
              <a:rPr lang="en-US" sz="3200" dirty="0">
                <a:solidFill>
                  <a:srgbClr val="00B0F0"/>
                </a:solidFill>
                <a:latin typeface="Montserrat" pitchFamily="34" charset="0"/>
                <a:ea typeface="Montserrat" pitchFamily="34" charset="-122"/>
                <a:cs typeface="Montserrat" pitchFamily="34" charset="-120"/>
              </a:rPr>
              <a:t>and </a:t>
            </a:r>
            <a:r>
              <a:rPr lang="en-US" sz="3200" i="1" dirty="0">
                <a:solidFill>
                  <a:srgbClr val="00B0F0"/>
                </a:solidFill>
                <a:latin typeface="Montserrat" pitchFamily="34" charset="0"/>
                <a:ea typeface="Montserrat" pitchFamily="34" charset="-122"/>
                <a:cs typeface="Montserrat" pitchFamily="34" charset="-120"/>
              </a:rPr>
              <a:t>are for </a:t>
            </a:r>
            <a:r>
              <a:rPr lang="en-US" sz="3200" dirty="0">
                <a:solidFill>
                  <a:srgbClr val="00B0F0"/>
                </a:solidFill>
                <a:latin typeface="Montserrat" pitchFamily="34" charset="0"/>
                <a:ea typeface="Montserrat" pitchFamily="34" charset="-122"/>
                <a:cs typeface="Montserrat" pitchFamily="34" charset="-120"/>
              </a:rPr>
              <a:t>the benefit of the public only, </a:t>
            </a:r>
            <a:r>
              <a:rPr lang="en-US" sz="3200" u="sng" dirty="0">
                <a:solidFill>
                  <a:srgbClr val="00B0F0"/>
                </a:solidFill>
                <a:latin typeface="Montserrat" pitchFamily="34" charset="0"/>
                <a:ea typeface="Montserrat" pitchFamily="34" charset="-122"/>
                <a:cs typeface="Montserrat" pitchFamily="34" charset="-120"/>
              </a:rPr>
              <a:t>not</a:t>
            </a:r>
            <a:r>
              <a:rPr lang="en-US" sz="3200" dirty="0">
                <a:solidFill>
                  <a:srgbClr val="00B0F0"/>
                </a:solidFill>
                <a:latin typeface="Montserrat" pitchFamily="34" charset="0"/>
                <a:ea typeface="Montserrat" pitchFamily="34" charset="-122"/>
                <a:cs typeface="Montserrat" pitchFamily="34" charset="-120"/>
              </a:rPr>
              <a:t> the officials.  </a:t>
            </a:r>
            <a:r>
              <a:rPr lang="en-US" sz="3200" i="1" dirty="0">
                <a:solidFill>
                  <a:srgbClr val="00B0F0"/>
                </a:solidFill>
                <a:latin typeface="Montserrat" pitchFamily="34" charset="0"/>
                <a:ea typeface="Montserrat" pitchFamily="34" charset="-122"/>
                <a:cs typeface="Montserrat" pitchFamily="34" charset="-120"/>
              </a:rPr>
              <a:t>See</a:t>
            </a:r>
            <a:r>
              <a:rPr lang="en-US" sz="3200" dirty="0">
                <a:solidFill>
                  <a:srgbClr val="00B0F0"/>
                </a:solidFill>
                <a:latin typeface="Montserrat" pitchFamily="34" charset="0"/>
                <a:ea typeface="Montserrat" pitchFamily="34" charset="-122"/>
                <a:cs typeface="Montserrat" pitchFamily="34" charset="-120"/>
              </a:rPr>
              <a:t> NMSA 1978, § 10-16-3(A).</a:t>
            </a:r>
            <a:endParaRPr lang="en-US" sz="3200" dirty="0">
              <a:solidFill>
                <a:srgbClr val="00B0F0"/>
              </a:solidFill>
            </a:endParaRPr>
          </a:p>
        </p:txBody>
      </p:sp>
      <p:sp>
        <p:nvSpPr>
          <p:cNvPr id="6" name="TextBox 5">
            <a:extLst>
              <a:ext uri="{FF2B5EF4-FFF2-40B4-BE49-F238E27FC236}">
                <a16:creationId xmlns:a16="http://schemas.microsoft.com/office/drawing/2014/main" id="{44C79DCB-012C-4A8A-AB56-1CFBDE3ACF51}"/>
              </a:ext>
            </a:extLst>
          </p:cNvPr>
          <p:cNvSpPr txBox="1"/>
          <p:nvPr/>
        </p:nvSpPr>
        <p:spPr>
          <a:xfrm>
            <a:off x="750473" y="5278895"/>
            <a:ext cx="10859890" cy="1200329"/>
          </a:xfrm>
          <a:prstGeom prst="rect">
            <a:avLst/>
          </a:prstGeom>
          <a:noFill/>
        </p:spPr>
        <p:txBody>
          <a:bodyPr wrap="square" rtlCol="0">
            <a:spAutoFit/>
          </a:bodyPr>
          <a:lstStyle/>
          <a:p>
            <a:r>
              <a:rPr lang="en-US" i="1" dirty="0"/>
              <a:t>Nota bene</a:t>
            </a:r>
            <a:r>
              <a:rPr lang="en-US" dirty="0"/>
              <a:t>: </a:t>
            </a:r>
            <a:r>
              <a:rPr lang="en-US" i="1" dirty="0"/>
              <a:t>State v. Gutierrez, et al.</a:t>
            </a:r>
            <a:r>
              <a:rPr lang="en-US" dirty="0"/>
              <a:t>, No. S-1-SC-38367, </a:t>
            </a:r>
            <a:r>
              <a:rPr lang="en-US" i="1" dirty="0"/>
              <a:t>consolidated with </a:t>
            </a:r>
            <a:r>
              <a:rPr lang="en-US" dirty="0"/>
              <a:t>No. S-1-SC-38368 (Oral arguments: Jan. 14, 2022) (considering constitutionality of criminal charges for violations of subsections 10-16-3(A)-(C)); </a:t>
            </a:r>
            <a:r>
              <a:rPr lang="en-US" i="1" dirty="0"/>
              <a:t>see also </a:t>
            </a:r>
            <a:r>
              <a:rPr lang="en-US" dirty="0"/>
              <a:t>§</a:t>
            </a:r>
            <a:r>
              <a:rPr lang="en-US" i="1" dirty="0"/>
              <a:t> </a:t>
            </a:r>
            <a:r>
              <a:rPr lang="en-US" dirty="0"/>
              <a:t>10-16-3(A) (“The legislator or public officer or employee shall use the powers and resources of public office only to advance the public interest and not to obtain personal benefits or pursue private interests.”).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F85CADF4-818D-4BB4-80DA-8EB30319EEB2}"/>
              </a:ext>
            </a:extLst>
          </p:cNvPr>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3400" b="1" kern="0" dirty="0">
                <a:solidFill>
                  <a:srgbClr val="014156"/>
                </a:solidFill>
                <a:latin typeface="Montserrat" pitchFamily="34" charset="0"/>
                <a:ea typeface="Montserrat" pitchFamily="34" charset="-122"/>
                <a:cs typeface="Montserrat" pitchFamily="34" charset="-120"/>
              </a:rPr>
              <a:t>TWO ORGANIZING IDEAS</a:t>
            </a:r>
            <a:endParaRPr lang="en-US" sz="2400" dirty="0">
              <a:solidFill>
                <a:srgbClr val="014156"/>
              </a:solidFill>
            </a:endParaRPr>
          </a:p>
        </p:txBody>
      </p:sp>
      <p:sp>
        <p:nvSpPr>
          <p:cNvPr id="4" name="Object 7">
            <a:extLst>
              <a:ext uri="{FF2B5EF4-FFF2-40B4-BE49-F238E27FC236}">
                <a16:creationId xmlns:a16="http://schemas.microsoft.com/office/drawing/2014/main" id="{F7BF0A86-CFDE-4FE1-BB85-FF1F18E46C11}"/>
              </a:ext>
            </a:extLst>
          </p:cNvPr>
          <p:cNvSpPr/>
          <p:nvPr/>
        </p:nvSpPr>
        <p:spPr>
          <a:xfrm>
            <a:off x="753445" y="2647976"/>
            <a:ext cx="11046238" cy="2797125"/>
          </a:xfrm>
          <a:prstGeom prst="rect">
            <a:avLst/>
          </a:prstGeom>
          <a:noFill/>
        </p:spPr>
        <p:txBody>
          <a:bodyPr wrap="square" lIns="0" tIns="0" rIns="0" bIns="0" rtlCol="0" anchor="t"/>
          <a:lstStyle/>
          <a:p>
            <a:pPr marL="514350" indent="-514350">
              <a:spcAft>
                <a:spcPts val="600"/>
              </a:spcAft>
              <a:buAutoNum type="alphaLcParenBoth"/>
            </a:pPr>
            <a:r>
              <a:rPr lang="en-US" sz="2900" dirty="0">
                <a:solidFill>
                  <a:srgbClr val="00B0F0"/>
                </a:solidFill>
                <a:latin typeface="Montserrat"/>
                <a:ea typeface="Montserrat"/>
                <a:cs typeface="Montserrat" pitchFamily="34" charset="-120"/>
              </a:rPr>
              <a:t>Disclosure of who and what might influence an elected official allows constituents to check that the uses of government office are for the benefit of the public and not the official.</a:t>
            </a:r>
          </a:p>
          <a:p>
            <a:pPr marL="514350" indent="-514350">
              <a:spcAft>
                <a:spcPts val="600"/>
              </a:spcAft>
              <a:buAutoNum type="alphaLcParenBoth"/>
            </a:pPr>
            <a:r>
              <a:rPr lang="en-US" sz="2900" dirty="0">
                <a:solidFill>
                  <a:srgbClr val="00B0F0"/>
                </a:solidFill>
                <a:latin typeface="Montserrat"/>
                <a:ea typeface="Montserrat"/>
              </a:rPr>
              <a:t>Disclosure helps to justify commonplace departures from the ideal theory of representation that representatives reflect the voices of the constituent members of their districts.</a:t>
            </a:r>
          </a:p>
        </p:txBody>
      </p:sp>
      <p:sp>
        <p:nvSpPr>
          <p:cNvPr id="5" name="Object 6">
            <a:extLst>
              <a:ext uri="{FF2B5EF4-FFF2-40B4-BE49-F238E27FC236}">
                <a16:creationId xmlns:a16="http://schemas.microsoft.com/office/drawing/2014/main" id="{24AC7D04-6197-4B14-855C-D99B104DD880}"/>
              </a:ext>
            </a:extLst>
          </p:cNvPr>
          <p:cNvSpPr/>
          <p:nvPr/>
        </p:nvSpPr>
        <p:spPr>
          <a:xfrm>
            <a:off x="753445" y="1453720"/>
            <a:ext cx="11764952" cy="1300876"/>
          </a:xfrm>
          <a:prstGeom prst="rect">
            <a:avLst/>
          </a:prstGeom>
          <a:noFill/>
        </p:spPr>
        <p:txBody>
          <a:bodyPr wrap="square" lIns="0" tIns="0" rIns="0" bIns="0" rtlCol="0" anchor="ctr"/>
          <a:lstStyle/>
          <a:p>
            <a:pPr algn="l">
              <a:lnSpc>
                <a:spcPts val="2904"/>
              </a:lnSpc>
              <a:spcAft>
                <a:spcPts val="600"/>
              </a:spcAft>
            </a:pPr>
            <a:r>
              <a:rPr lang="en-US" sz="3600" dirty="0">
                <a:solidFill>
                  <a:srgbClr val="014156"/>
                </a:solidFill>
                <a:latin typeface="Montserrat" pitchFamily="2" charset="77"/>
                <a:ea typeface="Source Sans Pro SemiBold" pitchFamily="34" charset="-122"/>
                <a:cs typeface="Source Sans Pro SemiBold" pitchFamily="34" charset="-120"/>
              </a:rPr>
              <a:t>	  </a:t>
            </a:r>
            <a:r>
              <a:rPr lang="en-US" sz="3600" b="1" dirty="0">
                <a:solidFill>
                  <a:srgbClr val="014156"/>
                </a:solidFill>
                <a:latin typeface="Montserrat" pitchFamily="2" charset="77"/>
                <a:ea typeface="Source Sans Pro SemiBold" pitchFamily="34" charset="-122"/>
                <a:cs typeface="Source Sans Pro SemiBold" pitchFamily="34" charset="-120"/>
              </a:rPr>
              <a:t>Disclosure ensures </a:t>
            </a:r>
          </a:p>
          <a:p>
            <a:pPr>
              <a:lnSpc>
                <a:spcPts val="2904"/>
              </a:lnSpc>
              <a:spcAft>
                <a:spcPts val="600"/>
              </a:spcAft>
            </a:pPr>
            <a:r>
              <a:rPr lang="en-US" sz="9600" b="1" dirty="0">
                <a:solidFill>
                  <a:srgbClr val="014156"/>
                </a:solidFill>
                <a:latin typeface="Montserrat" pitchFamily="2" charset="77"/>
                <a:ea typeface="Source Sans Pro SemiBold" pitchFamily="34" charset="-122"/>
                <a:cs typeface="Source Sans Pro SemiBold" pitchFamily="34" charset="-120"/>
              </a:rPr>
              <a:t>2</a:t>
            </a:r>
            <a:r>
              <a:rPr lang="en-US" sz="3600" b="1" dirty="0">
                <a:solidFill>
                  <a:srgbClr val="014156"/>
                </a:solidFill>
                <a:latin typeface="Montserrat" pitchFamily="2" charset="77"/>
                <a:ea typeface="Source Sans Pro SemiBold" pitchFamily="34" charset="-122"/>
                <a:cs typeface="Source Sans Pro SemiBold" pitchFamily="34" charset="-120"/>
              </a:rPr>
              <a:t> 	  representative government</a:t>
            </a:r>
            <a:endParaRPr lang="en-US" sz="3600" b="1" dirty="0">
              <a:solidFill>
                <a:srgbClr val="014156"/>
              </a:solidFill>
              <a:latin typeface="Montserrat" pitchFamily="2" charset="77"/>
            </a:endParaRPr>
          </a:p>
        </p:txBody>
      </p:sp>
      <p:sp>
        <p:nvSpPr>
          <p:cNvPr id="7" name="Object 1">
            <a:extLst>
              <a:ext uri="{FF2B5EF4-FFF2-40B4-BE49-F238E27FC236}">
                <a16:creationId xmlns:a16="http://schemas.microsoft.com/office/drawing/2014/main" id="{DB0F9A08-747F-4E73-92EC-8BE107171E92}"/>
              </a:ext>
            </a:extLst>
          </p:cNvPr>
          <p:cNvSpPr/>
          <p:nvPr/>
        </p:nvSpPr>
        <p:spPr>
          <a:xfrm>
            <a:off x="3429000" y="1061772"/>
            <a:ext cx="5391150" cy="45719"/>
          </a:xfrm>
          <a:prstGeom prst="rect">
            <a:avLst/>
          </a:prstGeom>
          <a:solidFill>
            <a:srgbClr val="64C3FF"/>
          </a:solidFill>
        </p:spPr>
      </p:sp>
    </p:spTree>
    <p:extLst>
      <p:ext uri="{BB962C8B-B14F-4D97-AF65-F5344CB8AC3E}">
        <p14:creationId xmlns:p14="http://schemas.microsoft.com/office/powerpoint/2010/main" val="311385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95226" y="447563"/>
            <a:ext cx="11998500" cy="328530"/>
          </a:xfrm>
          <a:prstGeom prst="rect">
            <a:avLst/>
          </a:prstGeom>
          <a:noFill/>
        </p:spPr>
        <p:txBody>
          <a:bodyPr wrap="square" lIns="0" tIns="0" rIns="0" bIns="0" rtlCol="0" anchor="t"/>
          <a:lstStyle/>
          <a:p>
            <a:pPr algn="ctr">
              <a:lnSpc>
                <a:spcPts val="3307"/>
              </a:lnSpc>
              <a:spcAft>
                <a:spcPts val="600"/>
              </a:spcAft>
              <a:buNone/>
            </a:pPr>
            <a:r>
              <a:rPr lang="en-US" sz="2800" b="1" kern="0" dirty="0">
                <a:solidFill>
                  <a:srgbClr val="002060"/>
                </a:solidFill>
                <a:latin typeface="Montserrat" panose="00000500000000000000" pitchFamily="2" charset="0"/>
              </a:rPr>
              <a:t>THESE TWO IDEAS ORGANIZE NM’S ETHICS LAWS</a:t>
            </a:r>
            <a:endParaRPr lang="en-US" sz="1400" dirty="0">
              <a:solidFill>
                <a:srgbClr val="002060"/>
              </a:solidFill>
              <a:latin typeface="Montserrat" panose="00000500000000000000" pitchFamily="2" charset="0"/>
            </a:endParaRPr>
          </a:p>
        </p:txBody>
      </p:sp>
      <p:sp>
        <p:nvSpPr>
          <p:cNvPr id="5" name="Object 4"/>
          <p:cNvSpPr/>
          <p:nvPr/>
        </p:nvSpPr>
        <p:spPr>
          <a:xfrm>
            <a:off x="1518547" y="4099099"/>
            <a:ext cx="1970479" cy="261694"/>
          </a:xfrm>
          <a:prstGeom prst="rect">
            <a:avLst/>
          </a:prstGeom>
          <a:noFill/>
        </p:spPr>
        <p:txBody>
          <a:bodyPr wrap="square" lIns="0" tIns="0" rIns="0" bIns="0" rtlCol="0" anchor="t"/>
          <a:lstStyle/>
          <a:p>
            <a:pPr>
              <a:lnSpc>
                <a:spcPct val="107000"/>
              </a:lnSpc>
            </a:pPr>
            <a:r>
              <a:rPr lang="en-US" sz="16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Gift Act</a:t>
            </a:r>
            <a:endParaRPr lang="en-US" sz="1600" dirty="0">
              <a:solidFill>
                <a:srgbClr val="00B0F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sp>
        <p:nvSpPr>
          <p:cNvPr id="8" name="Oval 7">
            <a:extLst>
              <a:ext uri="{FF2B5EF4-FFF2-40B4-BE49-F238E27FC236}">
                <a16:creationId xmlns:a16="http://schemas.microsoft.com/office/drawing/2014/main" id="{C2BDED68-7E4C-4176-A7F8-7C072D46735A}"/>
              </a:ext>
            </a:extLst>
          </p:cNvPr>
          <p:cNvSpPr/>
          <p:nvPr/>
        </p:nvSpPr>
        <p:spPr>
          <a:xfrm>
            <a:off x="448266" y="1627433"/>
            <a:ext cx="2159540" cy="2140085"/>
          </a:xfrm>
          <a:prstGeom prst="ellipse">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bject 4">
            <a:extLst>
              <a:ext uri="{FF2B5EF4-FFF2-40B4-BE49-F238E27FC236}">
                <a16:creationId xmlns:a16="http://schemas.microsoft.com/office/drawing/2014/main" id="{54A1438B-3D16-43FC-ACE2-C2289BF6D9BE}"/>
              </a:ext>
            </a:extLst>
          </p:cNvPr>
          <p:cNvSpPr/>
          <p:nvPr/>
        </p:nvSpPr>
        <p:spPr>
          <a:xfrm>
            <a:off x="647683" y="2231408"/>
            <a:ext cx="1760706" cy="1400782"/>
          </a:xfrm>
          <a:prstGeom prst="rect">
            <a:avLst/>
          </a:prstGeom>
          <a:noFill/>
        </p:spPr>
        <p:txBody>
          <a:bodyPr wrap="square" lIns="0" tIns="0" rIns="0" bIns="0" rtlCol="0" anchor="t"/>
          <a:lstStyle/>
          <a:p>
            <a:pPr algn="ctr">
              <a:lnSpc>
                <a:spcPct val="107000"/>
              </a:lnSpc>
            </a:pPr>
            <a:r>
              <a:rPr lang="en-US" sz="2000" dirty="0">
                <a:solidFill>
                  <a:srgbClr val="002060"/>
                </a:solidFill>
                <a:effectLst/>
                <a:latin typeface="Source Sans Pro SemiBold" panose="020B0603030403020204" pitchFamily="34" charset="0"/>
                <a:ea typeface="Source Sans Pro SemiBold" panose="020B0603030403020204" pitchFamily="34" charset="0"/>
                <a:cs typeface="Arial" panose="020B0604020202020204" pitchFamily="34" charset="0"/>
              </a:rPr>
              <a:t>GOVERNMENT</a:t>
            </a:r>
            <a:br>
              <a:rPr lang="en-US" sz="2000" dirty="0">
                <a:solidFill>
                  <a:srgbClr val="002060"/>
                </a:solidFill>
                <a:effectLst/>
                <a:latin typeface="Source Sans Pro SemiBold" panose="020B0603030403020204" pitchFamily="34" charset="0"/>
                <a:ea typeface="Source Sans Pro SemiBold" panose="020B0603030403020204" pitchFamily="34" charset="0"/>
                <a:cs typeface="Arial" panose="020B0604020202020204" pitchFamily="34" charset="0"/>
              </a:rPr>
            </a:br>
            <a:r>
              <a:rPr lang="en-US" sz="2000" dirty="0">
                <a:solidFill>
                  <a:srgbClr val="002060"/>
                </a:solidFill>
                <a:effectLst/>
                <a:latin typeface="Source Sans Pro SemiBold" panose="020B0603030403020204" pitchFamily="34" charset="0"/>
                <a:ea typeface="Source Sans Pro SemiBold" panose="020B0603030403020204" pitchFamily="34" charset="0"/>
                <a:cs typeface="Arial" panose="020B0604020202020204" pitchFamily="34" charset="0"/>
              </a:rPr>
              <a:t>BELONGS TO </a:t>
            </a:r>
            <a:br>
              <a:rPr lang="en-US" sz="2000" dirty="0">
                <a:solidFill>
                  <a:srgbClr val="002060"/>
                </a:solidFill>
                <a:effectLst/>
                <a:latin typeface="Source Sans Pro SemiBold" panose="020B0603030403020204" pitchFamily="34" charset="0"/>
                <a:ea typeface="Source Sans Pro SemiBold" panose="020B0603030403020204" pitchFamily="34" charset="0"/>
                <a:cs typeface="Arial" panose="020B0604020202020204" pitchFamily="34" charset="0"/>
              </a:rPr>
            </a:br>
            <a:r>
              <a:rPr lang="en-US" sz="2000" dirty="0">
                <a:solidFill>
                  <a:srgbClr val="002060"/>
                </a:solidFill>
                <a:effectLst/>
                <a:latin typeface="Source Sans Pro SemiBold" panose="020B0603030403020204" pitchFamily="34" charset="0"/>
                <a:ea typeface="Source Sans Pro SemiBold" panose="020B0603030403020204" pitchFamily="34" charset="0"/>
                <a:cs typeface="Arial" panose="020B0604020202020204" pitchFamily="34" charset="0"/>
              </a:rPr>
              <a:t>THE PU</a:t>
            </a:r>
            <a:r>
              <a:rPr lang="en-US" sz="2000" dirty="0">
                <a:solidFill>
                  <a:srgbClr val="002060"/>
                </a:solidFill>
                <a:latin typeface="Source Sans Pro SemiBold" panose="020B0603030403020204" pitchFamily="34" charset="0"/>
                <a:ea typeface="Source Sans Pro SemiBold" panose="020B0603030403020204" pitchFamily="34" charset="0"/>
                <a:cs typeface="Arial" panose="020B0604020202020204" pitchFamily="34" charset="0"/>
              </a:rPr>
              <a:t>BLIC</a:t>
            </a:r>
            <a:endParaRPr lang="en-US" sz="2000" dirty="0">
              <a:solidFill>
                <a:srgbClr val="00206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sp>
        <p:nvSpPr>
          <p:cNvPr id="15" name="Object 4">
            <a:extLst>
              <a:ext uri="{FF2B5EF4-FFF2-40B4-BE49-F238E27FC236}">
                <a16:creationId xmlns:a16="http://schemas.microsoft.com/office/drawing/2014/main" id="{E30BBB6B-2651-4B0C-A77B-CFB5DB2475D5}"/>
              </a:ext>
            </a:extLst>
          </p:cNvPr>
          <p:cNvSpPr/>
          <p:nvPr/>
        </p:nvSpPr>
        <p:spPr>
          <a:xfrm>
            <a:off x="2493034" y="1548881"/>
            <a:ext cx="5777237" cy="226631"/>
          </a:xfrm>
          <a:prstGeom prst="rect">
            <a:avLst/>
          </a:prstGeom>
          <a:noFill/>
        </p:spPr>
        <p:txBody>
          <a:bodyPr wrap="square" lIns="0" tIns="0" rIns="0" bIns="0" rtlCol="0" anchor="t"/>
          <a:lstStyle/>
          <a:p>
            <a:pPr>
              <a:lnSpc>
                <a:spcPct val="107000"/>
              </a:lnSpc>
            </a:pPr>
            <a:r>
              <a:rPr lang="en-US" sz="16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Bribery and Solicitation Clause, N.M. Const., Art. IV, § 39</a:t>
            </a:r>
          </a:p>
        </p:txBody>
      </p:sp>
      <p:sp>
        <p:nvSpPr>
          <p:cNvPr id="16" name="Object 4">
            <a:extLst>
              <a:ext uri="{FF2B5EF4-FFF2-40B4-BE49-F238E27FC236}">
                <a16:creationId xmlns:a16="http://schemas.microsoft.com/office/drawing/2014/main" id="{A5693FA5-C72A-42C9-B728-386A1AE22089}"/>
              </a:ext>
            </a:extLst>
          </p:cNvPr>
          <p:cNvSpPr/>
          <p:nvPr/>
        </p:nvSpPr>
        <p:spPr>
          <a:xfrm>
            <a:off x="2792098" y="1946599"/>
            <a:ext cx="5777237" cy="226631"/>
          </a:xfrm>
          <a:prstGeom prst="rect">
            <a:avLst/>
          </a:prstGeom>
          <a:noFill/>
        </p:spPr>
        <p:txBody>
          <a:bodyPr wrap="square" lIns="0" tIns="0" rIns="0" bIns="0" rtlCol="0" anchor="t"/>
          <a:lstStyle/>
          <a:p>
            <a:pPr>
              <a:lnSpc>
                <a:spcPct val="107000"/>
              </a:lnSpc>
            </a:pPr>
            <a:r>
              <a:rPr lang="en-US" sz="16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Interest in Contracts Clause, N.M. Const., Art. IV, § 28</a:t>
            </a:r>
            <a:endParaRPr lang="en-US" sz="1600" dirty="0">
              <a:solidFill>
                <a:srgbClr val="00B0F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sp>
        <p:nvSpPr>
          <p:cNvPr id="17" name="Object 4">
            <a:extLst>
              <a:ext uri="{FF2B5EF4-FFF2-40B4-BE49-F238E27FC236}">
                <a16:creationId xmlns:a16="http://schemas.microsoft.com/office/drawing/2014/main" id="{3590C151-CDDB-49BD-9D6E-AC017D6EF71A}"/>
              </a:ext>
            </a:extLst>
          </p:cNvPr>
          <p:cNvSpPr/>
          <p:nvPr/>
        </p:nvSpPr>
        <p:spPr>
          <a:xfrm>
            <a:off x="2928026" y="2440280"/>
            <a:ext cx="5777237" cy="226631"/>
          </a:xfrm>
          <a:prstGeom prst="rect">
            <a:avLst/>
          </a:prstGeom>
          <a:noFill/>
        </p:spPr>
        <p:txBody>
          <a:bodyPr wrap="square" lIns="0" tIns="0" rIns="0" bIns="0" rtlCol="0" anchor="t"/>
          <a:lstStyle/>
          <a:p>
            <a:pPr>
              <a:lnSpc>
                <a:spcPct val="107000"/>
              </a:lnSpc>
            </a:pPr>
            <a:r>
              <a:rPr lang="en-US" sz="16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Emoluments Clauses, N.M. Const., Art. IV, § 28; Art. X, § 1</a:t>
            </a:r>
            <a:endParaRPr lang="en-US" sz="1600" dirty="0">
              <a:solidFill>
                <a:srgbClr val="00B0F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sp>
        <p:nvSpPr>
          <p:cNvPr id="18" name="Object 4">
            <a:extLst>
              <a:ext uri="{FF2B5EF4-FFF2-40B4-BE49-F238E27FC236}">
                <a16:creationId xmlns:a16="http://schemas.microsoft.com/office/drawing/2014/main" id="{F0B8B136-D7EE-402D-8B8B-576108CD61F4}"/>
              </a:ext>
            </a:extLst>
          </p:cNvPr>
          <p:cNvSpPr/>
          <p:nvPr/>
        </p:nvSpPr>
        <p:spPr>
          <a:xfrm>
            <a:off x="2928026" y="2923697"/>
            <a:ext cx="5777237" cy="226631"/>
          </a:xfrm>
          <a:prstGeom prst="rect">
            <a:avLst/>
          </a:prstGeom>
          <a:noFill/>
        </p:spPr>
        <p:txBody>
          <a:bodyPr wrap="square" lIns="0" tIns="0" rIns="0" bIns="0" rtlCol="0" anchor="t"/>
          <a:lstStyle/>
          <a:p>
            <a:pPr>
              <a:lnSpc>
                <a:spcPct val="107000"/>
              </a:lnSpc>
            </a:pPr>
            <a:r>
              <a:rPr lang="en-US" sz="16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Anti-Donation Clause, N.M. Const., Art. IX, § 14 (*)</a:t>
            </a:r>
            <a:endParaRPr lang="en-US" sz="1600" dirty="0">
              <a:solidFill>
                <a:srgbClr val="00B0F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sp>
        <p:nvSpPr>
          <p:cNvPr id="20" name="Object 4">
            <a:extLst>
              <a:ext uri="{FF2B5EF4-FFF2-40B4-BE49-F238E27FC236}">
                <a16:creationId xmlns:a16="http://schemas.microsoft.com/office/drawing/2014/main" id="{CB9F35EE-3310-492F-A362-F8547883903B}"/>
              </a:ext>
            </a:extLst>
          </p:cNvPr>
          <p:cNvSpPr/>
          <p:nvPr/>
        </p:nvSpPr>
        <p:spPr>
          <a:xfrm>
            <a:off x="2729726" y="3354881"/>
            <a:ext cx="5777237" cy="226631"/>
          </a:xfrm>
          <a:prstGeom prst="rect">
            <a:avLst/>
          </a:prstGeom>
          <a:noFill/>
        </p:spPr>
        <p:txBody>
          <a:bodyPr wrap="square" lIns="0" tIns="0" rIns="0" bIns="0" rtlCol="0" anchor="t"/>
          <a:lstStyle/>
          <a:p>
            <a:pPr>
              <a:lnSpc>
                <a:spcPct val="107000"/>
              </a:lnSpc>
            </a:pPr>
            <a:r>
              <a:rPr lang="en-US" sz="16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Governmental Conduct Act (*)</a:t>
            </a:r>
            <a:endParaRPr lang="en-US" sz="1600" dirty="0">
              <a:solidFill>
                <a:srgbClr val="00B0F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sp>
        <p:nvSpPr>
          <p:cNvPr id="21" name="Object 4">
            <a:extLst>
              <a:ext uri="{FF2B5EF4-FFF2-40B4-BE49-F238E27FC236}">
                <a16:creationId xmlns:a16="http://schemas.microsoft.com/office/drawing/2014/main" id="{75CA0F20-56F0-46E2-8873-6CAE9C48A96F}"/>
              </a:ext>
            </a:extLst>
          </p:cNvPr>
          <p:cNvSpPr/>
          <p:nvPr/>
        </p:nvSpPr>
        <p:spPr>
          <a:xfrm>
            <a:off x="2277265" y="3693446"/>
            <a:ext cx="5777237" cy="226631"/>
          </a:xfrm>
          <a:prstGeom prst="rect">
            <a:avLst/>
          </a:prstGeom>
          <a:noFill/>
        </p:spPr>
        <p:txBody>
          <a:bodyPr wrap="square" lIns="0" tIns="0" rIns="0" bIns="0" rtlCol="0" anchor="t"/>
          <a:lstStyle/>
          <a:p>
            <a:pPr>
              <a:lnSpc>
                <a:spcPct val="107000"/>
              </a:lnSpc>
            </a:pPr>
            <a:r>
              <a:rPr lang="en-US" sz="16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Procurement Code (†)</a:t>
            </a:r>
            <a:endParaRPr lang="en-US" sz="1600" dirty="0">
              <a:solidFill>
                <a:srgbClr val="00B0F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cxnSp>
        <p:nvCxnSpPr>
          <p:cNvPr id="35" name="Straight Connector 34">
            <a:extLst>
              <a:ext uri="{FF2B5EF4-FFF2-40B4-BE49-F238E27FC236}">
                <a16:creationId xmlns:a16="http://schemas.microsoft.com/office/drawing/2014/main" id="{F080C71C-FB97-4F7D-A56A-BF67F5B06CA5}"/>
              </a:ext>
            </a:extLst>
          </p:cNvPr>
          <p:cNvCxnSpPr>
            <a:cxnSpLocks/>
          </p:cNvCxnSpPr>
          <p:nvPr/>
        </p:nvCxnSpPr>
        <p:spPr>
          <a:xfrm flipH="1">
            <a:off x="2283647" y="1761413"/>
            <a:ext cx="116840" cy="151206"/>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7F257E9-A632-4788-8630-C54B1B610A6C}"/>
              </a:ext>
            </a:extLst>
          </p:cNvPr>
          <p:cNvCxnSpPr>
            <a:cxnSpLocks/>
          </p:cNvCxnSpPr>
          <p:nvPr/>
        </p:nvCxnSpPr>
        <p:spPr>
          <a:xfrm flipH="1">
            <a:off x="2481525" y="2126489"/>
            <a:ext cx="226750" cy="104919"/>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5D5AF6D-1624-43A9-8C35-454C04A0FB1D}"/>
              </a:ext>
            </a:extLst>
          </p:cNvPr>
          <p:cNvCxnSpPr>
            <a:cxnSpLocks/>
          </p:cNvCxnSpPr>
          <p:nvPr/>
        </p:nvCxnSpPr>
        <p:spPr>
          <a:xfrm flipH="1">
            <a:off x="2607806" y="2562989"/>
            <a:ext cx="254457" cy="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7D85E1D-B3C8-480B-A5A3-499B892DA454}"/>
              </a:ext>
            </a:extLst>
          </p:cNvPr>
          <p:cNvCxnSpPr>
            <a:cxnSpLocks/>
          </p:cNvCxnSpPr>
          <p:nvPr/>
        </p:nvCxnSpPr>
        <p:spPr>
          <a:xfrm flipH="1" flipV="1">
            <a:off x="2581047" y="2952374"/>
            <a:ext cx="281216" cy="8463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68E7B8C-9F98-48EE-9CA6-CE4468D313EA}"/>
              </a:ext>
            </a:extLst>
          </p:cNvPr>
          <p:cNvCxnSpPr>
            <a:cxnSpLocks/>
          </p:cNvCxnSpPr>
          <p:nvPr/>
        </p:nvCxnSpPr>
        <p:spPr>
          <a:xfrm flipH="1" flipV="1">
            <a:off x="2438852" y="3300003"/>
            <a:ext cx="269423" cy="126393"/>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54CB1BC-6A5A-4558-AB6F-0A82E7565868}"/>
              </a:ext>
            </a:extLst>
          </p:cNvPr>
          <p:cNvCxnSpPr>
            <a:cxnSpLocks/>
          </p:cNvCxnSpPr>
          <p:nvPr/>
        </p:nvCxnSpPr>
        <p:spPr>
          <a:xfrm flipH="1" flipV="1">
            <a:off x="2130649" y="3581512"/>
            <a:ext cx="85501" cy="15056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2CE1E19-F684-48D9-AA8C-3A67B7D47857}"/>
              </a:ext>
            </a:extLst>
          </p:cNvPr>
          <p:cNvCxnSpPr>
            <a:cxnSpLocks/>
          </p:cNvCxnSpPr>
          <p:nvPr/>
        </p:nvCxnSpPr>
        <p:spPr>
          <a:xfrm flipH="1" flipV="1">
            <a:off x="1507399" y="3759159"/>
            <a:ext cx="52387" cy="32714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0C7E9198-58FD-404A-9D98-5A969ACC6D6E}"/>
              </a:ext>
            </a:extLst>
          </p:cNvPr>
          <p:cNvSpPr/>
          <p:nvPr/>
        </p:nvSpPr>
        <p:spPr>
          <a:xfrm>
            <a:off x="9584194" y="4238542"/>
            <a:ext cx="2159540" cy="2140085"/>
          </a:xfrm>
          <a:prstGeom prst="ellipse">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bject 4">
            <a:extLst>
              <a:ext uri="{FF2B5EF4-FFF2-40B4-BE49-F238E27FC236}">
                <a16:creationId xmlns:a16="http://schemas.microsoft.com/office/drawing/2014/main" id="{F5DA5BD3-6E8D-411E-A44C-A7CF3C52240E}"/>
              </a:ext>
            </a:extLst>
          </p:cNvPr>
          <p:cNvSpPr/>
          <p:nvPr/>
        </p:nvSpPr>
        <p:spPr>
          <a:xfrm>
            <a:off x="9783611" y="4709167"/>
            <a:ext cx="1760706" cy="1400782"/>
          </a:xfrm>
          <a:prstGeom prst="rect">
            <a:avLst/>
          </a:prstGeom>
          <a:noFill/>
        </p:spPr>
        <p:txBody>
          <a:bodyPr wrap="square" lIns="0" tIns="0" rIns="0" bIns="0" rtlCol="0" anchor="t"/>
          <a:lstStyle/>
          <a:p>
            <a:pPr algn="ctr">
              <a:lnSpc>
                <a:spcPct val="107000"/>
              </a:lnSpc>
            </a:pPr>
            <a:r>
              <a:rPr lang="en-US" dirty="0">
                <a:solidFill>
                  <a:srgbClr val="002060"/>
                </a:solidFill>
                <a:latin typeface="Source Sans Pro SemiBold" panose="020B0603030403020204" pitchFamily="34" charset="0"/>
                <a:ea typeface="Source Sans Pro SemiBold" panose="020B0603030403020204" pitchFamily="34" charset="0"/>
                <a:cs typeface="Arial" panose="020B0604020202020204" pitchFamily="34" charset="0"/>
              </a:rPr>
              <a:t>DISCLOSURE ENSURES REPRESENTATIVE GOVERNMENT</a:t>
            </a:r>
            <a:endParaRPr lang="en-US" dirty="0">
              <a:solidFill>
                <a:srgbClr val="00206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cxnSp>
        <p:nvCxnSpPr>
          <p:cNvPr id="55" name="Straight Connector 54">
            <a:extLst>
              <a:ext uri="{FF2B5EF4-FFF2-40B4-BE49-F238E27FC236}">
                <a16:creationId xmlns:a16="http://schemas.microsoft.com/office/drawing/2014/main" id="{B1C8CAAF-3767-4D98-8F10-814FEA9458BC}"/>
              </a:ext>
            </a:extLst>
          </p:cNvPr>
          <p:cNvCxnSpPr>
            <a:cxnSpLocks/>
          </p:cNvCxnSpPr>
          <p:nvPr/>
        </p:nvCxnSpPr>
        <p:spPr>
          <a:xfrm flipH="1" flipV="1">
            <a:off x="10487025" y="3882609"/>
            <a:ext cx="88012" cy="363512"/>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57" name="Object 4">
            <a:extLst>
              <a:ext uri="{FF2B5EF4-FFF2-40B4-BE49-F238E27FC236}">
                <a16:creationId xmlns:a16="http://schemas.microsoft.com/office/drawing/2014/main" id="{9F9FF173-98F4-4F68-A2D7-50C6FA2A6867}"/>
              </a:ext>
            </a:extLst>
          </p:cNvPr>
          <p:cNvSpPr/>
          <p:nvPr/>
        </p:nvSpPr>
        <p:spPr>
          <a:xfrm>
            <a:off x="4803933" y="3599724"/>
            <a:ext cx="5777237" cy="226631"/>
          </a:xfrm>
          <a:prstGeom prst="rect">
            <a:avLst/>
          </a:prstGeom>
          <a:noFill/>
        </p:spPr>
        <p:txBody>
          <a:bodyPr wrap="square" lIns="0" tIns="0" rIns="0" bIns="0" rtlCol="0" anchor="t"/>
          <a:lstStyle/>
          <a:p>
            <a:pPr algn="r">
              <a:lnSpc>
                <a:spcPct val="107000"/>
              </a:lnSpc>
            </a:pPr>
            <a:r>
              <a:rPr lang="en-US" sz="1600" dirty="0">
                <a:solidFill>
                  <a:srgbClr val="00B0F0"/>
                </a:solidFill>
                <a:latin typeface="Source Sans Pro SemiBold" panose="020B0603030403020204" pitchFamily="34" charset="0"/>
                <a:ea typeface="Source Sans Pro SemiBold" panose="020B0603030403020204" pitchFamily="34" charset="0"/>
                <a:cs typeface="Arial" panose="020B0604020202020204" pitchFamily="34" charset="0"/>
              </a:rPr>
              <a:t>Lobbyist Regulation Act (</a:t>
            </a:r>
            <a:r>
              <a:rPr lang="en-US" sz="16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a:t>
            </a:r>
            <a:endParaRPr lang="en-US" sz="1600" dirty="0">
              <a:solidFill>
                <a:srgbClr val="00B0F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sp>
        <p:nvSpPr>
          <p:cNvPr id="60" name="Object 4">
            <a:extLst>
              <a:ext uri="{FF2B5EF4-FFF2-40B4-BE49-F238E27FC236}">
                <a16:creationId xmlns:a16="http://schemas.microsoft.com/office/drawing/2014/main" id="{F60BB090-7C20-4206-9019-5E2217158995}"/>
              </a:ext>
            </a:extLst>
          </p:cNvPr>
          <p:cNvSpPr/>
          <p:nvPr/>
        </p:nvSpPr>
        <p:spPr>
          <a:xfrm>
            <a:off x="3806957" y="4082546"/>
            <a:ext cx="5777237" cy="226631"/>
          </a:xfrm>
          <a:prstGeom prst="rect">
            <a:avLst/>
          </a:prstGeom>
          <a:noFill/>
        </p:spPr>
        <p:txBody>
          <a:bodyPr wrap="square" lIns="0" tIns="0" rIns="0" bIns="0" rtlCol="0" anchor="t"/>
          <a:lstStyle/>
          <a:p>
            <a:pPr algn="r">
              <a:lnSpc>
                <a:spcPct val="107000"/>
              </a:lnSpc>
            </a:pPr>
            <a:r>
              <a:rPr lang="en-US" sz="1600" dirty="0">
                <a:solidFill>
                  <a:srgbClr val="00B0F0"/>
                </a:solidFill>
                <a:latin typeface="Source Sans Pro SemiBold" panose="020B0603030403020204" pitchFamily="34" charset="0"/>
                <a:ea typeface="Source Sans Pro SemiBold" panose="020B0603030403020204" pitchFamily="34" charset="0"/>
                <a:cs typeface="Arial" panose="020B0604020202020204" pitchFamily="34" charset="0"/>
              </a:rPr>
              <a:t>Campaign Reporting Act</a:t>
            </a:r>
            <a:endParaRPr lang="en-US" sz="1600" dirty="0">
              <a:solidFill>
                <a:srgbClr val="00B0F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sp>
        <p:nvSpPr>
          <p:cNvPr id="61" name="Object 4">
            <a:extLst>
              <a:ext uri="{FF2B5EF4-FFF2-40B4-BE49-F238E27FC236}">
                <a16:creationId xmlns:a16="http://schemas.microsoft.com/office/drawing/2014/main" id="{F072B1AC-3D7A-4960-AB5D-1169E2FE00E5}"/>
              </a:ext>
            </a:extLst>
          </p:cNvPr>
          <p:cNvSpPr/>
          <p:nvPr/>
        </p:nvSpPr>
        <p:spPr>
          <a:xfrm>
            <a:off x="3408860" y="4609637"/>
            <a:ext cx="5777237" cy="226631"/>
          </a:xfrm>
          <a:prstGeom prst="rect">
            <a:avLst/>
          </a:prstGeom>
          <a:noFill/>
        </p:spPr>
        <p:txBody>
          <a:bodyPr wrap="square" lIns="0" tIns="0" rIns="0" bIns="0" rtlCol="0" anchor="t"/>
          <a:lstStyle/>
          <a:p>
            <a:pPr algn="r">
              <a:lnSpc>
                <a:spcPct val="107000"/>
              </a:lnSpc>
            </a:pPr>
            <a:r>
              <a:rPr lang="en-US" sz="1600" dirty="0">
                <a:solidFill>
                  <a:srgbClr val="00B0F0"/>
                </a:solidFill>
                <a:latin typeface="Source Sans Pro SemiBold" panose="020B0603030403020204" pitchFamily="34" charset="0"/>
                <a:ea typeface="Source Sans Pro SemiBold" panose="020B0603030403020204" pitchFamily="34" charset="0"/>
                <a:cs typeface="Arial" panose="020B0604020202020204" pitchFamily="34" charset="0"/>
              </a:rPr>
              <a:t>Financial Disclosure Act</a:t>
            </a:r>
            <a:endParaRPr lang="en-US" sz="1600" dirty="0">
              <a:solidFill>
                <a:srgbClr val="00B0F0"/>
              </a:solidFill>
              <a:effectLst/>
              <a:latin typeface="Source Sans Pro SemiBold" panose="020B0603030403020204" pitchFamily="34" charset="0"/>
              <a:ea typeface="Source Sans Pro SemiBold" panose="020B0603030403020204" pitchFamily="34" charset="0"/>
              <a:cs typeface="Times New Roman" panose="02020603050405020304" pitchFamily="18" charset="0"/>
            </a:endParaRPr>
          </a:p>
        </p:txBody>
      </p:sp>
      <p:sp>
        <p:nvSpPr>
          <p:cNvPr id="62" name="Object 4">
            <a:extLst>
              <a:ext uri="{FF2B5EF4-FFF2-40B4-BE49-F238E27FC236}">
                <a16:creationId xmlns:a16="http://schemas.microsoft.com/office/drawing/2014/main" id="{6E46736E-31D7-4537-AFB4-A1D53BBF7339}"/>
              </a:ext>
            </a:extLst>
          </p:cNvPr>
          <p:cNvSpPr/>
          <p:nvPr/>
        </p:nvSpPr>
        <p:spPr>
          <a:xfrm>
            <a:off x="3379462" y="5206849"/>
            <a:ext cx="5777237" cy="226631"/>
          </a:xfrm>
          <a:prstGeom prst="rect">
            <a:avLst/>
          </a:prstGeom>
          <a:noFill/>
        </p:spPr>
        <p:txBody>
          <a:bodyPr wrap="square" lIns="0" tIns="0" rIns="0" bIns="0" rtlCol="0" anchor="t"/>
          <a:lstStyle/>
          <a:p>
            <a:pPr algn="r">
              <a:lnSpc>
                <a:spcPct val="107000"/>
              </a:lnSpc>
            </a:pPr>
            <a:r>
              <a:rPr lang="en-US" sz="16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Governmental Conduct Act, §§ 10-16-3(C) &amp; 10-16-4.2 (*)</a:t>
            </a:r>
          </a:p>
        </p:txBody>
      </p:sp>
      <p:sp>
        <p:nvSpPr>
          <p:cNvPr id="65" name="TextBox 64">
            <a:extLst>
              <a:ext uri="{FF2B5EF4-FFF2-40B4-BE49-F238E27FC236}">
                <a16:creationId xmlns:a16="http://schemas.microsoft.com/office/drawing/2014/main" id="{EE8C233B-6B9F-4FB4-9D79-AD1E35844CD1}"/>
              </a:ext>
            </a:extLst>
          </p:cNvPr>
          <p:cNvSpPr txBox="1"/>
          <p:nvPr/>
        </p:nvSpPr>
        <p:spPr>
          <a:xfrm>
            <a:off x="3388486" y="5790056"/>
            <a:ext cx="6096000" cy="374783"/>
          </a:xfrm>
          <a:prstGeom prst="rect">
            <a:avLst/>
          </a:prstGeom>
          <a:noFill/>
        </p:spPr>
        <p:txBody>
          <a:bodyPr wrap="square">
            <a:spAutoFit/>
          </a:bodyPr>
          <a:lstStyle/>
          <a:p>
            <a:pPr algn="r">
              <a:lnSpc>
                <a:spcPct val="107000"/>
              </a:lnSpc>
            </a:pPr>
            <a:r>
              <a:rPr lang="en-US" sz="1800" dirty="0">
                <a:solidFill>
                  <a:srgbClr val="00B0F0"/>
                </a:solidFill>
                <a:effectLst/>
                <a:latin typeface="Source Sans Pro SemiBold" panose="020B0603030403020204" pitchFamily="34" charset="0"/>
                <a:ea typeface="Source Sans Pro SemiBold" panose="020B0603030403020204" pitchFamily="34" charset="0"/>
                <a:cs typeface="Arial" panose="020B0604020202020204" pitchFamily="34" charset="0"/>
              </a:rPr>
              <a:t>Procurement Code, § 13-1-191.1 (†)</a:t>
            </a:r>
          </a:p>
        </p:txBody>
      </p:sp>
      <p:cxnSp>
        <p:nvCxnSpPr>
          <p:cNvPr id="67" name="Straight Connector 66">
            <a:extLst>
              <a:ext uri="{FF2B5EF4-FFF2-40B4-BE49-F238E27FC236}">
                <a16:creationId xmlns:a16="http://schemas.microsoft.com/office/drawing/2014/main" id="{DCB8B3A2-3554-42D7-BFFA-37151482264E}"/>
              </a:ext>
            </a:extLst>
          </p:cNvPr>
          <p:cNvCxnSpPr>
            <a:cxnSpLocks/>
          </p:cNvCxnSpPr>
          <p:nvPr/>
        </p:nvCxnSpPr>
        <p:spPr>
          <a:xfrm flipH="1" flipV="1">
            <a:off x="9693210" y="4195861"/>
            <a:ext cx="302569" cy="238697"/>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222121C-6761-45C2-98F4-D9B5A5F35B15}"/>
              </a:ext>
            </a:extLst>
          </p:cNvPr>
          <p:cNvCxnSpPr>
            <a:cxnSpLocks/>
          </p:cNvCxnSpPr>
          <p:nvPr/>
        </p:nvCxnSpPr>
        <p:spPr>
          <a:xfrm flipH="1" flipV="1">
            <a:off x="9285805" y="4769521"/>
            <a:ext cx="407405" cy="55194"/>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7FF70B6C-5379-4540-9FED-29705AC591C3}"/>
              </a:ext>
            </a:extLst>
          </p:cNvPr>
          <p:cNvCxnSpPr>
            <a:cxnSpLocks/>
            <a:endCxn id="53" idx="2"/>
          </p:cNvCxnSpPr>
          <p:nvPr/>
        </p:nvCxnSpPr>
        <p:spPr>
          <a:xfrm flipV="1">
            <a:off x="9256407" y="5308585"/>
            <a:ext cx="327787" cy="47110"/>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12DB65B1-2806-4224-AF0C-C57558627054}"/>
              </a:ext>
            </a:extLst>
          </p:cNvPr>
          <p:cNvCxnSpPr>
            <a:cxnSpLocks/>
            <a:stCxn id="65" idx="3"/>
          </p:cNvCxnSpPr>
          <p:nvPr/>
        </p:nvCxnSpPr>
        <p:spPr>
          <a:xfrm flipV="1">
            <a:off x="9484486" y="5839566"/>
            <a:ext cx="208724" cy="137882"/>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EE5E0D46-A8B6-45F9-A628-0C876196AB53}"/>
              </a:ext>
            </a:extLst>
          </p:cNvPr>
          <p:cNvCxnSpPr>
            <a:cxnSpLocks/>
          </p:cNvCxnSpPr>
          <p:nvPr/>
        </p:nvCxnSpPr>
        <p:spPr>
          <a:xfrm flipV="1">
            <a:off x="0" y="1200494"/>
            <a:ext cx="12192000" cy="5657506"/>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33" name="Object 1">
            <a:extLst>
              <a:ext uri="{FF2B5EF4-FFF2-40B4-BE49-F238E27FC236}">
                <a16:creationId xmlns:a16="http://schemas.microsoft.com/office/drawing/2014/main" id="{02A8ECAD-BEBD-4FCC-91D2-1D47D1252C2C}"/>
              </a:ext>
            </a:extLst>
          </p:cNvPr>
          <p:cNvSpPr/>
          <p:nvPr/>
        </p:nvSpPr>
        <p:spPr>
          <a:xfrm>
            <a:off x="3408860" y="1003409"/>
            <a:ext cx="5391150" cy="45719"/>
          </a:xfrm>
          <a:prstGeom prst="rect">
            <a:avLst/>
          </a:prstGeom>
          <a:solidFill>
            <a:srgbClr val="64C3FF"/>
          </a:solidFill>
        </p:spPr>
      </p:sp>
    </p:spTree>
    <p:extLst>
      <p:ext uri="{BB962C8B-B14F-4D97-AF65-F5344CB8AC3E}">
        <p14:creationId xmlns:p14="http://schemas.microsoft.com/office/powerpoint/2010/main" val="3217351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LengthInSeconds xmlns="9366b817-42a5-4934-bde3-b35a34b8b419" xsi:nil="true"/>
    <SharedWithUsers xmlns="04449822-72d2-415a-a199-4944dabd6f73">
      <UserInfo>
        <DisplayName>Boyd, Walker, NMSEC</DisplayName>
        <AccountId>4</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D6F553B28553419006E72CD5C0175C" ma:contentTypeVersion="10" ma:contentTypeDescription="Create a new document." ma:contentTypeScope="" ma:versionID="db2e511f550fa07e77e68366bf886d6d">
  <xsd:schema xmlns:xsd="http://www.w3.org/2001/XMLSchema" xmlns:xs="http://www.w3.org/2001/XMLSchema" xmlns:p="http://schemas.microsoft.com/office/2006/metadata/properties" xmlns:ns2="9366b817-42a5-4934-bde3-b35a34b8b419" xmlns:ns3="04449822-72d2-415a-a199-4944dabd6f73" targetNamespace="http://schemas.microsoft.com/office/2006/metadata/properties" ma:root="true" ma:fieldsID="a7dc4b2f749d0089c34dc4f1cec8b69a" ns2:_="" ns3:_="">
    <xsd:import namespace="9366b817-42a5-4934-bde3-b35a34b8b419"/>
    <xsd:import namespace="04449822-72d2-415a-a199-4944dabd6f7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66b817-42a5-4934-bde3-b35a34b8b4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449822-72d2-415a-a199-4944dabd6f7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2C4E0E-DFD9-4F9A-A6D1-00A3D9C91B39}">
  <ds:schemaRefs>
    <ds:schemaRef ds:uri="http://schemas.microsoft.com/office/2006/metadata/properties"/>
    <ds:schemaRef ds:uri="http://schemas.microsoft.com/office/infopath/2007/PartnerControls"/>
    <ds:schemaRef ds:uri="9366b817-42a5-4934-bde3-b35a34b8b419"/>
  </ds:schemaRefs>
</ds:datastoreItem>
</file>

<file path=customXml/itemProps2.xml><?xml version="1.0" encoding="utf-8"?>
<ds:datastoreItem xmlns:ds="http://schemas.openxmlformats.org/officeDocument/2006/customXml" ds:itemID="{E6F82F88-8833-470A-A770-B9BF308F5530}">
  <ds:schemaRefs>
    <ds:schemaRef ds:uri="http://schemas.microsoft.com/sharepoint/v3/contenttype/forms"/>
  </ds:schemaRefs>
</ds:datastoreItem>
</file>

<file path=customXml/itemProps3.xml><?xml version="1.0" encoding="utf-8"?>
<ds:datastoreItem xmlns:ds="http://schemas.openxmlformats.org/officeDocument/2006/customXml" ds:itemID="{43291EEE-5500-40A5-8DE4-9F055E22E285}"/>
</file>

<file path=docProps/app.xml><?xml version="1.0" encoding="utf-8"?>
<Properties xmlns="http://schemas.openxmlformats.org/officeDocument/2006/extended-properties" xmlns:vt="http://schemas.openxmlformats.org/officeDocument/2006/docPropsVTypes">
  <TotalTime>529</TotalTime>
  <Words>3088</Words>
  <Application>Microsoft Office PowerPoint</Application>
  <PresentationFormat>Widescreen</PresentationFormat>
  <Paragraphs>230</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Georgia</vt:lpstr>
      <vt:lpstr>Montserrat</vt:lpstr>
      <vt:lpstr>Source Sans Pro SemiBold</vt:lpstr>
      <vt:lpstr>Times New Roman</vt:lpstr>
      <vt:lpstr>Office Theme</vt:lpstr>
      <vt:lpstr>PowerPoint Presentation</vt:lpstr>
      <vt:lpstr>PowerPoint Presentation</vt:lpstr>
      <vt:lpstr>PowerPoint Presentation</vt:lpstr>
      <vt:lpstr>PowerPoint Presentation</vt:lpstr>
      <vt:lpstr>Commission’s Recommendations on its Quasi-judicial Functions: October 1, 2021</vt:lpstr>
      <vt:lpstr>ADVISORY OPINIONS</vt:lpstr>
      <vt:lpstr>PowerPoint Presentation</vt:lpstr>
      <vt:lpstr>PowerPoint Presentation</vt:lpstr>
      <vt:lpstr>PowerPoint Presentation</vt:lpstr>
      <vt:lpstr>LOBBYIST REGULATION 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Farris, Jeremy, NMSEC</dc:creator>
  <cp:lastModifiedBy>Farris, Jeremy, NMSEC</cp:lastModifiedBy>
  <cp:revision>10</cp:revision>
  <cp:lastPrinted>2021-09-16T15:15:11Z</cp:lastPrinted>
  <dcterms:created xsi:type="dcterms:W3CDTF">2021-09-15T20:03:51Z</dcterms:created>
  <dcterms:modified xsi:type="dcterms:W3CDTF">2021-12-02T16:32:25Z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0x01010089D6F553B28553419006E72CD5C0175C</vt:lpwstr>
  </property>
  <property fmtid="{D5CDD505-2E9C-101B-9397-08002B2CF9AE}" pid="3" name="Order">
    <vt:r8>2137900</vt:r8>
  </property>
  <property fmtid="{D5CDD505-2E9C-101B-9397-08002B2CF9AE}" pid="4" name="SharedWithUsers">
    <vt:lpwstr>4;#Boyd, Walker, NMSEC</vt:lpwstr>
  </property>
  <property fmtid="{D5CDD505-2E9C-101B-9397-08002B2CF9AE}" pid="5" name="_ExtendedDescription">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ies>
</file>